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9" r:id="rId2"/>
    <p:sldId id="270" r:id="rId3"/>
    <p:sldId id="271" r:id="rId4"/>
    <p:sldId id="272" r:id="rId5"/>
    <p:sldId id="273" r:id="rId6"/>
    <p:sldId id="274" r:id="rId7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9200" y="4267200"/>
            <a:ext cx="7712075" cy="174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Benchmarking</a:t>
            </a:r>
            <a:r>
              <a:rPr sz="4000" b="1" spc="-18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Assessment</a:t>
            </a:r>
            <a:r>
              <a:rPr sz="4000" b="1" spc="-18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Template</a:t>
            </a:r>
            <a:endParaRPr sz="4000" dirty="0">
              <a:latin typeface="Calibri"/>
              <a:cs typeface="Calibri"/>
            </a:endParaRPr>
          </a:p>
          <a:p>
            <a:pPr marL="12700" marR="1614170">
              <a:lnSpc>
                <a:spcPct val="100000"/>
              </a:lnSpc>
              <a:spcBef>
                <a:spcPts val="100"/>
              </a:spcBef>
              <a:tabLst>
                <a:tab pos="4556125" algn="l"/>
              </a:tabLst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concise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layout</a:t>
            </a:r>
            <a:r>
              <a:rPr sz="2400" b="1" spc="-4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comparing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performance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practices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peer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organizations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	as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part</a:t>
            </a:r>
            <a:r>
              <a:rPr sz="2400" b="1" spc="-3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of</a:t>
            </a:r>
            <a:r>
              <a:rPr sz="2400" b="1" spc="-3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a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8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diagnostic</a:t>
            </a:r>
            <a:r>
              <a:rPr sz="2400" b="1" spc="-9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exercise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6907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" dirty="0"/>
              <a:t>Benchmarking</a:t>
            </a:r>
            <a:r>
              <a:rPr spc="-325" dirty="0"/>
              <a:t> </a:t>
            </a:r>
            <a:r>
              <a:rPr spc="45" dirty="0"/>
              <a:t>Assessment</a:t>
            </a:r>
            <a:r>
              <a:rPr spc="70" dirty="0"/>
              <a:t> </a:t>
            </a:r>
            <a:r>
              <a:rPr spc="420" dirty="0"/>
              <a:t>–</a:t>
            </a:r>
            <a:r>
              <a:rPr spc="10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24790" marR="21971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Benchmarking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Template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clear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simple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compared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range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practices,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measures,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operational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attributes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a </a:t>
            </a:r>
            <a:r>
              <a:rPr sz="1600" dirty="0">
                <a:latin typeface="Calibri"/>
                <a:cs typeface="Calibri"/>
              </a:rPr>
              <a:t>visually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appealing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easy-</a:t>
            </a:r>
            <a:r>
              <a:rPr sz="1600" spc="-10" dirty="0">
                <a:latin typeface="Calibri"/>
                <a:cs typeface="Calibri"/>
              </a:rPr>
              <a:t>to-understand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format.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easily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tailored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number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organizations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dimensions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being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compared,</a:t>
            </a:r>
            <a:r>
              <a:rPr sz="1600" dirty="0">
                <a:latin typeface="Calibri"/>
                <a:cs typeface="Calibri"/>
              </a:rPr>
              <a:t> 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addition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other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qualitative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aspects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be </a:t>
            </a:r>
            <a:r>
              <a:rPr sz="1600" spc="-10" dirty="0">
                <a:latin typeface="Calibri"/>
                <a:cs typeface="Calibri"/>
              </a:rPr>
              <a:t>highlighted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 part 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 </a:t>
            </a:r>
            <a:r>
              <a:rPr sz="1600" spc="-20" dirty="0">
                <a:latin typeface="Calibri"/>
                <a:cs typeface="Calibri"/>
              </a:rPr>
              <a:t>read-out.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50495" marR="14605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Benchmarking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Template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best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utilized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diagnostics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where </a:t>
            </a:r>
            <a:r>
              <a:rPr sz="1600" dirty="0">
                <a:latin typeface="Calibri"/>
                <a:cs typeface="Calibri"/>
              </a:rPr>
              <a:t>peer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comparisons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made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multiple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aim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highlighting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25" dirty="0">
                <a:latin typeface="Calibri"/>
                <a:cs typeface="Calibri"/>
              </a:rPr>
              <a:t> of </a:t>
            </a:r>
            <a:r>
              <a:rPr sz="1600" dirty="0">
                <a:latin typeface="Calibri"/>
                <a:cs typeface="Calibri"/>
              </a:rPr>
              <a:t>significant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variation.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particularly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convey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comparator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variations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senior executive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audience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group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stakeholders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engaged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involved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address </a:t>
            </a:r>
            <a:r>
              <a:rPr sz="1600" dirty="0">
                <a:latin typeface="Calibri"/>
                <a:cs typeface="Calibri"/>
              </a:rPr>
              <a:t>apparent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practice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deficiencies.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313055" marR="309880" indent="-190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Benchmarking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Template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proven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effective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conveying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critical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information </a:t>
            </a:r>
            <a:r>
              <a:rPr sz="1600" dirty="0">
                <a:latin typeface="Calibri"/>
                <a:cs typeface="Calibri"/>
              </a:rPr>
              <a:t>emanating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from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comparison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value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comes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through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direct comparisons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between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made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more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importantly,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communicated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variety</a:t>
            </a:r>
            <a:r>
              <a:rPr sz="1600" spc="-25" dirty="0">
                <a:latin typeface="Calibri"/>
                <a:cs typeface="Calibri"/>
              </a:rPr>
              <a:t> of </a:t>
            </a:r>
            <a:r>
              <a:rPr sz="1600" dirty="0">
                <a:latin typeface="Calibri"/>
                <a:cs typeface="Calibri"/>
              </a:rPr>
              <a:t>audiences.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Injecting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comparison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insights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extremely informative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highlighting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" dirty="0"/>
              <a:t>Benchmarking</a:t>
            </a:r>
            <a:r>
              <a:rPr spc="-330" dirty="0"/>
              <a:t> </a:t>
            </a:r>
            <a:r>
              <a:rPr spc="45" dirty="0"/>
              <a:t>Assessment</a:t>
            </a:r>
            <a:r>
              <a:rPr spc="70" dirty="0"/>
              <a:t> </a:t>
            </a:r>
            <a:r>
              <a:rPr spc="420" dirty="0"/>
              <a:t>–</a:t>
            </a:r>
            <a:r>
              <a:rPr spc="95" dirty="0"/>
              <a:t> </a:t>
            </a:r>
            <a:r>
              <a:rPr spc="70" dirty="0"/>
              <a:t>Method</a:t>
            </a:r>
            <a:r>
              <a:rPr spc="-380" dirty="0"/>
              <a:t> </a:t>
            </a:r>
            <a:r>
              <a:rPr sz="1600" spc="10" dirty="0"/>
              <a:t>(Option</a:t>
            </a:r>
            <a:r>
              <a:rPr sz="1600" spc="80" dirty="0"/>
              <a:t> </a:t>
            </a:r>
            <a:r>
              <a:rPr sz="1600" spc="-25" dirty="0"/>
              <a:t>1)</a:t>
            </a:r>
            <a:endParaRPr sz="1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363" y="2857500"/>
            <a:ext cx="1624965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44145" marR="13843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key </a:t>
            </a:r>
            <a:r>
              <a:rPr sz="1100" spc="-10" dirty="0">
                <a:latin typeface="Calibri"/>
                <a:cs typeface="Calibri"/>
              </a:rPr>
              <a:t>dimensions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drivers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10" dirty="0">
                <a:latin typeface="Calibri"/>
                <a:cs typeface="Calibri"/>
              </a:rPr>
              <a:t> benchmarks, </a:t>
            </a:r>
            <a:r>
              <a:rPr sz="1100" dirty="0">
                <a:latin typeface="Calibri"/>
                <a:cs typeface="Calibri"/>
              </a:rPr>
              <a:t>metrics,</a:t>
            </a:r>
            <a:r>
              <a:rPr sz="1100" spc="-10" dirty="0">
                <a:latin typeface="Calibri"/>
                <a:cs typeface="Calibri"/>
              </a:rPr>
              <a:t> practices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comparators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</a:t>
            </a:r>
            <a:r>
              <a:rPr sz="1100" spc="-20" dirty="0">
                <a:latin typeface="Calibri"/>
                <a:cs typeface="Calibri"/>
              </a:rPr>
              <a:t> being </a:t>
            </a:r>
            <a:r>
              <a:rPr sz="1100" spc="-10" dirty="0">
                <a:latin typeface="Calibri"/>
                <a:cs typeface="Calibri"/>
              </a:rPr>
              <a:t>assessed.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6515" y="2252472"/>
            <a:ext cx="162623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32080" marR="12446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metrics,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practices, measures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 each </a:t>
            </a:r>
            <a:r>
              <a:rPr sz="1100" spc="-20" dirty="0">
                <a:latin typeface="Calibri"/>
                <a:cs typeface="Calibri"/>
              </a:rPr>
              <a:t>area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 being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assessed.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83680" y="1912620"/>
            <a:ext cx="1624965" cy="110998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83185" indent="-190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metric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practice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notate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relative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performance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position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your </a:t>
            </a:r>
            <a:r>
              <a:rPr sz="1100" spc="-10" dirty="0">
                <a:latin typeface="Calibri"/>
                <a:cs typeface="Calibri"/>
              </a:rPr>
              <a:t>organization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compared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peer</a:t>
            </a:r>
            <a:r>
              <a:rPr sz="1100" spc="-10" dirty="0">
                <a:latin typeface="Calibri"/>
                <a:cs typeface="Calibri"/>
              </a:rPr>
              <a:t> organizations.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43835" y="3014852"/>
            <a:ext cx="6481445" cy="3902710"/>
            <a:chOff x="2243835" y="3014852"/>
            <a:chExt cx="6481445" cy="390271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2759" y="3243071"/>
              <a:ext cx="5692140" cy="367436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243836" y="3014852"/>
              <a:ext cx="5483860" cy="758190"/>
            </a:xfrm>
            <a:custGeom>
              <a:avLst/>
              <a:gdLst/>
              <a:ahLst/>
              <a:cxnLst/>
              <a:rect l="l" t="t" r="r" b="b"/>
              <a:pathLst>
                <a:path w="5483859" h="758189">
                  <a:moveTo>
                    <a:pt x="1123315" y="744347"/>
                  </a:moveTo>
                  <a:lnTo>
                    <a:pt x="1111021" y="732536"/>
                  </a:lnTo>
                  <a:lnTo>
                    <a:pt x="1061847" y="685292"/>
                  </a:lnTo>
                  <a:lnTo>
                    <a:pt x="1052398" y="715683"/>
                  </a:lnTo>
                  <a:lnTo>
                    <a:pt x="9017" y="391287"/>
                  </a:lnTo>
                  <a:lnTo>
                    <a:pt x="5588" y="390271"/>
                  </a:lnTo>
                  <a:lnTo>
                    <a:pt x="2032" y="392176"/>
                  </a:lnTo>
                  <a:lnTo>
                    <a:pt x="1016" y="395478"/>
                  </a:lnTo>
                  <a:lnTo>
                    <a:pt x="0" y="398907"/>
                  </a:lnTo>
                  <a:lnTo>
                    <a:pt x="1905" y="402463"/>
                  </a:lnTo>
                  <a:lnTo>
                    <a:pt x="1048639" y="727786"/>
                  </a:lnTo>
                  <a:lnTo>
                    <a:pt x="1039241" y="758063"/>
                  </a:lnTo>
                  <a:lnTo>
                    <a:pt x="1123315" y="744347"/>
                  </a:lnTo>
                  <a:close/>
                </a:path>
                <a:path w="5483859" h="758189">
                  <a:moveTo>
                    <a:pt x="2366518" y="612648"/>
                  </a:moveTo>
                  <a:lnTo>
                    <a:pt x="2359533" y="568198"/>
                  </a:lnTo>
                  <a:lnTo>
                    <a:pt x="2353310" y="528447"/>
                  </a:lnTo>
                  <a:lnTo>
                    <a:pt x="2327364" y="546912"/>
                  </a:lnTo>
                  <a:lnTo>
                    <a:pt x="1940179" y="3556"/>
                  </a:lnTo>
                  <a:lnTo>
                    <a:pt x="1938147" y="635"/>
                  </a:lnTo>
                  <a:lnTo>
                    <a:pt x="1934083" y="0"/>
                  </a:lnTo>
                  <a:lnTo>
                    <a:pt x="1931289" y="2032"/>
                  </a:lnTo>
                  <a:lnTo>
                    <a:pt x="1928368" y="4064"/>
                  </a:lnTo>
                  <a:lnTo>
                    <a:pt x="1927733" y="8128"/>
                  </a:lnTo>
                  <a:lnTo>
                    <a:pt x="1929765" y="10922"/>
                  </a:lnTo>
                  <a:lnTo>
                    <a:pt x="2317064" y="554240"/>
                  </a:lnTo>
                  <a:lnTo>
                    <a:pt x="2291207" y="572643"/>
                  </a:lnTo>
                  <a:lnTo>
                    <a:pt x="2366518" y="612648"/>
                  </a:lnTo>
                  <a:close/>
                </a:path>
                <a:path w="5483859" h="758189">
                  <a:moveTo>
                    <a:pt x="5483479" y="544830"/>
                  </a:moveTo>
                  <a:lnTo>
                    <a:pt x="5479339" y="497967"/>
                  </a:lnTo>
                  <a:lnTo>
                    <a:pt x="5475986" y="459994"/>
                  </a:lnTo>
                  <a:lnTo>
                    <a:pt x="5448884" y="476643"/>
                  </a:lnTo>
                  <a:lnTo>
                    <a:pt x="5157597" y="3937"/>
                  </a:lnTo>
                  <a:lnTo>
                    <a:pt x="5155692" y="889"/>
                  </a:lnTo>
                  <a:lnTo>
                    <a:pt x="5151755" y="0"/>
                  </a:lnTo>
                  <a:lnTo>
                    <a:pt x="5148834" y="1778"/>
                  </a:lnTo>
                  <a:lnTo>
                    <a:pt x="5145786" y="3683"/>
                  </a:lnTo>
                  <a:lnTo>
                    <a:pt x="5144897" y="7620"/>
                  </a:lnTo>
                  <a:lnTo>
                    <a:pt x="5146675" y="10541"/>
                  </a:lnTo>
                  <a:lnTo>
                    <a:pt x="5438102" y="483273"/>
                  </a:lnTo>
                  <a:lnTo>
                    <a:pt x="5411089" y="499872"/>
                  </a:lnTo>
                  <a:lnTo>
                    <a:pt x="5483479" y="54483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6363" y="5786628"/>
            <a:ext cx="162496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9385" marR="15430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 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correct </a:t>
            </a:r>
            <a:r>
              <a:rPr sz="1100" dirty="0">
                <a:latin typeface="Calibri"/>
                <a:cs typeface="Calibri"/>
              </a:rPr>
              <a:t>symbols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notate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dirty="0">
                <a:latin typeface="Calibri"/>
                <a:cs typeface="Calibri"/>
              </a:rPr>
              <a:t>appropriate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quartile positioning.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43708" y="6164960"/>
            <a:ext cx="789940" cy="589915"/>
          </a:xfrm>
          <a:custGeom>
            <a:avLst/>
            <a:gdLst/>
            <a:ahLst/>
            <a:cxnLst/>
            <a:rect l="l" t="t" r="r" b="b"/>
            <a:pathLst>
              <a:path w="789939" h="589915">
                <a:moveTo>
                  <a:pt x="724611" y="549431"/>
                </a:moveTo>
                <a:lnTo>
                  <a:pt x="705612" y="574903"/>
                </a:lnTo>
                <a:lnTo>
                  <a:pt x="789559" y="589851"/>
                </a:lnTo>
                <a:lnTo>
                  <a:pt x="774063" y="559117"/>
                </a:lnTo>
                <a:lnTo>
                  <a:pt x="737616" y="559117"/>
                </a:lnTo>
                <a:lnTo>
                  <a:pt x="724611" y="549431"/>
                </a:lnTo>
                <a:close/>
              </a:path>
              <a:path w="789939" h="589915">
                <a:moveTo>
                  <a:pt x="732178" y="539286"/>
                </a:moveTo>
                <a:lnTo>
                  <a:pt x="724611" y="549431"/>
                </a:lnTo>
                <a:lnTo>
                  <a:pt x="737616" y="559117"/>
                </a:lnTo>
                <a:lnTo>
                  <a:pt x="741553" y="558533"/>
                </a:lnTo>
                <a:lnTo>
                  <a:pt x="743712" y="555713"/>
                </a:lnTo>
                <a:lnTo>
                  <a:pt x="745744" y="552907"/>
                </a:lnTo>
                <a:lnTo>
                  <a:pt x="745299" y="549431"/>
                </a:lnTo>
                <a:lnTo>
                  <a:pt x="745236" y="548932"/>
                </a:lnTo>
                <a:lnTo>
                  <a:pt x="742315" y="546836"/>
                </a:lnTo>
                <a:lnTo>
                  <a:pt x="732178" y="539286"/>
                </a:lnTo>
                <a:close/>
              </a:path>
              <a:path w="789939" h="589915">
                <a:moveTo>
                  <a:pt x="751205" y="513778"/>
                </a:moveTo>
                <a:lnTo>
                  <a:pt x="732178" y="539286"/>
                </a:lnTo>
                <a:lnTo>
                  <a:pt x="742315" y="546836"/>
                </a:lnTo>
                <a:lnTo>
                  <a:pt x="745236" y="548932"/>
                </a:lnTo>
                <a:lnTo>
                  <a:pt x="745744" y="552907"/>
                </a:lnTo>
                <a:lnTo>
                  <a:pt x="743712" y="555713"/>
                </a:lnTo>
                <a:lnTo>
                  <a:pt x="741553" y="558533"/>
                </a:lnTo>
                <a:lnTo>
                  <a:pt x="737616" y="559117"/>
                </a:lnTo>
                <a:lnTo>
                  <a:pt x="774063" y="559117"/>
                </a:lnTo>
                <a:lnTo>
                  <a:pt x="751205" y="513778"/>
                </a:lnTo>
                <a:close/>
              </a:path>
              <a:path w="789939" h="589915">
                <a:moveTo>
                  <a:pt x="8255" y="0"/>
                </a:moveTo>
                <a:lnTo>
                  <a:pt x="4191" y="634"/>
                </a:lnTo>
                <a:lnTo>
                  <a:pt x="2159" y="3428"/>
                </a:lnTo>
                <a:lnTo>
                  <a:pt x="0" y="6222"/>
                </a:lnTo>
                <a:lnTo>
                  <a:pt x="635" y="10286"/>
                </a:lnTo>
                <a:lnTo>
                  <a:pt x="3429" y="12318"/>
                </a:lnTo>
                <a:lnTo>
                  <a:pt x="724611" y="549431"/>
                </a:lnTo>
                <a:lnTo>
                  <a:pt x="732178" y="539286"/>
                </a:lnTo>
                <a:lnTo>
                  <a:pt x="11049" y="2158"/>
                </a:lnTo>
                <a:lnTo>
                  <a:pt x="8255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83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spc="50" dirty="0"/>
              <a:t>Benchmarking</a:t>
            </a:r>
            <a:r>
              <a:rPr sz="3150" spc="-290" dirty="0"/>
              <a:t> </a:t>
            </a:r>
            <a:r>
              <a:rPr sz="3150" spc="50" dirty="0"/>
              <a:t>Assessment</a:t>
            </a:r>
            <a:r>
              <a:rPr sz="3150" spc="30" dirty="0"/>
              <a:t> </a:t>
            </a:r>
            <a:r>
              <a:rPr sz="3150" spc="415" dirty="0"/>
              <a:t>–</a:t>
            </a:r>
            <a:r>
              <a:rPr sz="3150" spc="-490" dirty="0"/>
              <a:t> </a:t>
            </a:r>
            <a:r>
              <a:rPr sz="3150" spc="-10" dirty="0"/>
              <a:t>Template</a:t>
            </a:r>
            <a:r>
              <a:rPr sz="3150" spc="-385" dirty="0"/>
              <a:t> </a:t>
            </a:r>
            <a:r>
              <a:rPr sz="1600" dirty="0"/>
              <a:t>(Option</a:t>
            </a:r>
            <a:r>
              <a:rPr sz="1600" spc="30" dirty="0"/>
              <a:t> </a:t>
            </a:r>
            <a:r>
              <a:rPr sz="1600" spc="-25" dirty="0"/>
              <a:t>1)</a:t>
            </a:r>
            <a:endParaRPr sz="16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1533" y="1404111"/>
          <a:ext cx="9040494" cy="5274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040"/>
                <a:gridCol w="4032250"/>
                <a:gridCol w="3926204"/>
              </a:tblGrid>
              <a:tr h="3416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FA7"/>
                    </a:solidFill>
                  </a:tcPr>
                </a:tc>
                <a:tc>
                  <a:txBody>
                    <a:bodyPr/>
                    <a:lstStyle/>
                    <a:p>
                      <a:pPr marL="99695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Measure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F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Benchmarks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FA7"/>
                    </a:solidFill>
                  </a:tcPr>
                </a:tc>
              </a:tr>
              <a:tr h="3079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78765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Customer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52169">
                        <a:lnSpc>
                          <a:spcPct val="100000"/>
                        </a:lnSpc>
                        <a:tabLst>
                          <a:tab pos="216535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tabLst>
                          <a:tab pos="3132455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ts val="68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20" dirty="0">
                          <a:latin typeface="Calibri"/>
                          <a:cs typeface="Calibri"/>
                        </a:rPr>
                        <a:t>Cost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52169">
                        <a:lnSpc>
                          <a:spcPts val="710"/>
                        </a:lnSpc>
                        <a:tabLst>
                          <a:tab pos="216535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ts val="685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tabLst>
                          <a:tab pos="3132455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ts val="50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42672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latin typeface="Calibri"/>
                          <a:cs typeface="Calibri"/>
                        </a:rPr>
                        <a:t>Time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52169">
                        <a:lnSpc>
                          <a:spcPts val="690"/>
                        </a:lnSpc>
                        <a:tabLst>
                          <a:tab pos="216535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ct val="10000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ct val="10000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tabLst>
                          <a:tab pos="3132455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092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Quality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ct val="10000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852169">
                        <a:lnSpc>
                          <a:spcPct val="100000"/>
                        </a:lnSpc>
                        <a:tabLst>
                          <a:tab pos="216535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9430">
                        <a:lnSpc>
                          <a:spcPct val="100000"/>
                        </a:lnSpc>
                        <a:tabLst>
                          <a:tab pos="1832610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X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517525">
                        <a:lnSpc>
                          <a:spcPct val="100000"/>
                        </a:lnSpc>
                        <a:tabLst>
                          <a:tab pos="3132455" algn="l"/>
                        </a:tabLst>
                      </a:pPr>
                      <a:r>
                        <a:rPr sz="6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900" baseline="4629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spc="-7" baseline="46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75" baseline="4629" dirty="0">
                          <a:latin typeface="Calibri"/>
                          <a:cs typeface="Calibri"/>
                        </a:rPr>
                        <a:t>Y</a:t>
                      </a:r>
                      <a:endParaRPr sz="900" baseline="4629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FF0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5880" y="7010400"/>
            <a:ext cx="117347" cy="1432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4520" y="7008876"/>
            <a:ext cx="120395" cy="1463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931" y="7008876"/>
            <a:ext cx="120395" cy="1463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60831" y="6793992"/>
            <a:ext cx="2880360" cy="462280"/>
          </a:xfrm>
          <a:prstGeom prst="rect">
            <a:avLst/>
          </a:prstGeom>
          <a:ln w="6096">
            <a:solidFill>
              <a:srgbClr val="001F5F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245"/>
              </a:spcBef>
            </a:pPr>
            <a:r>
              <a:rPr sz="800" b="1" spc="-25" dirty="0">
                <a:latin typeface="Calibri"/>
                <a:cs typeface="Calibri"/>
              </a:rPr>
              <a:t>Key</a:t>
            </a:r>
            <a:endParaRPr sz="800" dirty="0">
              <a:latin typeface="Calibri"/>
              <a:cs typeface="Calibri"/>
            </a:endParaRPr>
          </a:p>
          <a:p>
            <a:pPr marL="177800">
              <a:lnSpc>
                <a:spcPct val="100000"/>
              </a:lnSpc>
              <a:spcBef>
                <a:spcPts val="535"/>
              </a:spcBef>
              <a:tabLst>
                <a:tab pos="899794" algn="l"/>
                <a:tab pos="1455420" algn="l"/>
                <a:tab pos="2190750" algn="l"/>
              </a:tabLst>
            </a:pPr>
            <a:r>
              <a:rPr sz="800" dirty="0">
                <a:latin typeface="Calibri"/>
                <a:cs typeface="Calibri"/>
              </a:rPr>
              <a:t>Last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quartile</a:t>
            </a:r>
            <a:r>
              <a:rPr sz="800" dirty="0">
                <a:latin typeface="Calibri"/>
                <a:cs typeface="Calibri"/>
              </a:rPr>
              <a:t>	</a:t>
            </a:r>
            <a:r>
              <a:rPr sz="800" spc="-10" dirty="0">
                <a:latin typeface="Calibri"/>
                <a:cs typeface="Calibri"/>
              </a:rPr>
              <a:t>Median</a:t>
            </a:r>
            <a:r>
              <a:rPr sz="800" dirty="0">
                <a:latin typeface="Calibri"/>
                <a:cs typeface="Calibri"/>
              </a:rPr>
              <a:t>	Top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quartile</a:t>
            </a:r>
            <a:r>
              <a:rPr sz="800" dirty="0">
                <a:latin typeface="Calibri"/>
                <a:cs typeface="Calibri"/>
              </a:rPr>
              <a:t>	</a:t>
            </a:r>
            <a:r>
              <a:rPr sz="800" spc="-25" dirty="0">
                <a:latin typeface="Calibri"/>
                <a:cs typeface="Calibri"/>
              </a:rPr>
              <a:t>You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79008" y="6458711"/>
            <a:ext cx="3600450" cy="151130"/>
            <a:chOff x="5779008" y="6458711"/>
            <a:chExt cx="3600450" cy="151130"/>
          </a:xfrm>
        </p:grpSpPr>
        <p:sp>
          <p:nvSpPr>
            <p:cNvPr id="9" name="object 9"/>
            <p:cNvSpPr/>
            <p:nvPr/>
          </p:nvSpPr>
          <p:spPr>
            <a:xfrm>
              <a:off x="5779008" y="6498335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54"/>
                  </a:lnTo>
                  <a:lnTo>
                    <a:pt x="76200" y="77228"/>
                  </a:lnTo>
                  <a:lnTo>
                    <a:pt x="76200" y="45491"/>
                  </a:lnTo>
                  <a:lnTo>
                    <a:pt x="59943" y="45491"/>
                  </a:lnTo>
                  <a:lnTo>
                    <a:pt x="57150" y="42646"/>
                  </a:lnTo>
                  <a:lnTo>
                    <a:pt x="57150" y="35636"/>
                  </a:lnTo>
                  <a:lnTo>
                    <a:pt x="59943" y="32791"/>
                  </a:lnTo>
                  <a:lnTo>
                    <a:pt x="76200" y="32791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25"/>
                  </a:lnTo>
                  <a:lnTo>
                    <a:pt x="3587238" y="44466"/>
                  </a:lnTo>
                  <a:lnTo>
                    <a:pt x="3539994" y="44466"/>
                  </a:lnTo>
                  <a:lnTo>
                    <a:pt x="3542918" y="41617"/>
                  </a:lnTo>
                  <a:lnTo>
                    <a:pt x="3542918" y="34607"/>
                  </a:lnTo>
                  <a:lnTo>
                    <a:pt x="3540001" y="31766"/>
                  </a:lnTo>
                  <a:lnTo>
                    <a:pt x="3587274" y="31766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91"/>
                  </a:moveTo>
                  <a:lnTo>
                    <a:pt x="59943" y="32791"/>
                  </a:lnTo>
                  <a:lnTo>
                    <a:pt x="57150" y="35636"/>
                  </a:lnTo>
                  <a:lnTo>
                    <a:pt x="57150" y="42646"/>
                  </a:lnTo>
                  <a:lnTo>
                    <a:pt x="59943" y="45491"/>
                  </a:lnTo>
                  <a:lnTo>
                    <a:pt x="76200" y="45491"/>
                  </a:lnTo>
                  <a:lnTo>
                    <a:pt x="76200" y="32791"/>
                  </a:lnTo>
                  <a:close/>
                </a:path>
                <a:path w="3600450" h="77470">
                  <a:moveTo>
                    <a:pt x="3523794" y="31766"/>
                  </a:moveTo>
                  <a:lnTo>
                    <a:pt x="63499" y="32791"/>
                  </a:lnTo>
                  <a:lnTo>
                    <a:pt x="76200" y="32791"/>
                  </a:lnTo>
                  <a:lnTo>
                    <a:pt x="76200" y="45491"/>
                  </a:lnTo>
                  <a:lnTo>
                    <a:pt x="59943" y="45491"/>
                  </a:lnTo>
                  <a:lnTo>
                    <a:pt x="3523816" y="44466"/>
                  </a:lnTo>
                  <a:lnTo>
                    <a:pt x="3523794" y="31766"/>
                  </a:lnTo>
                  <a:close/>
                </a:path>
                <a:path w="3600450" h="77470">
                  <a:moveTo>
                    <a:pt x="3587274" y="31766"/>
                  </a:moveTo>
                  <a:lnTo>
                    <a:pt x="3540001" y="31766"/>
                  </a:lnTo>
                  <a:lnTo>
                    <a:pt x="3542918" y="34607"/>
                  </a:lnTo>
                  <a:lnTo>
                    <a:pt x="3542918" y="41617"/>
                  </a:lnTo>
                  <a:lnTo>
                    <a:pt x="3539994" y="44466"/>
                  </a:lnTo>
                  <a:lnTo>
                    <a:pt x="3587238" y="44466"/>
                  </a:lnTo>
                  <a:lnTo>
                    <a:pt x="3599941" y="38100"/>
                  </a:lnTo>
                  <a:lnTo>
                    <a:pt x="3587274" y="31766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2712" y="6461759"/>
              <a:ext cx="120396" cy="1478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77656" y="6461759"/>
              <a:ext cx="120396" cy="147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6188" y="6458711"/>
              <a:ext cx="120396" cy="1463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88124" y="6460235"/>
              <a:ext cx="117348" cy="143255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04516" y="7008876"/>
            <a:ext cx="120395" cy="14630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779008" y="5227320"/>
            <a:ext cx="3600450" cy="151130"/>
            <a:chOff x="5779008" y="5227320"/>
            <a:chExt cx="3600450" cy="151130"/>
          </a:xfrm>
        </p:grpSpPr>
        <p:sp>
          <p:nvSpPr>
            <p:cNvPr id="16" name="object 16"/>
            <p:cNvSpPr/>
            <p:nvPr/>
          </p:nvSpPr>
          <p:spPr>
            <a:xfrm>
              <a:off x="5779008" y="5266944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6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199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6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099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2712" y="5231892"/>
              <a:ext cx="120396" cy="1463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7656" y="5231892"/>
              <a:ext cx="120396" cy="1463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6188" y="5227320"/>
              <a:ext cx="120396" cy="1478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88124" y="5228844"/>
              <a:ext cx="117348" cy="14478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779008" y="3677411"/>
            <a:ext cx="3600450" cy="151130"/>
            <a:chOff x="5779008" y="3677411"/>
            <a:chExt cx="3600450" cy="151130"/>
          </a:xfrm>
        </p:grpSpPr>
        <p:sp>
          <p:nvSpPr>
            <p:cNvPr id="22" name="object 22"/>
            <p:cNvSpPr/>
            <p:nvPr/>
          </p:nvSpPr>
          <p:spPr>
            <a:xfrm>
              <a:off x="5779008" y="3717035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82712" y="3681983"/>
              <a:ext cx="120396" cy="1463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77656" y="3681983"/>
              <a:ext cx="120396" cy="1463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6188" y="3677411"/>
              <a:ext cx="120396" cy="1478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88124" y="3678935"/>
              <a:ext cx="117348" cy="14478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5779008" y="2450592"/>
            <a:ext cx="3600450" cy="151130"/>
            <a:chOff x="5779008" y="2450592"/>
            <a:chExt cx="3600450" cy="151130"/>
          </a:xfrm>
        </p:grpSpPr>
        <p:sp>
          <p:nvSpPr>
            <p:cNvPr id="28" name="object 28"/>
            <p:cNvSpPr/>
            <p:nvPr/>
          </p:nvSpPr>
          <p:spPr>
            <a:xfrm>
              <a:off x="5779008" y="2490216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69">
                  <a:moveTo>
                    <a:pt x="76200" y="1016"/>
                  </a:moveTo>
                  <a:lnTo>
                    <a:pt x="0" y="39116"/>
                  </a:lnTo>
                  <a:lnTo>
                    <a:pt x="76200" y="77216"/>
                  </a:lnTo>
                  <a:lnTo>
                    <a:pt x="76200" y="45466"/>
                  </a:lnTo>
                  <a:lnTo>
                    <a:pt x="59943" y="45466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6"/>
                  </a:lnTo>
                  <a:lnTo>
                    <a:pt x="76200" y="32766"/>
                  </a:lnTo>
                  <a:lnTo>
                    <a:pt x="76200" y="1016"/>
                  </a:lnTo>
                  <a:close/>
                </a:path>
                <a:path w="3600450" h="77469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69">
                  <a:moveTo>
                    <a:pt x="76200" y="32766"/>
                  </a:moveTo>
                  <a:lnTo>
                    <a:pt x="59943" y="32766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6"/>
                  </a:lnTo>
                  <a:lnTo>
                    <a:pt x="76200" y="45466"/>
                  </a:lnTo>
                  <a:lnTo>
                    <a:pt x="76200" y="32766"/>
                  </a:lnTo>
                  <a:close/>
                </a:path>
                <a:path w="3600450" h="77469">
                  <a:moveTo>
                    <a:pt x="3523794" y="31753"/>
                  </a:moveTo>
                  <a:lnTo>
                    <a:pt x="63500" y="32766"/>
                  </a:lnTo>
                  <a:lnTo>
                    <a:pt x="76200" y="32766"/>
                  </a:lnTo>
                  <a:lnTo>
                    <a:pt x="76200" y="45466"/>
                  </a:lnTo>
                  <a:lnTo>
                    <a:pt x="59944" y="45466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69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2712" y="2455164"/>
              <a:ext cx="120396" cy="1463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7656" y="2455164"/>
              <a:ext cx="120396" cy="1463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6188" y="2450592"/>
              <a:ext cx="120396" cy="1478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88124" y="2452116"/>
              <a:ext cx="117348" cy="144780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5779008" y="1828800"/>
            <a:ext cx="3600450" cy="151130"/>
            <a:chOff x="5779008" y="1828800"/>
            <a:chExt cx="3600450" cy="151130"/>
          </a:xfrm>
        </p:grpSpPr>
        <p:sp>
          <p:nvSpPr>
            <p:cNvPr id="34" name="object 34"/>
            <p:cNvSpPr/>
            <p:nvPr/>
          </p:nvSpPr>
          <p:spPr>
            <a:xfrm>
              <a:off x="5779008" y="1868423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69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69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69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69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69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82712" y="1833372"/>
              <a:ext cx="120396" cy="1463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11440" y="1833372"/>
              <a:ext cx="120396" cy="1463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11468" y="1828800"/>
              <a:ext cx="120396" cy="14782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26224" y="1830323"/>
              <a:ext cx="117348" cy="144780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5779008" y="3078479"/>
            <a:ext cx="3600450" cy="149860"/>
            <a:chOff x="5779008" y="3078479"/>
            <a:chExt cx="3600450" cy="149860"/>
          </a:xfrm>
        </p:grpSpPr>
        <p:sp>
          <p:nvSpPr>
            <p:cNvPr id="40" name="object 40"/>
            <p:cNvSpPr/>
            <p:nvPr/>
          </p:nvSpPr>
          <p:spPr>
            <a:xfrm>
              <a:off x="5779008" y="3116579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69">
                  <a:moveTo>
                    <a:pt x="76200" y="1016"/>
                  </a:moveTo>
                  <a:lnTo>
                    <a:pt x="0" y="39116"/>
                  </a:lnTo>
                  <a:lnTo>
                    <a:pt x="76200" y="77216"/>
                  </a:lnTo>
                  <a:lnTo>
                    <a:pt x="76200" y="45466"/>
                  </a:lnTo>
                  <a:lnTo>
                    <a:pt x="59943" y="45466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6"/>
                  </a:lnTo>
                  <a:lnTo>
                    <a:pt x="76200" y="32766"/>
                  </a:lnTo>
                  <a:lnTo>
                    <a:pt x="76200" y="1016"/>
                  </a:lnTo>
                  <a:close/>
                </a:path>
                <a:path w="3600450" h="77469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69">
                  <a:moveTo>
                    <a:pt x="76200" y="32766"/>
                  </a:moveTo>
                  <a:lnTo>
                    <a:pt x="59943" y="32766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6"/>
                  </a:lnTo>
                  <a:lnTo>
                    <a:pt x="76200" y="45466"/>
                  </a:lnTo>
                  <a:lnTo>
                    <a:pt x="76200" y="32766"/>
                  </a:lnTo>
                  <a:close/>
                </a:path>
                <a:path w="3600450" h="77469">
                  <a:moveTo>
                    <a:pt x="3523794" y="31753"/>
                  </a:moveTo>
                  <a:lnTo>
                    <a:pt x="63500" y="32766"/>
                  </a:lnTo>
                  <a:lnTo>
                    <a:pt x="76200" y="32766"/>
                  </a:lnTo>
                  <a:lnTo>
                    <a:pt x="76200" y="45466"/>
                  </a:lnTo>
                  <a:lnTo>
                    <a:pt x="59944" y="45466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69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82712" y="3081527"/>
              <a:ext cx="120396" cy="1463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11440" y="3081527"/>
              <a:ext cx="120396" cy="1463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11468" y="3078479"/>
              <a:ext cx="120396" cy="1463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3080003"/>
              <a:ext cx="117348" cy="143256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5779008" y="4312920"/>
            <a:ext cx="3600450" cy="149860"/>
            <a:chOff x="5779008" y="4312920"/>
            <a:chExt cx="3600450" cy="149860"/>
          </a:xfrm>
        </p:grpSpPr>
        <p:sp>
          <p:nvSpPr>
            <p:cNvPr id="46" name="object 46"/>
            <p:cNvSpPr/>
            <p:nvPr/>
          </p:nvSpPr>
          <p:spPr>
            <a:xfrm>
              <a:off x="5779008" y="4351020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82712" y="4315968"/>
              <a:ext cx="120396" cy="1463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11440" y="4315968"/>
              <a:ext cx="120396" cy="14630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11468" y="4312920"/>
              <a:ext cx="120396" cy="1463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4314444"/>
              <a:ext cx="117348" cy="143256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5779008" y="5843015"/>
            <a:ext cx="3600450" cy="149860"/>
            <a:chOff x="5779008" y="5843015"/>
            <a:chExt cx="3600450" cy="149860"/>
          </a:xfrm>
        </p:grpSpPr>
        <p:sp>
          <p:nvSpPr>
            <p:cNvPr id="52" name="object 52"/>
            <p:cNvSpPr/>
            <p:nvPr/>
          </p:nvSpPr>
          <p:spPr>
            <a:xfrm>
              <a:off x="5779008" y="5881115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6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199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6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099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2712" y="5846063"/>
              <a:ext cx="120396" cy="14630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1440" y="5846063"/>
              <a:ext cx="120396" cy="14630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11468" y="5843015"/>
              <a:ext cx="120396" cy="14630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5844539"/>
              <a:ext cx="117348" cy="14325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5779008" y="6155435"/>
            <a:ext cx="3600450" cy="151130"/>
            <a:chOff x="5779008" y="6155435"/>
            <a:chExt cx="3600450" cy="151130"/>
          </a:xfrm>
        </p:grpSpPr>
        <p:sp>
          <p:nvSpPr>
            <p:cNvPr id="58" name="object 58"/>
            <p:cNvSpPr/>
            <p:nvPr/>
          </p:nvSpPr>
          <p:spPr>
            <a:xfrm>
              <a:off x="5779008" y="6195059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6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199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6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499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099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8564" y="6160007"/>
              <a:ext cx="120396" cy="14630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80732" y="6160007"/>
              <a:ext cx="120396" cy="14630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76188" y="6155435"/>
              <a:ext cx="120396" cy="14782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26224" y="6156959"/>
              <a:ext cx="117348" cy="144780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5779008" y="4905755"/>
            <a:ext cx="3600450" cy="151130"/>
            <a:chOff x="5779008" y="4905755"/>
            <a:chExt cx="3600450" cy="151130"/>
          </a:xfrm>
        </p:grpSpPr>
        <p:sp>
          <p:nvSpPr>
            <p:cNvPr id="64" name="object 64"/>
            <p:cNvSpPr/>
            <p:nvPr/>
          </p:nvSpPr>
          <p:spPr>
            <a:xfrm>
              <a:off x="5779008" y="4945379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6"/>
                  </a:moveTo>
                  <a:lnTo>
                    <a:pt x="0" y="39116"/>
                  </a:lnTo>
                  <a:lnTo>
                    <a:pt x="76200" y="77216"/>
                  </a:lnTo>
                  <a:lnTo>
                    <a:pt x="76200" y="45466"/>
                  </a:lnTo>
                  <a:lnTo>
                    <a:pt x="59943" y="45466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6"/>
                  </a:lnTo>
                  <a:lnTo>
                    <a:pt x="76200" y="32766"/>
                  </a:lnTo>
                  <a:lnTo>
                    <a:pt x="76200" y="1016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6"/>
                  </a:moveTo>
                  <a:lnTo>
                    <a:pt x="59943" y="32766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6"/>
                  </a:lnTo>
                  <a:lnTo>
                    <a:pt x="76200" y="45466"/>
                  </a:lnTo>
                  <a:lnTo>
                    <a:pt x="76200" y="32766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6"/>
                  </a:lnTo>
                  <a:lnTo>
                    <a:pt x="76200" y="32766"/>
                  </a:lnTo>
                  <a:lnTo>
                    <a:pt x="76200" y="45466"/>
                  </a:lnTo>
                  <a:lnTo>
                    <a:pt x="59944" y="45466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5" name="object 6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8564" y="4908803"/>
              <a:ext cx="120396" cy="14782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732" y="4908803"/>
              <a:ext cx="120396" cy="14782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6188" y="4905755"/>
              <a:ext cx="120396" cy="14630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4907279"/>
              <a:ext cx="117348" cy="143256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5779008" y="4027932"/>
            <a:ext cx="3600450" cy="151130"/>
            <a:chOff x="5779008" y="4027932"/>
            <a:chExt cx="3600450" cy="151130"/>
          </a:xfrm>
        </p:grpSpPr>
        <p:sp>
          <p:nvSpPr>
            <p:cNvPr id="70" name="object 70"/>
            <p:cNvSpPr/>
            <p:nvPr/>
          </p:nvSpPr>
          <p:spPr>
            <a:xfrm>
              <a:off x="5779008" y="4067556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6"/>
                  </a:moveTo>
                  <a:lnTo>
                    <a:pt x="0" y="39116"/>
                  </a:lnTo>
                  <a:lnTo>
                    <a:pt x="76200" y="77216"/>
                  </a:lnTo>
                  <a:lnTo>
                    <a:pt x="76200" y="45466"/>
                  </a:lnTo>
                  <a:lnTo>
                    <a:pt x="59943" y="45466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6"/>
                  </a:lnTo>
                  <a:lnTo>
                    <a:pt x="76200" y="32766"/>
                  </a:lnTo>
                  <a:lnTo>
                    <a:pt x="76200" y="1016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6"/>
                  </a:moveTo>
                  <a:lnTo>
                    <a:pt x="59943" y="32766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6"/>
                  </a:lnTo>
                  <a:lnTo>
                    <a:pt x="76200" y="45466"/>
                  </a:lnTo>
                  <a:lnTo>
                    <a:pt x="76200" y="32766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6"/>
                  </a:lnTo>
                  <a:lnTo>
                    <a:pt x="76200" y="32766"/>
                  </a:lnTo>
                  <a:lnTo>
                    <a:pt x="76200" y="45466"/>
                  </a:lnTo>
                  <a:lnTo>
                    <a:pt x="59944" y="45466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98564" y="4032504"/>
              <a:ext cx="120396" cy="14630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80732" y="4032504"/>
              <a:ext cx="120396" cy="14630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6188" y="4027932"/>
              <a:ext cx="120396" cy="14782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26224" y="4029456"/>
              <a:ext cx="117348" cy="144780"/>
            </a:xfrm>
            <a:prstGeom prst="rect">
              <a:avLst/>
            </a:prstGeom>
          </p:spPr>
        </p:pic>
      </p:grpSp>
      <p:grpSp>
        <p:nvGrpSpPr>
          <p:cNvPr id="75" name="object 75"/>
          <p:cNvGrpSpPr/>
          <p:nvPr/>
        </p:nvGrpSpPr>
        <p:grpSpPr>
          <a:xfrm>
            <a:off x="5779008" y="3389376"/>
            <a:ext cx="3600450" cy="151130"/>
            <a:chOff x="5779008" y="3389376"/>
            <a:chExt cx="3600450" cy="151130"/>
          </a:xfrm>
        </p:grpSpPr>
        <p:sp>
          <p:nvSpPr>
            <p:cNvPr id="76" name="object 76"/>
            <p:cNvSpPr/>
            <p:nvPr/>
          </p:nvSpPr>
          <p:spPr>
            <a:xfrm>
              <a:off x="5779008" y="3429000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7" name="object 7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8564" y="3392424"/>
              <a:ext cx="120396" cy="14782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732" y="3392424"/>
              <a:ext cx="120396" cy="14782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6188" y="3389376"/>
              <a:ext cx="120396" cy="14630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3390900"/>
              <a:ext cx="117348" cy="143256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5779008" y="2773679"/>
            <a:ext cx="3600450" cy="151130"/>
            <a:chOff x="5779008" y="2773679"/>
            <a:chExt cx="3600450" cy="151130"/>
          </a:xfrm>
        </p:grpSpPr>
        <p:sp>
          <p:nvSpPr>
            <p:cNvPr id="82" name="object 82"/>
            <p:cNvSpPr/>
            <p:nvPr/>
          </p:nvSpPr>
          <p:spPr>
            <a:xfrm>
              <a:off x="5779008" y="2813303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69">
                  <a:moveTo>
                    <a:pt x="76200" y="1016"/>
                  </a:moveTo>
                  <a:lnTo>
                    <a:pt x="0" y="39116"/>
                  </a:lnTo>
                  <a:lnTo>
                    <a:pt x="76200" y="77216"/>
                  </a:lnTo>
                  <a:lnTo>
                    <a:pt x="76200" y="45466"/>
                  </a:lnTo>
                  <a:lnTo>
                    <a:pt x="59943" y="45466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6"/>
                  </a:lnTo>
                  <a:lnTo>
                    <a:pt x="76200" y="32766"/>
                  </a:lnTo>
                  <a:lnTo>
                    <a:pt x="76200" y="1016"/>
                  </a:lnTo>
                  <a:close/>
                </a:path>
                <a:path w="3600450" h="77469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69">
                  <a:moveTo>
                    <a:pt x="76200" y="32766"/>
                  </a:moveTo>
                  <a:lnTo>
                    <a:pt x="59943" y="32766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6"/>
                  </a:lnTo>
                  <a:lnTo>
                    <a:pt x="76200" y="45466"/>
                  </a:lnTo>
                  <a:lnTo>
                    <a:pt x="76200" y="32766"/>
                  </a:lnTo>
                  <a:close/>
                </a:path>
                <a:path w="3600450" h="77469">
                  <a:moveTo>
                    <a:pt x="3523794" y="31753"/>
                  </a:moveTo>
                  <a:lnTo>
                    <a:pt x="63500" y="32766"/>
                  </a:lnTo>
                  <a:lnTo>
                    <a:pt x="76200" y="32766"/>
                  </a:lnTo>
                  <a:lnTo>
                    <a:pt x="76200" y="45466"/>
                  </a:lnTo>
                  <a:lnTo>
                    <a:pt x="59944" y="45466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69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3" name="object 8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8564" y="2776727"/>
              <a:ext cx="120396" cy="14782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732" y="2776727"/>
              <a:ext cx="120396" cy="14782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6188" y="2773679"/>
              <a:ext cx="120396" cy="14630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2775203"/>
              <a:ext cx="117348" cy="143256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5779008" y="2112264"/>
            <a:ext cx="3600450" cy="149860"/>
            <a:chOff x="5779008" y="2112264"/>
            <a:chExt cx="3600450" cy="149860"/>
          </a:xfrm>
        </p:grpSpPr>
        <p:sp>
          <p:nvSpPr>
            <p:cNvPr id="88" name="object 88"/>
            <p:cNvSpPr/>
            <p:nvPr/>
          </p:nvSpPr>
          <p:spPr>
            <a:xfrm>
              <a:off x="5779008" y="2150364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69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2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69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1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69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2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69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69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1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9" name="object 8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8564" y="2115312"/>
              <a:ext cx="120396" cy="14630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80732" y="2115312"/>
              <a:ext cx="120396" cy="14630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6188" y="2112264"/>
              <a:ext cx="120396" cy="14630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2113788"/>
              <a:ext cx="117348" cy="143256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5779008" y="4591811"/>
            <a:ext cx="3600450" cy="149860"/>
            <a:chOff x="5779008" y="4591811"/>
            <a:chExt cx="3600450" cy="149860"/>
          </a:xfrm>
        </p:grpSpPr>
        <p:sp>
          <p:nvSpPr>
            <p:cNvPr id="94" name="object 94"/>
            <p:cNvSpPr/>
            <p:nvPr/>
          </p:nvSpPr>
          <p:spPr>
            <a:xfrm>
              <a:off x="5779008" y="4629911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7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200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6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7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6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100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5" name="object 9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8564" y="4594859"/>
              <a:ext cx="120396" cy="14630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80732" y="4594859"/>
              <a:ext cx="120396" cy="14630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6188" y="4591811"/>
              <a:ext cx="120396" cy="14630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26224" y="4593335"/>
              <a:ext cx="117348" cy="143256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5779008" y="5536691"/>
            <a:ext cx="3600450" cy="149860"/>
            <a:chOff x="5779008" y="5536691"/>
            <a:chExt cx="3600450" cy="149860"/>
          </a:xfrm>
        </p:grpSpPr>
        <p:sp>
          <p:nvSpPr>
            <p:cNvPr id="100" name="object 100"/>
            <p:cNvSpPr/>
            <p:nvPr/>
          </p:nvSpPr>
          <p:spPr>
            <a:xfrm>
              <a:off x="5779008" y="5574791"/>
              <a:ext cx="3600450" cy="77470"/>
            </a:xfrm>
            <a:custGeom>
              <a:avLst/>
              <a:gdLst/>
              <a:ahLst/>
              <a:cxnLst/>
              <a:rect l="l" t="t" r="r" b="b"/>
              <a:pathLst>
                <a:path w="3600450" h="77470">
                  <a:moveTo>
                    <a:pt x="76200" y="1015"/>
                  </a:moveTo>
                  <a:lnTo>
                    <a:pt x="0" y="39115"/>
                  </a:lnTo>
                  <a:lnTo>
                    <a:pt x="76200" y="77215"/>
                  </a:lnTo>
                  <a:lnTo>
                    <a:pt x="76200" y="45465"/>
                  </a:lnTo>
                  <a:lnTo>
                    <a:pt x="59943" y="45465"/>
                  </a:lnTo>
                  <a:lnTo>
                    <a:pt x="57150" y="42671"/>
                  </a:lnTo>
                  <a:lnTo>
                    <a:pt x="57150" y="35686"/>
                  </a:lnTo>
                  <a:lnTo>
                    <a:pt x="59943" y="32765"/>
                  </a:lnTo>
                  <a:lnTo>
                    <a:pt x="76200" y="32765"/>
                  </a:lnTo>
                  <a:lnTo>
                    <a:pt x="76200" y="1015"/>
                  </a:lnTo>
                  <a:close/>
                </a:path>
                <a:path w="3600450" h="77470">
                  <a:moveTo>
                    <a:pt x="3523741" y="0"/>
                  </a:moveTo>
                  <a:lnTo>
                    <a:pt x="3523868" y="76199"/>
                  </a:lnTo>
                  <a:lnTo>
                    <a:pt x="3587255" y="44453"/>
                  </a:lnTo>
                  <a:lnTo>
                    <a:pt x="3539994" y="44453"/>
                  </a:lnTo>
                  <a:lnTo>
                    <a:pt x="3542918" y="41655"/>
                  </a:lnTo>
                  <a:lnTo>
                    <a:pt x="3542918" y="34670"/>
                  </a:lnTo>
                  <a:lnTo>
                    <a:pt x="3540001" y="31753"/>
                  </a:lnTo>
                  <a:lnTo>
                    <a:pt x="3587249" y="31753"/>
                  </a:lnTo>
                  <a:lnTo>
                    <a:pt x="3523741" y="0"/>
                  </a:lnTo>
                  <a:close/>
                </a:path>
                <a:path w="3600450" h="77470">
                  <a:moveTo>
                    <a:pt x="76200" y="32765"/>
                  </a:moveTo>
                  <a:lnTo>
                    <a:pt x="59943" y="32765"/>
                  </a:lnTo>
                  <a:lnTo>
                    <a:pt x="57150" y="35686"/>
                  </a:lnTo>
                  <a:lnTo>
                    <a:pt x="57150" y="42671"/>
                  </a:lnTo>
                  <a:lnTo>
                    <a:pt x="59943" y="45465"/>
                  </a:lnTo>
                  <a:lnTo>
                    <a:pt x="76200" y="45465"/>
                  </a:lnTo>
                  <a:lnTo>
                    <a:pt x="76200" y="32765"/>
                  </a:lnTo>
                  <a:close/>
                </a:path>
                <a:path w="3600450" h="77470">
                  <a:moveTo>
                    <a:pt x="3523794" y="31753"/>
                  </a:moveTo>
                  <a:lnTo>
                    <a:pt x="63500" y="32765"/>
                  </a:lnTo>
                  <a:lnTo>
                    <a:pt x="76200" y="32765"/>
                  </a:lnTo>
                  <a:lnTo>
                    <a:pt x="76200" y="45465"/>
                  </a:lnTo>
                  <a:lnTo>
                    <a:pt x="59944" y="45465"/>
                  </a:lnTo>
                  <a:lnTo>
                    <a:pt x="3523816" y="44453"/>
                  </a:lnTo>
                  <a:lnTo>
                    <a:pt x="3523794" y="31753"/>
                  </a:lnTo>
                  <a:close/>
                </a:path>
                <a:path w="3600450" h="77470">
                  <a:moveTo>
                    <a:pt x="3587249" y="31753"/>
                  </a:moveTo>
                  <a:lnTo>
                    <a:pt x="3540001" y="31753"/>
                  </a:lnTo>
                  <a:lnTo>
                    <a:pt x="3542918" y="34670"/>
                  </a:lnTo>
                  <a:lnTo>
                    <a:pt x="3542918" y="41655"/>
                  </a:lnTo>
                  <a:lnTo>
                    <a:pt x="3539994" y="44453"/>
                  </a:lnTo>
                  <a:lnTo>
                    <a:pt x="3587255" y="44453"/>
                  </a:lnTo>
                  <a:lnTo>
                    <a:pt x="3599941" y="38099"/>
                  </a:lnTo>
                  <a:lnTo>
                    <a:pt x="3587249" y="31753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1" name="object 10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8564" y="5539739"/>
              <a:ext cx="120396" cy="146303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80732" y="5539739"/>
              <a:ext cx="120396" cy="14630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6188" y="5536691"/>
              <a:ext cx="120396" cy="14630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224" y="5538215"/>
              <a:ext cx="117348" cy="143256"/>
            </a:xfrm>
            <a:prstGeom prst="rect">
              <a:avLst/>
            </a:prstGeom>
          </p:spPr>
        </p:pic>
      </p:grpSp>
      <p:sp>
        <p:nvSpPr>
          <p:cNvPr id="105" name="object 10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" dirty="0"/>
              <a:t>Benchmarking</a:t>
            </a:r>
            <a:r>
              <a:rPr spc="-330" dirty="0"/>
              <a:t> </a:t>
            </a:r>
            <a:r>
              <a:rPr spc="45" dirty="0"/>
              <a:t>Assessment</a:t>
            </a:r>
            <a:r>
              <a:rPr spc="70" dirty="0"/>
              <a:t> </a:t>
            </a:r>
            <a:r>
              <a:rPr spc="420" dirty="0"/>
              <a:t>–</a:t>
            </a:r>
            <a:r>
              <a:rPr spc="95" dirty="0"/>
              <a:t> </a:t>
            </a:r>
            <a:r>
              <a:rPr spc="70" dirty="0"/>
              <a:t>Method</a:t>
            </a:r>
            <a:r>
              <a:rPr spc="-380" dirty="0"/>
              <a:t> </a:t>
            </a:r>
            <a:r>
              <a:rPr sz="1600" spc="10" dirty="0"/>
              <a:t>(Option</a:t>
            </a:r>
            <a:r>
              <a:rPr sz="1600" spc="80" dirty="0"/>
              <a:t> </a:t>
            </a:r>
            <a:r>
              <a:rPr sz="1600" spc="-25" dirty="0"/>
              <a:t>2)</a:t>
            </a:r>
            <a:endParaRPr sz="1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848" y="1979676"/>
            <a:ext cx="1626235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45415" marR="139065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key </a:t>
            </a:r>
            <a:r>
              <a:rPr sz="1100" spc="-10" dirty="0">
                <a:latin typeface="Calibri"/>
                <a:cs typeface="Calibri"/>
              </a:rPr>
              <a:t>dimensions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drivers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benchmarks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comparators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</a:t>
            </a:r>
            <a:r>
              <a:rPr sz="1100" spc="-20" dirty="0">
                <a:latin typeface="Calibri"/>
                <a:cs typeface="Calibri"/>
              </a:rPr>
              <a:t> being </a:t>
            </a:r>
            <a:r>
              <a:rPr sz="1100" spc="-10" dirty="0">
                <a:latin typeface="Calibri"/>
                <a:cs typeface="Calibri"/>
              </a:rPr>
              <a:t>assessed.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7707" y="2148839"/>
            <a:ext cx="162496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76530" marR="170815" indent="635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metrics,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practices, measures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 each </a:t>
            </a:r>
            <a:r>
              <a:rPr sz="1100" spc="-20" dirty="0">
                <a:latin typeface="Calibri"/>
                <a:cs typeface="Calibri"/>
              </a:rPr>
              <a:t>area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being</a:t>
            </a:r>
            <a:r>
              <a:rPr sz="1100" spc="-10" dirty="0">
                <a:latin typeface="Calibri"/>
                <a:cs typeface="Calibri"/>
              </a:rPr>
              <a:t> assessed.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05044" y="1979676"/>
            <a:ext cx="1624965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 marR="83185" indent="-254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metric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practice,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notate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relative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performance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position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your </a:t>
            </a:r>
            <a:r>
              <a:rPr sz="1100" spc="-10" dirty="0">
                <a:latin typeface="Calibri"/>
                <a:cs typeface="Calibri"/>
              </a:rPr>
              <a:t>organization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compared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peer</a:t>
            </a:r>
            <a:r>
              <a:rPr sz="1100" spc="-10" dirty="0">
                <a:latin typeface="Calibri"/>
                <a:cs typeface="Calibri"/>
              </a:rPr>
              <a:t> organizations.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78268" y="2148839"/>
            <a:ext cx="175895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44780" marR="137795" indent="635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any </a:t>
            </a:r>
            <a:r>
              <a:rPr sz="1100" dirty="0">
                <a:latin typeface="Calibri"/>
                <a:cs typeface="Calibri"/>
              </a:rPr>
              <a:t>insights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emerge</a:t>
            </a:r>
            <a:r>
              <a:rPr sz="1100" spc="-20" dirty="0">
                <a:latin typeface="Calibri"/>
                <a:cs typeface="Calibri"/>
              </a:rPr>
              <a:t> from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comparison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relative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position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across </a:t>
            </a:r>
            <a:r>
              <a:rPr sz="1100" dirty="0">
                <a:latin typeface="Calibri"/>
                <a:cs typeface="Calibri"/>
              </a:rPr>
              <a:t>metrics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practices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95425" y="2911220"/>
            <a:ext cx="6870065" cy="3966845"/>
            <a:chOff x="1495425" y="2911220"/>
            <a:chExt cx="6870065" cy="396684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415" y="3427475"/>
              <a:ext cx="5896356" cy="34503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95425" y="2911220"/>
              <a:ext cx="6870065" cy="1031875"/>
            </a:xfrm>
            <a:custGeom>
              <a:avLst/>
              <a:gdLst/>
              <a:ahLst/>
              <a:cxnLst/>
              <a:rect l="l" t="t" r="r" b="b"/>
              <a:pathLst>
                <a:path w="6870065" h="1031875">
                  <a:moveTo>
                    <a:pt x="660654" y="1031621"/>
                  </a:moveTo>
                  <a:lnTo>
                    <a:pt x="655777" y="985266"/>
                  </a:lnTo>
                  <a:lnTo>
                    <a:pt x="651764" y="946912"/>
                  </a:lnTo>
                  <a:lnTo>
                    <a:pt x="625017" y="963942"/>
                  </a:lnTo>
                  <a:lnTo>
                    <a:pt x="12573" y="3810"/>
                  </a:lnTo>
                  <a:lnTo>
                    <a:pt x="10668" y="889"/>
                  </a:lnTo>
                  <a:lnTo>
                    <a:pt x="6731" y="0"/>
                  </a:lnTo>
                  <a:lnTo>
                    <a:pt x="889" y="3810"/>
                  </a:lnTo>
                  <a:lnTo>
                    <a:pt x="0" y="7747"/>
                  </a:lnTo>
                  <a:lnTo>
                    <a:pt x="1905" y="10668"/>
                  </a:lnTo>
                  <a:lnTo>
                    <a:pt x="614311" y="970749"/>
                  </a:lnTo>
                  <a:lnTo>
                    <a:pt x="587502" y="987806"/>
                  </a:lnTo>
                  <a:lnTo>
                    <a:pt x="660654" y="1031621"/>
                  </a:lnTo>
                  <a:close/>
                </a:path>
                <a:path w="6870065" h="1031875">
                  <a:moveTo>
                    <a:pt x="2321814" y="9144"/>
                  </a:moveTo>
                  <a:lnTo>
                    <a:pt x="2321687" y="5207"/>
                  </a:lnTo>
                  <a:lnTo>
                    <a:pt x="2319388" y="2794"/>
                  </a:lnTo>
                  <a:lnTo>
                    <a:pt x="2316734" y="254"/>
                  </a:lnTo>
                  <a:lnTo>
                    <a:pt x="2312670" y="254"/>
                  </a:lnTo>
                  <a:lnTo>
                    <a:pt x="2310257" y="2794"/>
                  </a:lnTo>
                  <a:lnTo>
                    <a:pt x="1522056" y="809205"/>
                  </a:lnTo>
                  <a:lnTo>
                    <a:pt x="1499362" y="787019"/>
                  </a:lnTo>
                  <a:lnTo>
                    <a:pt x="1473327" y="868045"/>
                  </a:lnTo>
                  <a:lnTo>
                    <a:pt x="1553845" y="840232"/>
                  </a:lnTo>
                  <a:lnTo>
                    <a:pt x="1543050" y="829691"/>
                  </a:lnTo>
                  <a:lnTo>
                    <a:pt x="1531124" y="818045"/>
                  </a:lnTo>
                  <a:lnTo>
                    <a:pt x="2319274" y="11684"/>
                  </a:lnTo>
                  <a:lnTo>
                    <a:pt x="2321814" y="9144"/>
                  </a:lnTo>
                  <a:close/>
                </a:path>
                <a:path w="6870065" h="1031875">
                  <a:moveTo>
                    <a:pt x="4628769" y="177292"/>
                  </a:moveTo>
                  <a:lnTo>
                    <a:pt x="4628134" y="173355"/>
                  </a:lnTo>
                  <a:lnTo>
                    <a:pt x="4625340" y="171323"/>
                  </a:lnTo>
                  <a:lnTo>
                    <a:pt x="4622546" y="169164"/>
                  </a:lnTo>
                  <a:lnTo>
                    <a:pt x="4618482" y="169799"/>
                  </a:lnTo>
                  <a:lnTo>
                    <a:pt x="4616450" y="172720"/>
                  </a:lnTo>
                  <a:lnTo>
                    <a:pt x="4036936" y="966254"/>
                  </a:lnTo>
                  <a:lnTo>
                    <a:pt x="4011295" y="947547"/>
                  </a:lnTo>
                  <a:lnTo>
                    <a:pt x="3997071" y="1031494"/>
                  </a:lnTo>
                  <a:lnTo>
                    <a:pt x="4072763" y="992378"/>
                  </a:lnTo>
                  <a:lnTo>
                    <a:pt x="4065968" y="987425"/>
                  </a:lnTo>
                  <a:lnTo>
                    <a:pt x="4047147" y="973696"/>
                  </a:lnTo>
                  <a:lnTo>
                    <a:pt x="4628769" y="177292"/>
                  </a:lnTo>
                  <a:close/>
                </a:path>
                <a:path w="6870065" h="1031875">
                  <a:moveTo>
                    <a:pt x="6870065" y="175387"/>
                  </a:moveTo>
                  <a:lnTo>
                    <a:pt x="6867906" y="172593"/>
                  </a:lnTo>
                  <a:lnTo>
                    <a:pt x="6865874" y="169799"/>
                  </a:lnTo>
                  <a:lnTo>
                    <a:pt x="6861810" y="169164"/>
                  </a:lnTo>
                  <a:lnTo>
                    <a:pt x="6859016" y="171323"/>
                  </a:lnTo>
                  <a:lnTo>
                    <a:pt x="5857075" y="924699"/>
                  </a:lnTo>
                  <a:lnTo>
                    <a:pt x="5837936" y="899287"/>
                  </a:lnTo>
                  <a:lnTo>
                    <a:pt x="5799963" y="975487"/>
                  </a:lnTo>
                  <a:lnTo>
                    <a:pt x="5883783" y="960120"/>
                  </a:lnTo>
                  <a:lnTo>
                    <a:pt x="5872010" y="944499"/>
                  </a:lnTo>
                  <a:lnTo>
                    <a:pt x="5864657" y="934758"/>
                  </a:lnTo>
                  <a:lnTo>
                    <a:pt x="6866636" y="181483"/>
                  </a:lnTo>
                  <a:lnTo>
                    <a:pt x="6869430" y="179324"/>
                  </a:lnTo>
                  <a:lnTo>
                    <a:pt x="6870065" y="175387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Benchmarking</a:t>
            </a:r>
            <a:r>
              <a:rPr spc="-265" dirty="0"/>
              <a:t> </a:t>
            </a:r>
            <a:r>
              <a:rPr spc="45" dirty="0"/>
              <a:t>Assessment</a:t>
            </a:r>
            <a:r>
              <a:rPr spc="165" dirty="0"/>
              <a:t> </a:t>
            </a:r>
            <a:r>
              <a:rPr spc="420" dirty="0"/>
              <a:t>–</a:t>
            </a:r>
            <a:r>
              <a:rPr spc="-434" dirty="0"/>
              <a:t> </a:t>
            </a:r>
            <a:r>
              <a:rPr spc="-20" dirty="0"/>
              <a:t>Template</a:t>
            </a:r>
            <a:r>
              <a:rPr spc="-280" dirty="0"/>
              <a:t> </a:t>
            </a:r>
            <a:r>
              <a:rPr sz="1600" dirty="0"/>
              <a:t>(Option</a:t>
            </a:r>
            <a:r>
              <a:rPr sz="1600" spc="140" dirty="0"/>
              <a:t> </a:t>
            </a:r>
            <a:r>
              <a:rPr sz="1600" spc="-25" dirty="0"/>
              <a:t>2)</a:t>
            </a:r>
            <a:endParaRPr sz="1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6511861" y="6728269"/>
            <a:ext cx="3077210" cy="546735"/>
            <a:chOff x="6511861" y="6728269"/>
            <a:chExt cx="3077210" cy="546735"/>
          </a:xfrm>
        </p:grpSpPr>
        <p:sp>
          <p:nvSpPr>
            <p:cNvPr id="4" name="object 4"/>
            <p:cNvSpPr/>
            <p:nvPr/>
          </p:nvSpPr>
          <p:spPr>
            <a:xfrm>
              <a:off x="6516624" y="6733031"/>
              <a:ext cx="3072130" cy="541655"/>
            </a:xfrm>
            <a:custGeom>
              <a:avLst/>
              <a:gdLst/>
              <a:ahLst/>
              <a:cxnLst/>
              <a:rect l="l" t="t" r="r" b="b"/>
              <a:pathLst>
                <a:path w="3072129" h="541654">
                  <a:moveTo>
                    <a:pt x="3071876" y="20828"/>
                  </a:moveTo>
                  <a:lnTo>
                    <a:pt x="3041904" y="20828"/>
                  </a:lnTo>
                  <a:lnTo>
                    <a:pt x="3041904" y="0"/>
                  </a:lnTo>
                  <a:lnTo>
                    <a:pt x="0" y="0"/>
                  </a:lnTo>
                  <a:lnTo>
                    <a:pt x="0" y="512064"/>
                  </a:lnTo>
                  <a:lnTo>
                    <a:pt x="3041904" y="512064"/>
                  </a:lnTo>
                  <a:lnTo>
                    <a:pt x="3041904" y="512318"/>
                  </a:lnTo>
                  <a:lnTo>
                    <a:pt x="29972" y="512318"/>
                  </a:lnTo>
                  <a:lnTo>
                    <a:pt x="25400" y="512318"/>
                  </a:lnTo>
                  <a:lnTo>
                    <a:pt x="20828" y="512318"/>
                  </a:lnTo>
                  <a:lnTo>
                    <a:pt x="20828" y="532638"/>
                  </a:lnTo>
                  <a:lnTo>
                    <a:pt x="20828" y="541528"/>
                  </a:lnTo>
                  <a:lnTo>
                    <a:pt x="3071876" y="541528"/>
                  </a:lnTo>
                  <a:lnTo>
                    <a:pt x="3071876" y="532638"/>
                  </a:lnTo>
                  <a:lnTo>
                    <a:pt x="3071876" y="29718"/>
                  </a:lnTo>
                  <a:lnTo>
                    <a:pt x="3071876" y="20828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6516623" y="6733031"/>
              <a:ext cx="3042285" cy="512445"/>
            </a:xfrm>
            <a:custGeom>
              <a:avLst/>
              <a:gdLst/>
              <a:ahLst/>
              <a:cxnLst/>
              <a:rect l="l" t="t" r="r" b="b"/>
              <a:pathLst>
                <a:path w="3042284" h="512445">
                  <a:moveTo>
                    <a:pt x="0" y="512064"/>
                  </a:moveTo>
                  <a:lnTo>
                    <a:pt x="3041904" y="512064"/>
                  </a:lnTo>
                  <a:lnTo>
                    <a:pt x="3041904" y="0"/>
                  </a:lnTo>
                  <a:lnTo>
                    <a:pt x="0" y="0"/>
                  </a:lnTo>
                  <a:lnTo>
                    <a:pt x="0" y="5120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8656319" y="7034783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0" y="72390"/>
                  </a:lnTo>
                  <a:lnTo>
                    <a:pt x="72389" y="144780"/>
                  </a:lnTo>
                  <a:lnTo>
                    <a:pt x="144779" y="72390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34860" y="6731304"/>
            <a:ext cx="748665" cy="47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marR="5080" indent="-5080">
              <a:lnSpc>
                <a:spcPct val="1466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Comparator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A</a:t>
            </a:r>
            <a:r>
              <a:rPr sz="1000" b="1" spc="-10" dirty="0">
                <a:latin typeface="Calibri"/>
                <a:cs typeface="Calibri"/>
              </a:rPr>
              <a:t> Comparator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B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7710" y="6731304"/>
            <a:ext cx="751840" cy="47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065">
              <a:lnSpc>
                <a:spcPct val="1466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Comparator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Comparator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D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0030" y="6802932"/>
            <a:ext cx="1454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latin typeface="Calibri"/>
                <a:cs typeface="Calibri"/>
              </a:rPr>
              <a:t>Us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24928" y="6812280"/>
            <a:ext cx="2034539" cy="367665"/>
            <a:chOff x="7424928" y="6812280"/>
            <a:chExt cx="2034539" cy="367665"/>
          </a:xfrm>
        </p:grpSpPr>
        <p:sp>
          <p:nvSpPr>
            <p:cNvPr id="11" name="object 11"/>
            <p:cNvSpPr/>
            <p:nvPr/>
          </p:nvSpPr>
          <p:spPr>
            <a:xfrm>
              <a:off x="7424928" y="6812280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09" h="143509">
                  <a:moveTo>
                    <a:pt x="71627" y="0"/>
                  </a:moveTo>
                  <a:lnTo>
                    <a:pt x="0" y="143256"/>
                  </a:lnTo>
                  <a:lnTo>
                    <a:pt x="143255" y="143256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4928" y="7034784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09" h="144779">
                  <a:moveTo>
                    <a:pt x="143255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143255" y="144780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0224" y="6812280"/>
              <a:ext cx="144779" cy="1432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6212" y="6812280"/>
              <a:ext cx="143256" cy="143256"/>
            </a:xfrm>
            <a:prstGeom prst="rect">
              <a:avLst/>
            </a:prstGeom>
          </p:spPr>
        </p:pic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28396" y="1238377"/>
          <a:ext cx="9142095" cy="5342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355"/>
                <a:gridCol w="1303020"/>
                <a:gridCol w="4175760"/>
                <a:gridCol w="2727960"/>
              </a:tblGrid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Area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Practice</a:t>
                      </a:r>
                      <a:endParaRPr sz="105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Peer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Comparison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Insights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55816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7305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Market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Productivity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1209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Customer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8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6" name="object 16"/>
          <p:cNvGrpSpPr/>
          <p:nvPr/>
        </p:nvGrpSpPr>
        <p:grpSpPr>
          <a:xfrm>
            <a:off x="2755392" y="2263139"/>
            <a:ext cx="3969385" cy="144780"/>
            <a:chOff x="2755392" y="2263139"/>
            <a:chExt cx="3969385" cy="144780"/>
          </a:xfrm>
        </p:grpSpPr>
        <p:sp>
          <p:nvSpPr>
            <p:cNvPr id="17" name="object 17"/>
            <p:cNvSpPr/>
            <p:nvPr/>
          </p:nvSpPr>
          <p:spPr>
            <a:xfrm>
              <a:off x="2758186" y="2296667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7" y="0"/>
                  </a:moveTo>
                  <a:lnTo>
                    <a:pt x="3890137" y="76200"/>
                  </a:lnTo>
                  <a:lnTo>
                    <a:pt x="3953637" y="44450"/>
                  </a:lnTo>
                  <a:lnTo>
                    <a:pt x="3906392" y="44450"/>
                  </a:lnTo>
                  <a:lnTo>
                    <a:pt x="3909187" y="41656"/>
                  </a:lnTo>
                  <a:lnTo>
                    <a:pt x="3909187" y="34544"/>
                  </a:lnTo>
                  <a:lnTo>
                    <a:pt x="3906392" y="31750"/>
                  </a:lnTo>
                  <a:lnTo>
                    <a:pt x="3953637" y="31750"/>
                  </a:lnTo>
                  <a:lnTo>
                    <a:pt x="3890137" y="0"/>
                  </a:lnTo>
                  <a:close/>
                </a:path>
                <a:path w="3966845" h="76200">
                  <a:moveTo>
                    <a:pt x="3890137" y="31750"/>
                  </a:moveTo>
                  <a:lnTo>
                    <a:pt x="2793" y="31750"/>
                  </a:lnTo>
                  <a:lnTo>
                    <a:pt x="0" y="34544"/>
                  </a:lnTo>
                  <a:lnTo>
                    <a:pt x="0" y="41656"/>
                  </a:lnTo>
                  <a:lnTo>
                    <a:pt x="2793" y="44450"/>
                  </a:lnTo>
                  <a:lnTo>
                    <a:pt x="3890137" y="44450"/>
                  </a:lnTo>
                  <a:lnTo>
                    <a:pt x="3890137" y="31750"/>
                  </a:lnTo>
                  <a:close/>
                </a:path>
                <a:path w="3966845" h="76200">
                  <a:moveTo>
                    <a:pt x="3953637" y="31750"/>
                  </a:moveTo>
                  <a:lnTo>
                    <a:pt x="3906392" y="31750"/>
                  </a:lnTo>
                  <a:lnTo>
                    <a:pt x="3909187" y="34544"/>
                  </a:lnTo>
                  <a:lnTo>
                    <a:pt x="3909187" y="41656"/>
                  </a:lnTo>
                  <a:lnTo>
                    <a:pt x="3906392" y="44450"/>
                  </a:lnTo>
                  <a:lnTo>
                    <a:pt x="3953637" y="44450"/>
                  </a:lnTo>
                  <a:lnTo>
                    <a:pt x="3966337" y="38100"/>
                  </a:lnTo>
                  <a:lnTo>
                    <a:pt x="3953637" y="31750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25824" y="226313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80">
                  <a:moveTo>
                    <a:pt x="72389" y="0"/>
                  </a:moveTo>
                  <a:lnTo>
                    <a:pt x="44201" y="5685"/>
                  </a:lnTo>
                  <a:lnTo>
                    <a:pt x="21193" y="21193"/>
                  </a:lnTo>
                  <a:lnTo>
                    <a:pt x="5685" y="44201"/>
                  </a:lnTo>
                  <a:lnTo>
                    <a:pt x="0" y="72389"/>
                  </a:lnTo>
                  <a:lnTo>
                    <a:pt x="5685" y="100578"/>
                  </a:lnTo>
                  <a:lnTo>
                    <a:pt x="21193" y="123586"/>
                  </a:lnTo>
                  <a:lnTo>
                    <a:pt x="44201" y="139094"/>
                  </a:lnTo>
                  <a:lnTo>
                    <a:pt x="72389" y="144780"/>
                  </a:lnTo>
                  <a:lnTo>
                    <a:pt x="100578" y="139094"/>
                  </a:lnTo>
                  <a:lnTo>
                    <a:pt x="123586" y="123586"/>
                  </a:lnTo>
                  <a:lnTo>
                    <a:pt x="139094" y="100578"/>
                  </a:lnTo>
                  <a:lnTo>
                    <a:pt x="144779" y="72389"/>
                  </a:lnTo>
                  <a:lnTo>
                    <a:pt x="139094" y="44201"/>
                  </a:lnTo>
                  <a:lnTo>
                    <a:pt x="123586" y="21193"/>
                  </a:lnTo>
                  <a:lnTo>
                    <a:pt x="100578" y="5685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945892" y="226313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80" h="144780">
                  <a:moveTo>
                    <a:pt x="144780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4780" y="14477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755392" y="226313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80" h="144780">
                  <a:moveTo>
                    <a:pt x="72389" y="0"/>
                  </a:moveTo>
                  <a:lnTo>
                    <a:pt x="0" y="72389"/>
                  </a:lnTo>
                  <a:lnTo>
                    <a:pt x="72389" y="144780"/>
                  </a:lnTo>
                  <a:lnTo>
                    <a:pt x="144780" y="72389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776472" y="2263139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80">
                  <a:moveTo>
                    <a:pt x="71627" y="0"/>
                  </a:moveTo>
                  <a:lnTo>
                    <a:pt x="54737" y="55245"/>
                  </a:lnTo>
                  <a:lnTo>
                    <a:pt x="0" y="55245"/>
                  </a:lnTo>
                  <a:lnTo>
                    <a:pt x="44323" y="89535"/>
                  </a:lnTo>
                  <a:lnTo>
                    <a:pt x="27304" y="144780"/>
                  </a:lnTo>
                  <a:lnTo>
                    <a:pt x="71627" y="110617"/>
                  </a:lnTo>
                  <a:lnTo>
                    <a:pt x="115950" y="144780"/>
                  </a:lnTo>
                  <a:lnTo>
                    <a:pt x="98932" y="89535"/>
                  </a:lnTo>
                  <a:lnTo>
                    <a:pt x="143255" y="55245"/>
                  </a:lnTo>
                  <a:lnTo>
                    <a:pt x="88518" y="55245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F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1936" y="2263139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80">
                  <a:moveTo>
                    <a:pt x="71627" y="0"/>
                  </a:moveTo>
                  <a:lnTo>
                    <a:pt x="0" y="144780"/>
                  </a:lnTo>
                  <a:lnTo>
                    <a:pt x="143255" y="144780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749042" y="6251447"/>
            <a:ext cx="3966845" cy="144780"/>
            <a:chOff x="2749042" y="6251447"/>
            <a:chExt cx="3966845" cy="144780"/>
          </a:xfrm>
        </p:grpSpPr>
        <p:sp>
          <p:nvSpPr>
            <p:cNvPr id="24" name="object 24"/>
            <p:cNvSpPr/>
            <p:nvPr/>
          </p:nvSpPr>
          <p:spPr>
            <a:xfrm>
              <a:off x="2749042" y="6289547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199"/>
                  </a:lnTo>
                  <a:lnTo>
                    <a:pt x="3953636" y="44449"/>
                  </a:lnTo>
                  <a:lnTo>
                    <a:pt x="3906392" y="44449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49"/>
                  </a:lnTo>
                  <a:lnTo>
                    <a:pt x="3953636" y="31749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49"/>
                  </a:moveTo>
                  <a:lnTo>
                    <a:pt x="2793" y="31749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49"/>
                  </a:lnTo>
                  <a:lnTo>
                    <a:pt x="3890136" y="44449"/>
                  </a:lnTo>
                  <a:lnTo>
                    <a:pt x="3890136" y="31749"/>
                  </a:lnTo>
                  <a:close/>
                </a:path>
                <a:path w="3966845" h="76200">
                  <a:moveTo>
                    <a:pt x="3953636" y="31749"/>
                  </a:moveTo>
                  <a:lnTo>
                    <a:pt x="3906392" y="31749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49"/>
                  </a:lnTo>
                  <a:lnTo>
                    <a:pt x="3953636" y="44449"/>
                  </a:lnTo>
                  <a:lnTo>
                    <a:pt x="3966336" y="38099"/>
                  </a:lnTo>
                  <a:lnTo>
                    <a:pt x="3953636" y="31749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660" y="6251447"/>
              <a:ext cx="143256" cy="1447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36920" y="6251447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71627" y="0"/>
                  </a:moveTo>
                  <a:lnTo>
                    <a:pt x="0" y="144779"/>
                  </a:lnTo>
                  <a:lnTo>
                    <a:pt x="143255" y="144779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5983224" y="6251447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44779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4779" y="144779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3364" y="6251447"/>
              <a:ext cx="144780" cy="14478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43827" y="6251447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0" y="72389"/>
                  </a:lnTo>
                  <a:lnTo>
                    <a:pt x="72389" y="144779"/>
                  </a:lnTo>
                  <a:lnTo>
                    <a:pt x="144780" y="72389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749042" y="5111496"/>
            <a:ext cx="3966845" cy="144780"/>
            <a:chOff x="2749042" y="5111496"/>
            <a:chExt cx="3966845" cy="144780"/>
          </a:xfrm>
        </p:grpSpPr>
        <p:sp>
          <p:nvSpPr>
            <p:cNvPr id="31" name="object 31"/>
            <p:cNvSpPr/>
            <p:nvPr/>
          </p:nvSpPr>
          <p:spPr>
            <a:xfrm>
              <a:off x="2749042" y="5151120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199"/>
                  </a:lnTo>
                  <a:lnTo>
                    <a:pt x="3953636" y="44449"/>
                  </a:lnTo>
                  <a:lnTo>
                    <a:pt x="3906392" y="44449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49"/>
                  </a:lnTo>
                  <a:lnTo>
                    <a:pt x="3953636" y="31749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49"/>
                  </a:moveTo>
                  <a:lnTo>
                    <a:pt x="2793" y="31749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49"/>
                  </a:lnTo>
                  <a:lnTo>
                    <a:pt x="3890136" y="44449"/>
                  </a:lnTo>
                  <a:lnTo>
                    <a:pt x="3890136" y="31749"/>
                  </a:lnTo>
                  <a:close/>
                </a:path>
                <a:path w="3966845" h="76200">
                  <a:moveTo>
                    <a:pt x="3953636" y="31749"/>
                  </a:moveTo>
                  <a:lnTo>
                    <a:pt x="3906392" y="31749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49"/>
                  </a:lnTo>
                  <a:lnTo>
                    <a:pt x="3953636" y="44449"/>
                  </a:lnTo>
                  <a:lnTo>
                    <a:pt x="3966336" y="38099"/>
                  </a:lnTo>
                  <a:lnTo>
                    <a:pt x="3953636" y="31749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8963" y="5111496"/>
              <a:ext cx="387095" cy="1447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983480" y="5111496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143255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3255" y="144779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3107436" y="5111496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0" y="72389"/>
                  </a:lnTo>
                  <a:lnTo>
                    <a:pt x="72389" y="144779"/>
                  </a:lnTo>
                  <a:lnTo>
                    <a:pt x="144779" y="72389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2749042" y="4541520"/>
            <a:ext cx="3966845" cy="144780"/>
            <a:chOff x="2749042" y="4541520"/>
            <a:chExt cx="3966845" cy="144780"/>
          </a:xfrm>
        </p:grpSpPr>
        <p:sp>
          <p:nvSpPr>
            <p:cNvPr id="36" name="object 36"/>
            <p:cNvSpPr/>
            <p:nvPr/>
          </p:nvSpPr>
          <p:spPr>
            <a:xfrm>
              <a:off x="2749042" y="4582668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199"/>
                  </a:lnTo>
                  <a:lnTo>
                    <a:pt x="3953636" y="44449"/>
                  </a:lnTo>
                  <a:lnTo>
                    <a:pt x="3906392" y="44449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49"/>
                  </a:lnTo>
                  <a:lnTo>
                    <a:pt x="3953636" y="31749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49"/>
                  </a:moveTo>
                  <a:lnTo>
                    <a:pt x="2793" y="31749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49"/>
                  </a:lnTo>
                  <a:lnTo>
                    <a:pt x="3890136" y="44449"/>
                  </a:lnTo>
                  <a:lnTo>
                    <a:pt x="3890136" y="31749"/>
                  </a:lnTo>
                  <a:close/>
                </a:path>
                <a:path w="3966845" h="76200">
                  <a:moveTo>
                    <a:pt x="3953636" y="31749"/>
                  </a:moveTo>
                  <a:lnTo>
                    <a:pt x="3906392" y="31749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49"/>
                  </a:lnTo>
                  <a:lnTo>
                    <a:pt x="3953636" y="44449"/>
                  </a:lnTo>
                  <a:lnTo>
                    <a:pt x="3966336" y="38099"/>
                  </a:lnTo>
                  <a:lnTo>
                    <a:pt x="3953636" y="31749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3756660" y="4541520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71627" y="0"/>
                  </a:moveTo>
                  <a:lnTo>
                    <a:pt x="54737" y="55244"/>
                  </a:lnTo>
                  <a:lnTo>
                    <a:pt x="0" y="55244"/>
                  </a:lnTo>
                  <a:lnTo>
                    <a:pt x="44323" y="89534"/>
                  </a:lnTo>
                  <a:lnTo>
                    <a:pt x="27304" y="144779"/>
                  </a:lnTo>
                  <a:lnTo>
                    <a:pt x="71627" y="110616"/>
                  </a:lnTo>
                  <a:lnTo>
                    <a:pt x="115950" y="144779"/>
                  </a:lnTo>
                  <a:lnTo>
                    <a:pt x="98932" y="89534"/>
                  </a:lnTo>
                  <a:lnTo>
                    <a:pt x="143255" y="55244"/>
                  </a:lnTo>
                  <a:lnTo>
                    <a:pt x="88518" y="55244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000F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3176016" y="4541520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71627" y="0"/>
                  </a:moveTo>
                  <a:lnTo>
                    <a:pt x="0" y="144779"/>
                  </a:lnTo>
                  <a:lnTo>
                    <a:pt x="143256" y="144779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5929884" y="4541520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143255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3255" y="144779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3604260" y="4541520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44201" y="5685"/>
                  </a:lnTo>
                  <a:lnTo>
                    <a:pt x="21193" y="21193"/>
                  </a:lnTo>
                  <a:lnTo>
                    <a:pt x="5685" y="44201"/>
                  </a:lnTo>
                  <a:lnTo>
                    <a:pt x="0" y="72389"/>
                  </a:lnTo>
                  <a:lnTo>
                    <a:pt x="5685" y="100578"/>
                  </a:lnTo>
                  <a:lnTo>
                    <a:pt x="21193" y="123586"/>
                  </a:lnTo>
                  <a:lnTo>
                    <a:pt x="44201" y="139094"/>
                  </a:lnTo>
                  <a:lnTo>
                    <a:pt x="72389" y="144779"/>
                  </a:lnTo>
                  <a:lnTo>
                    <a:pt x="100578" y="139094"/>
                  </a:lnTo>
                  <a:lnTo>
                    <a:pt x="123586" y="123586"/>
                  </a:lnTo>
                  <a:lnTo>
                    <a:pt x="139094" y="100578"/>
                  </a:lnTo>
                  <a:lnTo>
                    <a:pt x="144779" y="72389"/>
                  </a:lnTo>
                  <a:lnTo>
                    <a:pt x="139094" y="44201"/>
                  </a:lnTo>
                  <a:lnTo>
                    <a:pt x="123586" y="21193"/>
                  </a:lnTo>
                  <a:lnTo>
                    <a:pt x="100578" y="5685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3054096" y="4541520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71628" y="0"/>
                  </a:moveTo>
                  <a:lnTo>
                    <a:pt x="0" y="72389"/>
                  </a:lnTo>
                  <a:lnTo>
                    <a:pt x="71628" y="144779"/>
                  </a:lnTo>
                  <a:lnTo>
                    <a:pt x="143256" y="72389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749042" y="1693164"/>
            <a:ext cx="3966845" cy="144780"/>
            <a:chOff x="2749042" y="1693164"/>
            <a:chExt cx="3966845" cy="144780"/>
          </a:xfrm>
        </p:grpSpPr>
        <p:sp>
          <p:nvSpPr>
            <p:cNvPr id="43" name="object 43"/>
            <p:cNvSpPr/>
            <p:nvPr/>
          </p:nvSpPr>
          <p:spPr>
            <a:xfrm>
              <a:off x="2749042" y="1729740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200"/>
                  </a:lnTo>
                  <a:lnTo>
                    <a:pt x="3953636" y="44450"/>
                  </a:lnTo>
                  <a:lnTo>
                    <a:pt x="3906392" y="44450"/>
                  </a:lnTo>
                  <a:lnTo>
                    <a:pt x="3909186" y="41656"/>
                  </a:lnTo>
                  <a:lnTo>
                    <a:pt x="3909186" y="34544"/>
                  </a:lnTo>
                  <a:lnTo>
                    <a:pt x="3906392" y="31750"/>
                  </a:lnTo>
                  <a:lnTo>
                    <a:pt x="3953636" y="31750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50"/>
                  </a:moveTo>
                  <a:lnTo>
                    <a:pt x="2793" y="31750"/>
                  </a:lnTo>
                  <a:lnTo>
                    <a:pt x="0" y="34544"/>
                  </a:lnTo>
                  <a:lnTo>
                    <a:pt x="0" y="41656"/>
                  </a:lnTo>
                  <a:lnTo>
                    <a:pt x="2793" y="44450"/>
                  </a:lnTo>
                  <a:lnTo>
                    <a:pt x="3890136" y="44450"/>
                  </a:lnTo>
                  <a:lnTo>
                    <a:pt x="3890136" y="31750"/>
                  </a:lnTo>
                  <a:close/>
                </a:path>
                <a:path w="3966845" h="76200">
                  <a:moveTo>
                    <a:pt x="3953636" y="31750"/>
                  </a:moveTo>
                  <a:lnTo>
                    <a:pt x="3906392" y="31750"/>
                  </a:lnTo>
                  <a:lnTo>
                    <a:pt x="3909186" y="34544"/>
                  </a:lnTo>
                  <a:lnTo>
                    <a:pt x="3909186" y="41656"/>
                  </a:lnTo>
                  <a:lnTo>
                    <a:pt x="3906392" y="44450"/>
                  </a:lnTo>
                  <a:lnTo>
                    <a:pt x="3953636" y="44450"/>
                  </a:lnTo>
                  <a:lnTo>
                    <a:pt x="3966336" y="38100"/>
                  </a:lnTo>
                  <a:lnTo>
                    <a:pt x="3953636" y="31750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2200" y="1693164"/>
              <a:ext cx="144779" cy="14478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547616" y="1693164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80">
                  <a:moveTo>
                    <a:pt x="72389" y="0"/>
                  </a:moveTo>
                  <a:lnTo>
                    <a:pt x="0" y="144780"/>
                  </a:lnTo>
                  <a:lnTo>
                    <a:pt x="144780" y="144780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2945892" y="1693164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80" h="144780">
                  <a:moveTo>
                    <a:pt x="144780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4780" y="144779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4928616" y="1693164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80">
                  <a:moveTo>
                    <a:pt x="71628" y="0"/>
                  </a:moveTo>
                  <a:lnTo>
                    <a:pt x="0" y="72389"/>
                  </a:lnTo>
                  <a:lnTo>
                    <a:pt x="71628" y="144780"/>
                  </a:lnTo>
                  <a:lnTo>
                    <a:pt x="143256" y="72389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8092" y="1693164"/>
              <a:ext cx="144780" cy="144780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2749042" y="3973067"/>
            <a:ext cx="3966845" cy="143510"/>
            <a:chOff x="2749042" y="3973067"/>
            <a:chExt cx="3966845" cy="143510"/>
          </a:xfrm>
        </p:grpSpPr>
        <p:sp>
          <p:nvSpPr>
            <p:cNvPr id="50" name="object 50"/>
            <p:cNvSpPr/>
            <p:nvPr/>
          </p:nvSpPr>
          <p:spPr>
            <a:xfrm>
              <a:off x="2749042" y="4005071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200"/>
                  </a:lnTo>
                  <a:lnTo>
                    <a:pt x="3953636" y="44450"/>
                  </a:lnTo>
                  <a:lnTo>
                    <a:pt x="3906392" y="44450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50"/>
                  </a:lnTo>
                  <a:lnTo>
                    <a:pt x="3953636" y="31750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50"/>
                  </a:moveTo>
                  <a:lnTo>
                    <a:pt x="2793" y="31750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50"/>
                  </a:lnTo>
                  <a:lnTo>
                    <a:pt x="3890136" y="44450"/>
                  </a:lnTo>
                  <a:lnTo>
                    <a:pt x="3890136" y="31750"/>
                  </a:lnTo>
                  <a:close/>
                </a:path>
                <a:path w="3966845" h="76200">
                  <a:moveTo>
                    <a:pt x="3953636" y="31750"/>
                  </a:moveTo>
                  <a:lnTo>
                    <a:pt x="3906392" y="31750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50"/>
                  </a:lnTo>
                  <a:lnTo>
                    <a:pt x="3953636" y="44450"/>
                  </a:lnTo>
                  <a:lnTo>
                    <a:pt x="3966336" y="38100"/>
                  </a:lnTo>
                  <a:lnTo>
                    <a:pt x="3953636" y="31750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3344" y="3973067"/>
              <a:ext cx="144780" cy="143256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233672" y="3973067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71627" y="0"/>
                  </a:moveTo>
                  <a:lnTo>
                    <a:pt x="0" y="143256"/>
                  </a:lnTo>
                  <a:lnTo>
                    <a:pt x="143255" y="143256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3828288" y="3973067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43255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43255" y="143255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2833116" y="3973067"/>
              <a:ext cx="144780" cy="143510"/>
            </a:xfrm>
            <a:custGeom>
              <a:avLst/>
              <a:gdLst/>
              <a:ahLst/>
              <a:cxnLst/>
              <a:rect l="l" t="t" r="r" b="b"/>
              <a:pathLst>
                <a:path w="144780" h="143510">
                  <a:moveTo>
                    <a:pt x="72389" y="0"/>
                  </a:moveTo>
                  <a:lnTo>
                    <a:pt x="0" y="71628"/>
                  </a:lnTo>
                  <a:lnTo>
                    <a:pt x="72389" y="143256"/>
                  </a:lnTo>
                  <a:lnTo>
                    <a:pt x="144779" y="71628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6432" y="3973067"/>
              <a:ext cx="143255" cy="143256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2749042" y="5681471"/>
            <a:ext cx="3966845" cy="144780"/>
            <a:chOff x="2749042" y="5681471"/>
            <a:chExt cx="3966845" cy="144780"/>
          </a:xfrm>
        </p:grpSpPr>
        <p:sp>
          <p:nvSpPr>
            <p:cNvPr id="57" name="object 57"/>
            <p:cNvSpPr/>
            <p:nvPr/>
          </p:nvSpPr>
          <p:spPr>
            <a:xfrm>
              <a:off x="2749042" y="5722619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199"/>
                  </a:lnTo>
                  <a:lnTo>
                    <a:pt x="3953636" y="44449"/>
                  </a:lnTo>
                  <a:lnTo>
                    <a:pt x="3906392" y="44449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49"/>
                  </a:lnTo>
                  <a:lnTo>
                    <a:pt x="3953636" y="31749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49"/>
                  </a:moveTo>
                  <a:lnTo>
                    <a:pt x="2793" y="31749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49"/>
                  </a:lnTo>
                  <a:lnTo>
                    <a:pt x="3890136" y="44449"/>
                  </a:lnTo>
                  <a:lnTo>
                    <a:pt x="3890136" y="31749"/>
                  </a:lnTo>
                  <a:close/>
                </a:path>
                <a:path w="3966845" h="76200">
                  <a:moveTo>
                    <a:pt x="3953636" y="31749"/>
                  </a:moveTo>
                  <a:lnTo>
                    <a:pt x="3906392" y="31749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49"/>
                  </a:lnTo>
                  <a:lnTo>
                    <a:pt x="3953636" y="44449"/>
                  </a:lnTo>
                  <a:lnTo>
                    <a:pt x="3966336" y="38099"/>
                  </a:lnTo>
                  <a:lnTo>
                    <a:pt x="3953636" y="31749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3276" y="5681471"/>
              <a:ext cx="144779" cy="14477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792724" y="5681471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0" y="144779"/>
                  </a:lnTo>
                  <a:lnTo>
                    <a:pt x="144779" y="144779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6390132" y="5681471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72389" y="0"/>
                  </a:moveTo>
                  <a:lnTo>
                    <a:pt x="0" y="72389"/>
                  </a:lnTo>
                  <a:lnTo>
                    <a:pt x="72389" y="144779"/>
                  </a:lnTo>
                  <a:lnTo>
                    <a:pt x="144779" y="72389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70276" y="5681471"/>
              <a:ext cx="143256" cy="14477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983480" y="5681471"/>
              <a:ext cx="143510" cy="144780"/>
            </a:xfrm>
            <a:custGeom>
              <a:avLst/>
              <a:gdLst/>
              <a:ahLst/>
              <a:cxnLst/>
              <a:rect l="l" t="t" r="r" b="b"/>
              <a:pathLst>
                <a:path w="143510" h="144779">
                  <a:moveTo>
                    <a:pt x="143255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3255" y="144779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2755392" y="3403091"/>
            <a:ext cx="3969385" cy="143510"/>
            <a:chOff x="2755392" y="3403091"/>
            <a:chExt cx="3969385" cy="143510"/>
          </a:xfrm>
        </p:grpSpPr>
        <p:sp>
          <p:nvSpPr>
            <p:cNvPr id="64" name="object 64"/>
            <p:cNvSpPr/>
            <p:nvPr/>
          </p:nvSpPr>
          <p:spPr>
            <a:xfrm>
              <a:off x="2758186" y="3433571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7" y="0"/>
                  </a:moveTo>
                  <a:lnTo>
                    <a:pt x="3890137" y="76200"/>
                  </a:lnTo>
                  <a:lnTo>
                    <a:pt x="3953637" y="44450"/>
                  </a:lnTo>
                  <a:lnTo>
                    <a:pt x="3906392" y="44450"/>
                  </a:lnTo>
                  <a:lnTo>
                    <a:pt x="3909187" y="41655"/>
                  </a:lnTo>
                  <a:lnTo>
                    <a:pt x="3909187" y="34543"/>
                  </a:lnTo>
                  <a:lnTo>
                    <a:pt x="3906392" y="31750"/>
                  </a:lnTo>
                  <a:lnTo>
                    <a:pt x="3953637" y="31750"/>
                  </a:lnTo>
                  <a:lnTo>
                    <a:pt x="3890137" y="0"/>
                  </a:lnTo>
                  <a:close/>
                </a:path>
                <a:path w="3966845" h="76200">
                  <a:moveTo>
                    <a:pt x="3890137" y="31750"/>
                  </a:moveTo>
                  <a:lnTo>
                    <a:pt x="2793" y="31750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50"/>
                  </a:lnTo>
                  <a:lnTo>
                    <a:pt x="3890137" y="44450"/>
                  </a:lnTo>
                  <a:lnTo>
                    <a:pt x="3890137" y="31750"/>
                  </a:lnTo>
                  <a:close/>
                </a:path>
                <a:path w="3966845" h="76200">
                  <a:moveTo>
                    <a:pt x="3953637" y="31750"/>
                  </a:moveTo>
                  <a:lnTo>
                    <a:pt x="3906392" y="31750"/>
                  </a:lnTo>
                  <a:lnTo>
                    <a:pt x="3909187" y="34543"/>
                  </a:lnTo>
                  <a:lnTo>
                    <a:pt x="3909187" y="41655"/>
                  </a:lnTo>
                  <a:lnTo>
                    <a:pt x="3906392" y="44450"/>
                  </a:lnTo>
                  <a:lnTo>
                    <a:pt x="3953637" y="44450"/>
                  </a:lnTo>
                  <a:lnTo>
                    <a:pt x="3966337" y="38100"/>
                  </a:lnTo>
                  <a:lnTo>
                    <a:pt x="3953637" y="31750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89932" y="3403091"/>
              <a:ext cx="144779" cy="14325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4535424" y="3403091"/>
              <a:ext cx="144780" cy="143510"/>
            </a:xfrm>
            <a:custGeom>
              <a:avLst/>
              <a:gdLst/>
              <a:ahLst/>
              <a:cxnLst/>
              <a:rect l="l" t="t" r="r" b="b"/>
              <a:pathLst>
                <a:path w="144779" h="143510">
                  <a:moveTo>
                    <a:pt x="144779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44779" y="143255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6291072" y="3403091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71627" y="0"/>
                  </a:moveTo>
                  <a:lnTo>
                    <a:pt x="0" y="143256"/>
                  </a:lnTo>
                  <a:lnTo>
                    <a:pt x="143255" y="143256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6560" y="3403091"/>
              <a:ext cx="143256" cy="14325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755392" y="3403091"/>
              <a:ext cx="144780" cy="143510"/>
            </a:xfrm>
            <a:custGeom>
              <a:avLst/>
              <a:gdLst/>
              <a:ahLst/>
              <a:cxnLst/>
              <a:rect l="l" t="t" r="r" b="b"/>
              <a:pathLst>
                <a:path w="144780" h="143510">
                  <a:moveTo>
                    <a:pt x="72389" y="0"/>
                  </a:moveTo>
                  <a:lnTo>
                    <a:pt x="0" y="71628"/>
                  </a:lnTo>
                  <a:lnTo>
                    <a:pt x="72389" y="143256"/>
                  </a:lnTo>
                  <a:lnTo>
                    <a:pt x="144780" y="71628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2749042" y="2833116"/>
            <a:ext cx="3966845" cy="143510"/>
            <a:chOff x="2749042" y="2833116"/>
            <a:chExt cx="3966845" cy="143510"/>
          </a:xfrm>
        </p:grpSpPr>
        <p:sp>
          <p:nvSpPr>
            <p:cNvPr id="71" name="object 71"/>
            <p:cNvSpPr/>
            <p:nvPr/>
          </p:nvSpPr>
          <p:spPr>
            <a:xfrm>
              <a:off x="2749042" y="2865120"/>
              <a:ext cx="3966845" cy="76200"/>
            </a:xfrm>
            <a:custGeom>
              <a:avLst/>
              <a:gdLst/>
              <a:ahLst/>
              <a:cxnLst/>
              <a:rect l="l" t="t" r="r" b="b"/>
              <a:pathLst>
                <a:path w="3966845" h="76200">
                  <a:moveTo>
                    <a:pt x="3890136" y="0"/>
                  </a:moveTo>
                  <a:lnTo>
                    <a:pt x="3890136" y="76200"/>
                  </a:lnTo>
                  <a:lnTo>
                    <a:pt x="3953636" y="44450"/>
                  </a:lnTo>
                  <a:lnTo>
                    <a:pt x="3906392" y="44450"/>
                  </a:lnTo>
                  <a:lnTo>
                    <a:pt x="3909186" y="41655"/>
                  </a:lnTo>
                  <a:lnTo>
                    <a:pt x="3909186" y="34543"/>
                  </a:lnTo>
                  <a:lnTo>
                    <a:pt x="3906392" y="31750"/>
                  </a:lnTo>
                  <a:lnTo>
                    <a:pt x="3953636" y="31750"/>
                  </a:lnTo>
                  <a:lnTo>
                    <a:pt x="3890136" y="0"/>
                  </a:lnTo>
                  <a:close/>
                </a:path>
                <a:path w="3966845" h="76200">
                  <a:moveTo>
                    <a:pt x="3890136" y="31750"/>
                  </a:moveTo>
                  <a:lnTo>
                    <a:pt x="2793" y="31750"/>
                  </a:lnTo>
                  <a:lnTo>
                    <a:pt x="0" y="34543"/>
                  </a:lnTo>
                  <a:lnTo>
                    <a:pt x="0" y="41655"/>
                  </a:lnTo>
                  <a:lnTo>
                    <a:pt x="2793" y="44450"/>
                  </a:lnTo>
                  <a:lnTo>
                    <a:pt x="3890136" y="44450"/>
                  </a:lnTo>
                  <a:lnTo>
                    <a:pt x="3890136" y="31750"/>
                  </a:lnTo>
                  <a:close/>
                </a:path>
                <a:path w="3966845" h="76200">
                  <a:moveTo>
                    <a:pt x="3953636" y="31750"/>
                  </a:moveTo>
                  <a:lnTo>
                    <a:pt x="3906392" y="31750"/>
                  </a:lnTo>
                  <a:lnTo>
                    <a:pt x="3909186" y="34543"/>
                  </a:lnTo>
                  <a:lnTo>
                    <a:pt x="3909186" y="41655"/>
                  </a:lnTo>
                  <a:lnTo>
                    <a:pt x="3906392" y="44450"/>
                  </a:lnTo>
                  <a:lnTo>
                    <a:pt x="3953636" y="44450"/>
                  </a:lnTo>
                  <a:lnTo>
                    <a:pt x="3966336" y="38100"/>
                  </a:lnTo>
                  <a:lnTo>
                    <a:pt x="3953636" y="31750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3657600" y="2833116"/>
              <a:ext cx="144780" cy="143510"/>
            </a:xfrm>
            <a:custGeom>
              <a:avLst/>
              <a:gdLst/>
              <a:ahLst/>
              <a:cxnLst/>
              <a:rect l="l" t="t" r="r" b="b"/>
              <a:pathLst>
                <a:path w="144779" h="143510">
                  <a:moveTo>
                    <a:pt x="72389" y="0"/>
                  </a:moveTo>
                  <a:lnTo>
                    <a:pt x="44201" y="5637"/>
                  </a:lnTo>
                  <a:lnTo>
                    <a:pt x="21193" y="21002"/>
                  </a:lnTo>
                  <a:lnTo>
                    <a:pt x="5685" y="43773"/>
                  </a:lnTo>
                  <a:lnTo>
                    <a:pt x="0" y="71628"/>
                  </a:lnTo>
                  <a:lnTo>
                    <a:pt x="5685" y="99482"/>
                  </a:lnTo>
                  <a:lnTo>
                    <a:pt x="21193" y="122253"/>
                  </a:lnTo>
                  <a:lnTo>
                    <a:pt x="44201" y="137618"/>
                  </a:lnTo>
                  <a:lnTo>
                    <a:pt x="72389" y="143256"/>
                  </a:lnTo>
                  <a:lnTo>
                    <a:pt x="100578" y="137618"/>
                  </a:lnTo>
                  <a:lnTo>
                    <a:pt x="123586" y="122253"/>
                  </a:lnTo>
                  <a:lnTo>
                    <a:pt x="139094" y="99482"/>
                  </a:lnTo>
                  <a:lnTo>
                    <a:pt x="144779" y="71628"/>
                  </a:lnTo>
                  <a:lnTo>
                    <a:pt x="139094" y="43773"/>
                  </a:lnTo>
                  <a:lnTo>
                    <a:pt x="123586" y="21002"/>
                  </a:lnTo>
                  <a:lnTo>
                    <a:pt x="100578" y="5637"/>
                  </a:lnTo>
                  <a:lnTo>
                    <a:pt x="7238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5925312" y="283311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71627" y="0"/>
                  </a:moveTo>
                  <a:lnTo>
                    <a:pt x="0" y="143256"/>
                  </a:lnTo>
                  <a:lnTo>
                    <a:pt x="143255" y="143256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306F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4244340" y="283311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143255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43255" y="143255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009B4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5" name="object 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63056" y="2833116"/>
              <a:ext cx="143256" cy="143256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3817620" y="2833116"/>
              <a:ext cx="143510" cy="143510"/>
            </a:xfrm>
            <a:custGeom>
              <a:avLst/>
              <a:gdLst/>
              <a:ahLst/>
              <a:cxnLst/>
              <a:rect l="l" t="t" r="r" b="b"/>
              <a:pathLst>
                <a:path w="143510" h="143510">
                  <a:moveTo>
                    <a:pt x="71627" y="0"/>
                  </a:moveTo>
                  <a:lnTo>
                    <a:pt x="0" y="71628"/>
                  </a:lnTo>
                  <a:lnTo>
                    <a:pt x="71627" y="143256"/>
                  </a:lnTo>
                  <a:lnTo>
                    <a:pt x="143255" y="71628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7" name="object 7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548</Words>
  <Application>Microsoft Office PowerPoint</Application>
  <PresentationFormat>Custom</PresentationFormat>
  <Paragraphs>118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Office Theme</vt:lpstr>
      <vt:lpstr>PowerPoint Presentation</vt:lpstr>
      <vt:lpstr>Benchmarking Assessment – Overview</vt:lpstr>
      <vt:lpstr>Benchmarking Assessment – Method (Option 1)</vt:lpstr>
      <vt:lpstr>Benchmarking Assessment – Template (Option 1)</vt:lpstr>
      <vt:lpstr>Benchmarking Assessment – Method (Option 2)</vt:lpstr>
      <vt:lpstr>Benchmarking Assessment – Template (Option 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20</cp:revision>
  <dcterms:created xsi:type="dcterms:W3CDTF">2026-01-27T15:21:26Z</dcterms:created>
  <dcterms:modified xsi:type="dcterms:W3CDTF">2026-01-27T20:49:21Z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