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81" r:id="rId2"/>
    <p:sldId id="282" r:id="rId3"/>
    <p:sldId id="283" r:id="rId4"/>
    <p:sldId id="284" r:id="rId5"/>
  </p:sldIdLst>
  <p:sldSz cx="10058400" cy="7772400"/>
  <p:notesSz cx="10058400" cy="7772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0000"/>
    <a:srgbClr val="7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068" y="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97538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DD9FD9-8250-48B2-8AD6-1AB4C72D7C69}" type="datetimeFigureOut">
              <a:rPr lang="tr-TR" smtClean="0"/>
              <a:t>27.01.2026</a:t>
            </a:fld>
            <a:endParaRPr lang="tr-T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32163" y="971550"/>
            <a:ext cx="3394075" cy="2622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06475" y="3740150"/>
            <a:ext cx="8045450" cy="3060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383463"/>
            <a:ext cx="4359275" cy="388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97538" y="7383463"/>
            <a:ext cx="4359275" cy="388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96689A-C2A7-4BC0-868B-888C0008021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7648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54380" y="7405218"/>
            <a:ext cx="4958080" cy="169277"/>
          </a:xfrm>
        </p:spPr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7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6751" y="152400"/>
            <a:ext cx="8067650" cy="853693"/>
          </a:xfrm>
        </p:spPr>
        <p:txBody>
          <a:bodyPr lIns="0" tIns="0" rIns="0" bIns="0"/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371600" y="7423067"/>
            <a:ext cx="6858000" cy="430887"/>
          </a:xfrm>
        </p:spPr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7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762000" y="7382748"/>
            <a:ext cx="4958080" cy="338554"/>
          </a:xfrm>
        </p:spPr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8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762000" y="7382748"/>
            <a:ext cx="4958080" cy="338554"/>
          </a:xfrm>
        </p:spPr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6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10058400" y="0"/>
                </a:moveTo>
                <a:lnTo>
                  <a:pt x="0" y="0"/>
                </a:lnTo>
                <a:lnTo>
                  <a:pt x="0" y="1270"/>
                </a:lnTo>
                <a:lnTo>
                  <a:pt x="0" y="7772400"/>
                </a:lnTo>
                <a:lnTo>
                  <a:pt x="762" y="7772400"/>
                </a:lnTo>
                <a:lnTo>
                  <a:pt x="762" y="1270"/>
                </a:lnTo>
                <a:lnTo>
                  <a:pt x="10058400" y="1270"/>
                </a:lnTo>
                <a:lnTo>
                  <a:pt x="10058400" y="0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7065309" y="7389613"/>
            <a:ext cx="1659890" cy="33855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endParaRPr spc="-20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-26607" y="7257964"/>
            <a:ext cx="10058400" cy="457707"/>
          </a:xfrm>
          <a:custGeom>
            <a:avLst/>
            <a:gdLst/>
            <a:ahLst/>
            <a:cxnLst/>
            <a:rect l="l" t="t" r="r" b="b"/>
            <a:pathLst>
              <a:path w="10058400" h="431800">
                <a:moveTo>
                  <a:pt x="10058400" y="0"/>
                </a:moveTo>
                <a:lnTo>
                  <a:pt x="0" y="0"/>
                </a:lnTo>
                <a:lnTo>
                  <a:pt x="0" y="431292"/>
                </a:lnTo>
                <a:lnTo>
                  <a:pt x="10058400" y="431292"/>
                </a:lnTo>
                <a:lnTo>
                  <a:pt x="1005840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488441" y="1052322"/>
            <a:ext cx="9086215" cy="0"/>
          </a:xfrm>
          <a:custGeom>
            <a:avLst/>
            <a:gdLst/>
            <a:ahLst/>
            <a:cxnLst/>
            <a:rect l="l" t="t" r="r" b="b"/>
            <a:pathLst>
              <a:path w="9086215">
                <a:moveTo>
                  <a:pt x="0" y="0"/>
                </a:moveTo>
                <a:lnTo>
                  <a:pt x="9085834" y="0"/>
                </a:lnTo>
              </a:path>
            </a:pathLst>
          </a:custGeom>
          <a:ln w="1981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6750" y="120776"/>
            <a:ext cx="8054527" cy="8853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5038" y="1945639"/>
            <a:ext cx="9135110" cy="5144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62000" y="7382748"/>
            <a:ext cx="495808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385681" y="7486818"/>
            <a:ext cx="244855" cy="1441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9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736" y="26894"/>
            <a:ext cx="1066800" cy="10668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7800" y="4267200"/>
            <a:ext cx="7298690" cy="13792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dirty="0">
                <a:solidFill>
                  <a:srgbClr val="464952"/>
                </a:solidFill>
                <a:latin typeface="Calibri"/>
                <a:cs typeface="Calibri"/>
              </a:rPr>
              <a:t>Business</a:t>
            </a:r>
            <a:r>
              <a:rPr sz="4000" b="1" spc="-155" dirty="0">
                <a:solidFill>
                  <a:srgbClr val="464952"/>
                </a:solidFill>
                <a:latin typeface="Calibri"/>
                <a:cs typeface="Calibri"/>
              </a:rPr>
              <a:t> </a:t>
            </a:r>
            <a:r>
              <a:rPr sz="4000" b="1" spc="-10" dirty="0">
                <a:solidFill>
                  <a:srgbClr val="464952"/>
                </a:solidFill>
                <a:latin typeface="Calibri"/>
                <a:cs typeface="Calibri"/>
              </a:rPr>
              <a:t>Initiative</a:t>
            </a:r>
            <a:r>
              <a:rPr sz="4000" b="1" spc="-155" dirty="0">
                <a:solidFill>
                  <a:srgbClr val="464952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464952"/>
                </a:solidFill>
                <a:latin typeface="Calibri"/>
                <a:cs typeface="Calibri"/>
              </a:rPr>
              <a:t>Project</a:t>
            </a:r>
            <a:r>
              <a:rPr sz="4000" b="1" spc="-150" dirty="0">
                <a:solidFill>
                  <a:srgbClr val="464952"/>
                </a:solidFill>
                <a:latin typeface="Calibri"/>
                <a:cs typeface="Calibri"/>
              </a:rPr>
              <a:t> </a:t>
            </a:r>
            <a:r>
              <a:rPr sz="4000" b="1" spc="-10" dirty="0">
                <a:solidFill>
                  <a:srgbClr val="464952"/>
                </a:solidFill>
                <a:latin typeface="Calibri"/>
                <a:cs typeface="Calibri"/>
              </a:rPr>
              <a:t>Charter</a:t>
            </a:r>
            <a:endParaRPr sz="40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A</a:t>
            </a:r>
            <a:r>
              <a:rPr sz="2400" b="1" spc="-6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simple,</a:t>
            </a:r>
            <a:r>
              <a:rPr sz="2400" b="1" spc="-6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9C3636"/>
                </a:solidFill>
                <a:latin typeface="Calibri"/>
                <a:cs typeface="Calibri"/>
              </a:rPr>
              <a:t>clear,</a:t>
            </a:r>
            <a:r>
              <a:rPr sz="2400" b="1" spc="-6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proven</a:t>
            </a:r>
            <a:r>
              <a:rPr sz="2400" b="1" spc="-7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and</a:t>
            </a:r>
            <a:r>
              <a:rPr sz="2400" b="1" spc="-6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9C3636"/>
                </a:solidFill>
                <a:latin typeface="Calibri"/>
                <a:cs typeface="Calibri"/>
              </a:rPr>
              <a:t>customizable</a:t>
            </a:r>
            <a:r>
              <a:rPr sz="2400" b="1" spc="-8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9C3636"/>
                </a:solidFill>
                <a:latin typeface="Calibri"/>
                <a:cs typeface="Calibri"/>
              </a:rPr>
              <a:t>template</a:t>
            </a:r>
            <a:r>
              <a:rPr sz="2400" b="1" spc="-5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for</a:t>
            </a:r>
            <a:r>
              <a:rPr sz="2400" b="1" spc="-7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9C3636"/>
                </a:solidFill>
                <a:latin typeface="Calibri"/>
                <a:cs typeface="Calibri"/>
              </a:rPr>
              <a:t>the </a:t>
            </a:r>
            <a:r>
              <a:rPr sz="2400" b="1" spc="-10" dirty="0">
                <a:solidFill>
                  <a:srgbClr val="9C3636"/>
                </a:solidFill>
                <a:latin typeface="Calibri"/>
                <a:cs typeface="Calibri"/>
              </a:rPr>
              <a:t>effective</a:t>
            </a:r>
            <a:r>
              <a:rPr sz="2400" b="1" spc="-6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definition</a:t>
            </a:r>
            <a:r>
              <a:rPr sz="2400" b="1" spc="-5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of</a:t>
            </a:r>
            <a:r>
              <a:rPr sz="2400" b="1" spc="-7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a</a:t>
            </a:r>
            <a:r>
              <a:rPr sz="2400" b="1" spc="-5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business</a:t>
            </a:r>
            <a:r>
              <a:rPr sz="2400" b="1" spc="-5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9C3636"/>
                </a:solidFill>
                <a:latin typeface="Calibri"/>
                <a:cs typeface="Calibri"/>
              </a:rPr>
              <a:t>improvement</a:t>
            </a:r>
            <a:r>
              <a:rPr sz="2400" b="1" spc="-6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9C3636"/>
                </a:solidFill>
                <a:latin typeface="Calibri"/>
                <a:cs typeface="Calibri"/>
              </a:rPr>
              <a:t>initiative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tr-TR" spc="-1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516907"/>
            <a:ext cx="8582990" cy="317675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120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Business</a:t>
            </a:r>
            <a:r>
              <a:rPr spc="-114" dirty="0"/>
              <a:t> </a:t>
            </a:r>
            <a:r>
              <a:rPr spc="-20" dirty="0"/>
              <a:t>Initiative</a:t>
            </a:r>
            <a:r>
              <a:rPr spc="-90" dirty="0"/>
              <a:t> </a:t>
            </a:r>
            <a:r>
              <a:rPr spc="80" dirty="0"/>
              <a:t>Charter</a:t>
            </a:r>
            <a:r>
              <a:rPr spc="-85" dirty="0"/>
              <a:t> </a:t>
            </a:r>
            <a:r>
              <a:rPr spc="420" dirty="0"/>
              <a:t>–</a:t>
            </a:r>
            <a:r>
              <a:rPr spc="-80" dirty="0"/>
              <a:t> </a:t>
            </a:r>
            <a:r>
              <a:rPr spc="-10" dirty="0"/>
              <a:t>Overview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8717" y="1211565"/>
            <a:ext cx="9192780" cy="183644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79488" y="1220139"/>
            <a:ext cx="9099550" cy="432434"/>
          </a:xfrm>
          <a:prstGeom prst="rect">
            <a:avLst/>
          </a:prstGeom>
          <a:solidFill>
            <a:srgbClr val="9C3636"/>
          </a:solidFill>
        </p:spPr>
        <p:txBody>
          <a:bodyPr vert="horz" wrap="square" lIns="0" tIns="4762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37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What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9488" y="1652142"/>
            <a:ext cx="9099550" cy="1332230"/>
          </a:xfrm>
          <a:prstGeom prst="rect">
            <a:avLst/>
          </a:prstGeom>
          <a:solidFill>
            <a:srgbClr val="FFFFFF"/>
          </a:solidFill>
          <a:ln w="6350">
            <a:solidFill>
              <a:srgbClr val="A6A6A6"/>
            </a:solidFill>
          </a:ln>
        </p:spPr>
        <p:txBody>
          <a:bodyPr vert="horz" wrap="square" lIns="0" tIns="165735" rIns="0" bIns="0" rtlCol="0">
            <a:spAutoFit/>
          </a:bodyPr>
          <a:lstStyle/>
          <a:p>
            <a:pPr marL="175895" marR="172720" algn="ctr">
              <a:lnSpc>
                <a:spcPct val="100000"/>
              </a:lnSpc>
              <a:spcBef>
                <a:spcPts val="1305"/>
              </a:spcBef>
            </a:pPr>
            <a:r>
              <a:rPr sz="1600" dirty="0">
                <a:latin typeface="Calibri"/>
                <a:cs typeface="Calibri"/>
              </a:rPr>
              <a:t>The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Business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Initiative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Project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Charter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Template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simple,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“on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page”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view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laying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out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key </a:t>
            </a:r>
            <a:r>
              <a:rPr sz="1600" dirty="0">
                <a:latin typeface="Calibri"/>
                <a:cs typeface="Calibri"/>
              </a:rPr>
              <a:t>elements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business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analysis</a:t>
            </a:r>
            <a:r>
              <a:rPr sz="1600" spc="-7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or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improvement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initiative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including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scope,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objectives,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activities, deliverables,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stakeholders,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measures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success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critical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success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factors.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These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elements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structures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easily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customized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suit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needs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business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environment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or</a:t>
            </a:r>
            <a:r>
              <a:rPr sz="1600" spc="-10" dirty="0">
                <a:latin typeface="Calibri"/>
                <a:cs typeface="Calibri"/>
              </a:rPr>
              <a:t> project.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8717" y="3249138"/>
            <a:ext cx="9192780" cy="184408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79488" y="3256584"/>
            <a:ext cx="9099550" cy="432434"/>
          </a:xfrm>
          <a:prstGeom prst="rect">
            <a:avLst/>
          </a:prstGeom>
          <a:solidFill>
            <a:srgbClr val="9C3636"/>
          </a:solidFill>
        </p:spPr>
        <p:txBody>
          <a:bodyPr vert="horz" wrap="square" lIns="0" tIns="4762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37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When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9488" y="3688588"/>
            <a:ext cx="9099550" cy="1332230"/>
          </a:xfrm>
          <a:prstGeom prst="rect">
            <a:avLst/>
          </a:prstGeom>
          <a:solidFill>
            <a:srgbClr val="FFFFFF"/>
          </a:solidFill>
          <a:ln w="6350">
            <a:solidFill>
              <a:srgbClr val="A6A6A6"/>
            </a:solidFill>
          </a:ln>
        </p:spPr>
        <p:txBody>
          <a:bodyPr vert="horz" wrap="square" lIns="0" tIns="131445" rIns="0" bIns="0" rtlCol="0">
            <a:spAutoFit/>
          </a:bodyPr>
          <a:lstStyle/>
          <a:p>
            <a:pPr marL="205104" marR="201930" indent="1270" algn="ctr">
              <a:lnSpc>
                <a:spcPct val="100000"/>
              </a:lnSpc>
              <a:spcBef>
                <a:spcPts val="1035"/>
              </a:spcBef>
            </a:pPr>
            <a:r>
              <a:rPr sz="1600" dirty="0">
                <a:latin typeface="Calibri"/>
                <a:cs typeface="Calibri"/>
              </a:rPr>
              <a:t>This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Business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Initiative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Project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Charter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should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used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at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beginning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project to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clearly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outline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the </a:t>
            </a:r>
            <a:r>
              <a:rPr sz="1600" dirty="0">
                <a:latin typeface="Calibri"/>
                <a:cs typeface="Calibri"/>
              </a:rPr>
              <a:t>scope,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objectives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work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required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delivered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part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project.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template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can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used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with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project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team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members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ensure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alignment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“job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done”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can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also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used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with </a:t>
            </a:r>
            <a:r>
              <a:rPr sz="1600" dirty="0">
                <a:latin typeface="Calibri"/>
                <a:cs typeface="Calibri"/>
              </a:rPr>
              <a:t>project sponsorship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or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other</a:t>
            </a:r>
            <a:r>
              <a:rPr sz="1600" spc="-20" dirty="0">
                <a:latin typeface="Calibri"/>
                <a:cs typeface="Calibri"/>
              </a:rPr>
              <a:t> stakeholders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seek</a:t>
            </a:r>
            <a:r>
              <a:rPr sz="1600" spc="-10" dirty="0">
                <a:latin typeface="Calibri"/>
                <a:cs typeface="Calibri"/>
              </a:rPr>
              <a:t> buy-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endorsement.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8717" y="5305016"/>
            <a:ext cx="9192780" cy="183644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479475" y="5313095"/>
            <a:ext cx="9099550" cy="432434"/>
          </a:xfrm>
          <a:prstGeom prst="rect">
            <a:avLst/>
          </a:prstGeom>
          <a:solidFill>
            <a:srgbClr val="9C3636"/>
          </a:solidFill>
        </p:spPr>
        <p:txBody>
          <a:bodyPr vert="horz" wrap="square" lIns="0" tIns="482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80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Why</a:t>
            </a:r>
            <a:r>
              <a:rPr sz="20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  <p:sp>
        <p:nvSpPr>
          <p:cNvPr id="11" name="object 11"/>
          <p:cNvSpPr txBox="1"/>
          <p:nvPr/>
        </p:nvSpPr>
        <p:spPr>
          <a:xfrm>
            <a:off x="479475" y="5745098"/>
            <a:ext cx="9099550" cy="1332230"/>
          </a:xfrm>
          <a:prstGeom prst="rect">
            <a:avLst/>
          </a:prstGeom>
          <a:solidFill>
            <a:srgbClr val="FFFFFF"/>
          </a:solidFill>
          <a:ln w="6350">
            <a:solidFill>
              <a:srgbClr val="A6A6A6"/>
            </a:solidFill>
          </a:ln>
        </p:spPr>
        <p:txBody>
          <a:bodyPr vert="horz" wrap="square" lIns="0" tIns="546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30"/>
              </a:spcBef>
            </a:pPr>
            <a:endParaRPr sz="1600" dirty="0">
              <a:latin typeface="Times New Roman"/>
              <a:cs typeface="Times New Roman"/>
            </a:endParaRPr>
          </a:p>
          <a:p>
            <a:pPr marL="144145" marR="141605" algn="ctr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latin typeface="Calibri"/>
                <a:cs typeface="Calibri"/>
              </a:rPr>
              <a:t>Clarifying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agreeing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scope,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mandate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work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delivered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business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initiative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critical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first </a:t>
            </a:r>
            <a:r>
              <a:rPr sz="1600" dirty="0">
                <a:latin typeface="Calibri"/>
                <a:cs typeface="Calibri"/>
              </a:rPr>
              <a:t>step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ensuring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success.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This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template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simple,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clear,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proven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customizable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facilitating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efficient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effective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definition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any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business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improvement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initiative.</a:t>
            </a:r>
            <a:endParaRPr sz="1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120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Business</a:t>
            </a:r>
            <a:r>
              <a:rPr spc="-114" dirty="0"/>
              <a:t> </a:t>
            </a:r>
            <a:r>
              <a:rPr spc="-20" dirty="0"/>
              <a:t>Initiative</a:t>
            </a:r>
            <a:r>
              <a:rPr spc="-90" dirty="0"/>
              <a:t> </a:t>
            </a:r>
            <a:r>
              <a:rPr spc="80" dirty="0"/>
              <a:t>Charter</a:t>
            </a:r>
            <a:r>
              <a:rPr spc="-85" dirty="0"/>
              <a:t> </a:t>
            </a:r>
            <a:r>
              <a:rPr spc="420" dirty="0"/>
              <a:t>–</a:t>
            </a:r>
            <a:r>
              <a:rPr spc="-80" dirty="0"/>
              <a:t> </a:t>
            </a:r>
            <a:r>
              <a:rPr spc="60" dirty="0"/>
              <a:t>Method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58718" y="1197854"/>
            <a:ext cx="9275445" cy="6078220"/>
            <a:chOff x="458718" y="1197854"/>
            <a:chExt cx="9275445" cy="607822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8718" y="1197854"/>
              <a:ext cx="9275081" cy="607773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79488" y="1206449"/>
              <a:ext cx="9099550" cy="565150"/>
            </a:xfrm>
            <a:custGeom>
              <a:avLst/>
              <a:gdLst/>
              <a:ahLst/>
              <a:cxnLst/>
              <a:rect l="l" t="t" r="r" b="b"/>
              <a:pathLst>
                <a:path w="9099550" h="565150">
                  <a:moveTo>
                    <a:pt x="9099423" y="0"/>
                  </a:moveTo>
                  <a:lnTo>
                    <a:pt x="0" y="0"/>
                  </a:lnTo>
                  <a:lnTo>
                    <a:pt x="0" y="564819"/>
                  </a:lnTo>
                  <a:lnTo>
                    <a:pt x="9099423" y="564819"/>
                  </a:lnTo>
                  <a:lnTo>
                    <a:pt x="9099423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479488" y="1771345"/>
              <a:ext cx="9099550" cy="5380355"/>
            </a:xfrm>
            <a:custGeom>
              <a:avLst/>
              <a:gdLst/>
              <a:ahLst/>
              <a:cxnLst/>
              <a:rect l="l" t="t" r="r" b="b"/>
              <a:pathLst>
                <a:path w="9099550" h="5380355">
                  <a:moveTo>
                    <a:pt x="9099423" y="0"/>
                  </a:moveTo>
                  <a:lnTo>
                    <a:pt x="0" y="0"/>
                  </a:lnTo>
                  <a:lnTo>
                    <a:pt x="0" y="5380355"/>
                  </a:lnTo>
                  <a:lnTo>
                    <a:pt x="9099423" y="5380355"/>
                  </a:lnTo>
                  <a:lnTo>
                    <a:pt x="90994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476313" y="1768094"/>
              <a:ext cx="9105900" cy="5387340"/>
            </a:xfrm>
            <a:custGeom>
              <a:avLst/>
              <a:gdLst/>
              <a:ahLst/>
              <a:cxnLst/>
              <a:rect l="l" t="t" r="r" b="b"/>
              <a:pathLst>
                <a:path w="9105900" h="5387340">
                  <a:moveTo>
                    <a:pt x="0" y="3175"/>
                  </a:moveTo>
                  <a:lnTo>
                    <a:pt x="9105836" y="3175"/>
                  </a:lnTo>
                </a:path>
                <a:path w="9105900" h="5387340">
                  <a:moveTo>
                    <a:pt x="3175" y="0"/>
                  </a:moveTo>
                  <a:lnTo>
                    <a:pt x="3175" y="5386781"/>
                  </a:lnTo>
                </a:path>
                <a:path w="9105900" h="5387340">
                  <a:moveTo>
                    <a:pt x="9102661" y="0"/>
                  </a:moveTo>
                  <a:lnTo>
                    <a:pt x="9102661" y="5386781"/>
                  </a:lnTo>
                </a:path>
                <a:path w="9105900" h="5387340">
                  <a:moveTo>
                    <a:pt x="0" y="5383606"/>
                  </a:moveTo>
                  <a:lnTo>
                    <a:pt x="9105836" y="5383606"/>
                  </a:lnTo>
                </a:path>
              </a:pathLst>
            </a:custGeom>
            <a:ln w="635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233798" y="1307338"/>
            <a:ext cx="15906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How</a:t>
            </a:r>
            <a:r>
              <a:rPr sz="20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528125" y="2749105"/>
            <a:ext cx="5584825" cy="3548379"/>
            <a:chOff x="2528125" y="2749105"/>
            <a:chExt cx="5584825" cy="3548379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37460" y="2758439"/>
              <a:ext cx="5565647" cy="352958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532888" y="2753867"/>
              <a:ext cx="5575300" cy="3538854"/>
            </a:xfrm>
            <a:custGeom>
              <a:avLst/>
              <a:gdLst/>
              <a:ahLst/>
              <a:cxnLst/>
              <a:rect l="l" t="t" r="r" b="b"/>
              <a:pathLst>
                <a:path w="5575300" h="3538854">
                  <a:moveTo>
                    <a:pt x="0" y="3538728"/>
                  </a:moveTo>
                  <a:lnTo>
                    <a:pt x="5574792" y="3538728"/>
                  </a:lnTo>
                  <a:lnTo>
                    <a:pt x="5574792" y="0"/>
                  </a:lnTo>
                  <a:lnTo>
                    <a:pt x="0" y="0"/>
                  </a:lnTo>
                  <a:lnTo>
                    <a:pt x="0" y="3538728"/>
                  </a:lnTo>
                  <a:close/>
                </a:path>
              </a:pathLst>
            </a:custGeom>
            <a:ln w="9144">
              <a:solidFill>
                <a:srgbClr val="3C3C3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64463" y="3130295"/>
            <a:ext cx="1606550" cy="600710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147320" marR="140970" indent="-1905" algn="ctr">
              <a:lnSpc>
                <a:spcPct val="100000"/>
              </a:lnSpc>
              <a:spcBef>
                <a:spcPts val="300"/>
              </a:spcBef>
            </a:pPr>
            <a:r>
              <a:rPr sz="1100" b="1" dirty="0">
                <a:latin typeface="Calibri"/>
                <a:cs typeface="Calibri"/>
              </a:rPr>
              <a:t>Step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1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Concisely </a:t>
            </a:r>
            <a:r>
              <a:rPr sz="1100" dirty="0">
                <a:latin typeface="Calibri"/>
                <a:cs typeface="Calibri"/>
              </a:rPr>
              <a:t>describe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objectives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project.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263901" y="3423665"/>
            <a:ext cx="800735" cy="163195"/>
          </a:xfrm>
          <a:custGeom>
            <a:avLst/>
            <a:gdLst/>
            <a:ahLst/>
            <a:cxnLst/>
            <a:rect l="l" t="t" r="r" b="b"/>
            <a:pathLst>
              <a:path w="800735" h="163195">
                <a:moveTo>
                  <a:pt x="724579" y="131539"/>
                </a:moveTo>
                <a:lnTo>
                  <a:pt x="719455" y="162813"/>
                </a:lnTo>
                <a:lnTo>
                  <a:pt x="800735" y="137668"/>
                </a:lnTo>
                <a:lnTo>
                  <a:pt x="795834" y="134112"/>
                </a:lnTo>
                <a:lnTo>
                  <a:pt x="740537" y="134112"/>
                </a:lnTo>
                <a:lnTo>
                  <a:pt x="737108" y="133604"/>
                </a:lnTo>
                <a:lnTo>
                  <a:pt x="724579" y="131539"/>
                </a:lnTo>
                <a:close/>
              </a:path>
              <a:path w="800735" h="163195">
                <a:moveTo>
                  <a:pt x="726638" y="118972"/>
                </a:moveTo>
                <a:lnTo>
                  <a:pt x="724579" y="131539"/>
                </a:lnTo>
                <a:lnTo>
                  <a:pt x="737108" y="133604"/>
                </a:lnTo>
                <a:lnTo>
                  <a:pt x="740537" y="134112"/>
                </a:lnTo>
                <a:lnTo>
                  <a:pt x="743839" y="131825"/>
                </a:lnTo>
                <a:lnTo>
                  <a:pt x="744347" y="128397"/>
                </a:lnTo>
                <a:lnTo>
                  <a:pt x="744982" y="124968"/>
                </a:lnTo>
                <a:lnTo>
                  <a:pt x="742569" y="121666"/>
                </a:lnTo>
                <a:lnTo>
                  <a:pt x="739140" y="121031"/>
                </a:lnTo>
                <a:lnTo>
                  <a:pt x="726638" y="118972"/>
                </a:lnTo>
                <a:close/>
              </a:path>
              <a:path w="800735" h="163195">
                <a:moveTo>
                  <a:pt x="731774" y="87630"/>
                </a:moveTo>
                <a:lnTo>
                  <a:pt x="726638" y="118972"/>
                </a:lnTo>
                <a:lnTo>
                  <a:pt x="739140" y="121031"/>
                </a:lnTo>
                <a:lnTo>
                  <a:pt x="742569" y="121666"/>
                </a:lnTo>
                <a:lnTo>
                  <a:pt x="744982" y="124968"/>
                </a:lnTo>
                <a:lnTo>
                  <a:pt x="744347" y="128397"/>
                </a:lnTo>
                <a:lnTo>
                  <a:pt x="743881" y="131539"/>
                </a:lnTo>
                <a:lnTo>
                  <a:pt x="743839" y="131825"/>
                </a:lnTo>
                <a:lnTo>
                  <a:pt x="740537" y="134112"/>
                </a:lnTo>
                <a:lnTo>
                  <a:pt x="795834" y="134112"/>
                </a:lnTo>
                <a:lnTo>
                  <a:pt x="731774" y="87630"/>
                </a:lnTo>
                <a:close/>
              </a:path>
              <a:path w="800735" h="163195">
                <a:moveTo>
                  <a:pt x="4445" y="0"/>
                </a:moveTo>
                <a:lnTo>
                  <a:pt x="1143" y="2412"/>
                </a:lnTo>
                <a:lnTo>
                  <a:pt x="635" y="5842"/>
                </a:lnTo>
                <a:lnTo>
                  <a:pt x="0" y="9271"/>
                </a:lnTo>
                <a:lnTo>
                  <a:pt x="2412" y="12573"/>
                </a:lnTo>
                <a:lnTo>
                  <a:pt x="5842" y="13081"/>
                </a:lnTo>
                <a:lnTo>
                  <a:pt x="724579" y="131539"/>
                </a:lnTo>
                <a:lnTo>
                  <a:pt x="726638" y="118972"/>
                </a:lnTo>
                <a:lnTo>
                  <a:pt x="7874" y="635"/>
                </a:lnTo>
                <a:lnTo>
                  <a:pt x="4445" y="0"/>
                </a:lnTo>
                <a:close/>
              </a:path>
            </a:pathLst>
          </a:custGeom>
          <a:solidFill>
            <a:srgbClr val="8A8A8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664463" y="4326635"/>
            <a:ext cx="1606550" cy="769620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129539" marR="123189" indent="635" algn="ctr">
              <a:lnSpc>
                <a:spcPct val="100000"/>
              </a:lnSpc>
              <a:spcBef>
                <a:spcPts val="300"/>
              </a:spcBef>
            </a:pPr>
            <a:r>
              <a:rPr sz="1100" b="1" dirty="0">
                <a:latin typeface="Calibri"/>
                <a:cs typeface="Calibri"/>
              </a:rPr>
              <a:t>Step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2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Highlight</a:t>
            </a:r>
            <a:r>
              <a:rPr sz="1100" spc="-25" dirty="0">
                <a:latin typeface="Calibri"/>
                <a:cs typeface="Calibri"/>
              </a:rPr>
              <a:t> key </a:t>
            </a:r>
            <a:r>
              <a:rPr sz="1100" dirty="0">
                <a:latin typeface="Calibri"/>
                <a:cs typeface="Calibri"/>
              </a:rPr>
              <a:t>items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need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be </a:t>
            </a:r>
            <a:r>
              <a:rPr sz="1100" dirty="0">
                <a:latin typeface="Calibri"/>
                <a:cs typeface="Calibri"/>
              </a:rPr>
              <a:t>spelt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out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clarify </a:t>
            </a:r>
            <a:r>
              <a:rPr sz="1100" spc="-20" dirty="0">
                <a:latin typeface="Calibri"/>
                <a:cs typeface="Calibri"/>
              </a:rPr>
              <a:t>what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scope.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64463" y="5687567"/>
            <a:ext cx="1606550" cy="769620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98425" marR="92075" algn="ctr">
              <a:lnSpc>
                <a:spcPct val="100000"/>
              </a:lnSpc>
              <a:spcBef>
                <a:spcPts val="300"/>
              </a:spcBef>
            </a:pPr>
            <a:r>
              <a:rPr sz="1100" b="1" dirty="0">
                <a:latin typeface="Calibri"/>
                <a:cs typeface="Calibri"/>
              </a:rPr>
              <a:t>Step 3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List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key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items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need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be spelt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out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clarify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what</a:t>
            </a:r>
            <a:r>
              <a:rPr sz="1100" spc="-25" dirty="0">
                <a:latin typeface="Calibri"/>
                <a:cs typeface="Calibri"/>
              </a:rPr>
              <a:t> is </a:t>
            </a:r>
            <a:r>
              <a:rPr sz="1100" dirty="0">
                <a:latin typeface="Calibri"/>
                <a:cs typeface="Calibri"/>
              </a:rPr>
              <a:t>explicitly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out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scope.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366259" y="1959864"/>
            <a:ext cx="1607820" cy="599440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6830" rIns="0" bIns="0" rtlCol="0">
            <a:spAutoFit/>
          </a:bodyPr>
          <a:lstStyle/>
          <a:p>
            <a:pPr marL="199390" marR="192405" indent="-635" algn="ctr">
              <a:lnSpc>
                <a:spcPct val="100000"/>
              </a:lnSpc>
              <a:spcBef>
                <a:spcPts val="290"/>
              </a:spcBef>
            </a:pPr>
            <a:r>
              <a:rPr sz="1100" b="1" dirty="0">
                <a:latin typeface="Calibri"/>
                <a:cs typeface="Calibri"/>
              </a:rPr>
              <a:t>Step 4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List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key </a:t>
            </a:r>
            <a:r>
              <a:rPr sz="1100" dirty="0">
                <a:latin typeface="Calibri"/>
                <a:cs typeface="Calibri"/>
              </a:rPr>
              <a:t>project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tasks,</a:t>
            </a:r>
            <a:r>
              <a:rPr sz="1100" spc="-10" dirty="0">
                <a:latin typeface="Calibri"/>
                <a:cs typeface="Calibri"/>
              </a:rPr>
              <a:t> owners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due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dates.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517135" y="6507480"/>
            <a:ext cx="1606550" cy="600710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156845" marR="150495" indent="-635" algn="ctr">
              <a:lnSpc>
                <a:spcPct val="100000"/>
              </a:lnSpc>
              <a:spcBef>
                <a:spcPts val="305"/>
              </a:spcBef>
            </a:pPr>
            <a:r>
              <a:rPr sz="1100" b="1" dirty="0">
                <a:latin typeface="Calibri"/>
                <a:cs typeface="Calibri"/>
              </a:rPr>
              <a:t>Step 5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List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key </a:t>
            </a:r>
            <a:r>
              <a:rPr sz="1100" dirty="0">
                <a:latin typeface="Calibri"/>
                <a:cs typeface="Calibri"/>
              </a:rPr>
              <a:t>project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deliverables, </a:t>
            </a:r>
            <a:r>
              <a:rPr sz="1100" dirty="0">
                <a:latin typeface="Calibri"/>
                <a:cs typeface="Calibri"/>
              </a:rPr>
              <a:t>owners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due</a:t>
            </a:r>
            <a:r>
              <a:rPr sz="1100" spc="-10" dirty="0">
                <a:latin typeface="Calibri"/>
                <a:cs typeface="Calibri"/>
              </a:rPr>
              <a:t> dates.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240523" y="1879092"/>
            <a:ext cx="1949450" cy="769620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141605" marR="132715" algn="ctr">
              <a:lnSpc>
                <a:spcPct val="100000"/>
              </a:lnSpc>
              <a:spcBef>
                <a:spcPts val="300"/>
              </a:spcBef>
            </a:pPr>
            <a:r>
              <a:rPr sz="1100" b="1" dirty="0">
                <a:latin typeface="Calibri"/>
                <a:cs typeface="Calibri"/>
              </a:rPr>
              <a:t>Step 6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How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0" dirty="0">
                <a:latin typeface="Calibri"/>
                <a:cs typeface="Calibri"/>
              </a:rPr>
              <a:t> project’s </a:t>
            </a:r>
            <a:r>
              <a:rPr sz="1100" dirty="0">
                <a:latin typeface="Calibri"/>
                <a:cs typeface="Calibri"/>
              </a:rPr>
              <a:t>success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measured?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What </a:t>
            </a:r>
            <a:r>
              <a:rPr sz="1100" spc="-10" dirty="0">
                <a:latin typeface="Calibri"/>
                <a:cs typeface="Calibri"/>
              </a:rPr>
              <a:t>measures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indicate </a:t>
            </a:r>
            <a:r>
              <a:rPr sz="1100" dirty="0">
                <a:latin typeface="Calibri"/>
                <a:cs typeface="Calibri"/>
              </a:rPr>
              <a:t>objectives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were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delivered?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324088" y="3369564"/>
            <a:ext cx="1146175" cy="1615440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137795" marR="128270" indent="-1270" algn="ctr">
              <a:lnSpc>
                <a:spcPct val="100000"/>
              </a:lnSpc>
              <a:spcBef>
                <a:spcPts val="295"/>
              </a:spcBef>
            </a:pPr>
            <a:r>
              <a:rPr sz="1100" b="1" dirty="0">
                <a:latin typeface="Calibri"/>
                <a:cs typeface="Calibri"/>
              </a:rPr>
              <a:t>Step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7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20" dirty="0">
                <a:latin typeface="Calibri"/>
                <a:cs typeface="Calibri"/>
              </a:rPr>
              <a:t> What </a:t>
            </a:r>
            <a:r>
              <a:rPr sz="1100" dirty="0">
                <a:latin typeface="Calibri"/>
                <a:cs typeface="Calibri"/>
              </a:rPr>
              <a:t>key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items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are </a:t>
            </a:r>
            <a:r>
              <a:rPr sz="1100" dirty="0">
                <a:latin typeface="Calibri"/>
                <a:cs typeface="Calibri"/>
              </a:rPr>
              <a:t>critical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make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project successful?</a:t>
            </a:r>
            <a:endParaRPr sz="1100" dirty="0">
              <a:latin typeface="Calibri"/>
              <a:cs typeface="Calibri"/>
            </a:endParaRPr>
          </a:p>
          <a:p>
            <a:pPr marL="635" algn="ctr">
              <a:lnSpc>
                <a:spcPct val="100000"/>
              </a:lnSpc>
            </a:pPr>
            <a:r>
              <a:rPr sz="1100" dirty="0">
                <a:latin typeface="Calibri"/>
                <a:cs typeface="Calibri"/>
              </a:rPr>
              <a:t>What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10" dirty="0">
                <a:latin typeface="Calibri"/>
                <a:cs typeface="Calibri"/>
              </a:rPr>
              <a:t> needed?</a:t>
            </a:r>
            <a:endParaRPr sz="1100" dirty="0">
              <a:latin typeface="Calibri"/>
              <a:cs typeface="Calibri"/>
            </a:endParaRPr>
          </a:p>
          <a:p>
            <a:pPr marL="177165" marR="168275" indent="-1270" algn="ctr">
              <a:lnSpc>
                <a:spcPct val="100000"/>
              </a:lnSpc>
              <a:spcBef>
                <a:spcPts val="5"/>
              </a:spcBef>
            </a:pPr>
            <a:r>
              <a:rPr sz="1100" spc="-20" dirty="0">
                <a:latin typeface="Calibri"/>
                <a:cs typeface="Calibri"/>
              </a:rPr>
              <a:t>What </a:t>
            </a:r>
            <a:r>
              <a:rPr sz="1100" spc="-10" dirty="0">
                <a:latin typeface="Calibri"/>
                <a:cs typeface="Calibri"/>
              </a:rPr>
              <a:t>dependencies exist?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275576" y="6486144"/>
            <a:ext cx="2135505" cy="600710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180975" marR="173990" indent="635" algn="ctr">
              <a:lnSpc>
                <a:spcPct val="100000"/>
              </a:lnSpc>
              <a:spcBef>
                <a:spcPts val="300"/>
              </a:spcBef>
            </a:pPr>
            <a:r>
              <a:rPr sz="1100" b="1" dirty="0">
                <a:latin typeface="Calibri"/>
                <a:cs typeface="Calibri"/>
              </a:rPr>
              <a:t>Step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8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Who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key </a:t>
            </a:r>
            <a:r>
              <a:rPr sz="1100" dirty="0">
                <a:latin typeface="Calibri"/>
                <a:cs typeface="Calibri"/>
              </a:rPr>
              <a:t>stakeholders: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user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groups, </a:t>
            </a:r>
            <a:r>
              <a:rPr sz="1100" dirty="0">
                <a:latin typeface="Calibri"/>
                <a:cs typeface="Calibri"/>
              </a:rPr>
              <a:t>sponsors,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customers,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partners?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263648" y="2551937"/>
            <a:ext cx="6087110" cy="3962400"/>
          </a:xfrm>
          <a:custGeom>
            <a:avLst/>
            <a:gdLst/>
            <a:ahLst/>
            <a:cxnLst/>
            <a:rect l="l" t="t" r="r" b="b"/>
            <a:pathLst>
              <a:path w="6087109" h="3962400">
                <a:moveTo>
                  <a:pt x="703326" y="3271266"/>
                </a:moveTo>
                <a:lnTo>
                  <a:pt x="618744" y="3261106"/>
                </a:lnTo>
                <a:lnTo>
                  <a:pt x="629437" y="3291040"/>
                </a:lnTo>
                <a:lnTo>
                  <a:pt x="4953" y="3514852"/>
                </a:lnTo>
                <a:lnTo>
                  <a:pt x="1651" y="3515995"/>
                </a:lnTo>
                <a:lnTo>
                  <a:pt x="0" y="3519678"/>
                </a:lnTo>
                <a:lnTo>
                  <a:pt x="2286" y="3526282"/>
                </a:lnTo>
                <a:lnTo>
                  <a:pt x="5969" y="3527933"/>
                </a:lnTo>
                <a:lnTo>
                  <a:pt x="9271" y="3526790"/>
                </a:lnTo>
                <a:lnTo>
                  <a:pt x="633704" y="3302990"/>
                </a:lnTo>
                <a:lnTo>
                  <a:pt x="644398" y="3332861"/>
                </a:lnTo>
                <a:lnTo>
                  <a:pt x="689711" y="3285490"/>
                </a:lnTo>
                <a:lnTo>
                  <a:pt x="703326" y="3271266"/>
                </a:lnTo>
                <a:close/>
              </a:path>
              <a:path w="6087109" h="3962400">
                <a:moveTo>
                  <a:pt x="884936" y="2206498"/>
                </a:moveTo>
                <a:lnTo>
                  <a:pt x="810895" y="2164461"/>
                </a:lnTo>
                <a:lnTo>
                  <a:pt x="809193" y="2196185"/>
                </a:lnTo>
                <a:lnTo>
                  <a:pt x="7493" y="2153920"/>
                </a:lnTo>
                <a:lnTo>
                  <a:pt x="3797" y="2153920"/>
                </a:lnTo>
                <a:lnTo>
                  <a:pt x="1016" y="2156460"/>
                </a:lnTo>
                <a:lnTo>
                  <a:pt x="762" y="2159889"/>
                </a:lnTo>
                <a:lnTo>
                  <a:pt x="635" y="2163445"/>
                </a:lnTo>
                <a:lnTo>
                  <a:pt x="3302" y="2166366"/>
                </a:lnTo>
                <a:lnTo>
                  <a:pt x="6731" y="2166620"/>
                </a:lnTo>
                <a:lnTo>
                  <a:pt x="808520" y="2208885"/>
                </a:lnTo>
                <a:lnTo>
                  <a:pt x="808634" y="2206587"/>
                </a:lnTo>
                <a:lnTo>
                  <a:pt x="808621" y="2207006"/>
                </a:lnTo>
                <a:lnTo>
                  <a:pt x="808520" y="2208885"/>
                </a:lnTo>
                <a:lnTo>
                  <a:pt x="806831" y="2240534"/>
                </a:lnTo>
                <a:lnTo>
                  <a:pt x="877646" y="2209673"/>
                </a:lnTo>
                <a:lnTo>
                  <a:pt x="884936" y="2206498"/>
                </a:lnTo>
                <a:close/>
              </a:path>
              <a:path w="6087109" h="3962400">
                <a:moveTo>
                  <a:pt x="3082417" y="866267"/>
                </a:moveTo>
                <a:lnTo>
                  <a:pt x="3051073" y="871245"/>
                </a:lnTo>
                <a:lnTo>
                  <a:pt x="2913507" y="5842"/>
                </a:lnTo>
                <a:lnTo>
                  <a:pt x="2912999" y="2413"/>
                </a:lnTo>
                <a:lnTo>
                  <a:pt x="2909697" y="0"/>
                </a:lnTo>
                <a:lnTo>
                  <a:pt x="2906268" y="635"/>
                </a:lnTo>
                <a:lnTo>
                  <a:pt x="2902839" y="1143"/>
                </a:lnTo>
                <a:lnTo>
                  <a:pt x="2900426" y="4445"/>
                </a:lnTo>
                <a:lnTo>
                  <a:pt x="2901061" y="7874"/>
                </a:lnTo>
                <a:lnTo>
                  <a:pt x="3038500" y="873239"/>
                </a:lnTo>
                <a:lnTo>
                  <a:pt x="3007106" y="878205"/>
                </a:lnTo>
                <a:lnTo>
                  <a:pt x="3056763" y="947547"/>
                </a:lnTo>
                <a:lnTo>
                  <a:pt x="3074390" y="891667"/>
                </a:lnTo>
                <a:lnTo>
                  <a:pt x="3082417" y="866267"/>
                </a:lnTo>
                <a:close/>
              </a:path>
              <a:path w="6087109" h="3962400">
                <a:moveTo>
                  <a:pt x="3135884" y="3213862"/>
                </a:moveTo>
                <a:lnTo>
                  <a:pt x="3126829" y="3192907"/>
                </a:lnTo>
                <a:lnTo>
                  <a:pt x="3126714" y="3192653"/>
                </a:lnTo>
                <a:lnTo>
                  <a:pt x="3126663" y="3192526"/>
                </a:lnTo>
                <a:lnTo>
                  <a:pt x="3102102" y="3135630"/>
                </a:lnTo>
                <a:lnTo>
                  <a:pt x="3059811" y="3209544"/>
                </a:lnTo>
                <a:lnTo>
                  <a:pt x="3091484" y="3211347"/>
                </a:lnTo>
                <a:lnTo>
                  <a:pt x="3092145" y="3199384"/>
                </a:lnTo>
                <a:lnTo>
                  <a:pt x="3091586" y="3209544"/>
                </a:lnTo>
                <a:lnTo>
                  <a:pt x="3091484" y="3211347"/>
                </a:lnTo>
                <a:lnTo>
                  <a:pt x="3050286" y="3955313"/>
                </a:lnTo>
                <a:lnTo>
                  <a:pt x="3050159" y="3958818"/>
                </a:lnTo>
                <a:lnTo>
                  <a:pt x="3052826" y="3961815"/>
                </a:lnTo>
                <a:lnTo>
                  <a:pt x="3059811" y="3962196"/>
                </a:lnTo>
                <a:lnTo>
                  <a:pt x="3062732" y="3959517"/>
                </a:lnTo>
                <a:lnTo>
                  <a:pt x="3062986" y="3956012"/>
                </a:lnTo>
                <a:lnTo>
                  <a:pt x="3104083" y="3213862"/>
                </a:lnTo>
                <a:lnTo>
                  <a:pt x="3104184" y="3212071"/>
                </a:lnTo>
                <a:lnTo>
                  <a:pt x="3135884" y="3213862"/>
                </a:lnTo>
                <a:close/>
              </a:path>
              <a:path w="6087109" h="3962400">
                <a:moveTo>
                  <a:pt x="5958332" y="95123"/>
                </a:moveTo>
                <a:lnTo>
                  <a:pt x="5953633" y="89916"/>
                </a:lnTo>
                <a:lnTo>
                  <a:pt x="5949696" y="89662"/>
                </a:lnTo>
                <a:lnTo>
                  <a:pt x="5947029" y="92075"/>
                </a:lnTo>
                <a:lnTo>
                  <a:pt x="5064569" y="878408"/>
                </a:lnTo>
                <a:lnTo>
                  <a:pt x="5043424" y="854710"/>
                </a:lnTo>
                <a:lnTo>
                  <a:pt x="5011928" y="933831"/>
                </a:lnTo>
                <a:lnTo>
                  <a:pt x="5094224" y="911606"/>
                </a:lnTo>
                <a:lnTo>
                  <a:pt x="5082654" y="898652"/>
                </a:lnTo>
                <a:lnTo>
                  <a:pt x="5073078" y="887933"/>
                </a:lnTo>
                <a:lnTo>
                  <a:pt x="5958078" y="99187"/>
                </a:lnTo>
                <a:lnTo>
                  <a:pt x="5958332" y="95123"/>
                </a:lnTo>
                <a:close/>
              </a:path>
              <a:path w="6087109" h="3962400">
                <a:moveTo>
                  <a:pt x="6066917" y="1625219"/>
                </a:moveTo>
                <a:lnTo>
                  <a:pt x="6063361" y="1619123"/>
                </a:lnTo>
                <a:lnTo>
                  <a:pt x="6059551" y="1618107"/>
                </a:lnTo>
                <a:lnTo>
                  <a:pt x="6056503" y="1619885"/>
                </a:lnTo>
                <a:lnTo>
                  <a:pt x="4962131" y="2246541"/>
                </a:lnTo>
                <a:lnTo>
                  <a:pt x="4946396" y="2219071"/>
                </a:lnTo>
                <a:lnTo>
                  <a:pt x="4899152" y="2289937"/>
                </a:lnTo>
                <a:lnTo>
                  <a:pt x="4984242" y="2285111"/>
                </a:lnTo>
                <a:lnTo>
                  <a:pt x="4973104" y="2265680"/>
                </a:lnTo>
                <a:lnTo>
                  <a:pt x="4968468" y="2257590"/>
                </a:lnTo>
                <a:lnTo>
                  <a:pt x="6062726" y="1630807"/>
                </a:lnTo>
                <a:lnTo>
                  <a:pt x="6065774" y="1629156"/>
                </a:lnTo>
                <a:lnTo>
                  <a:pt x="6066917" y="1625219"/>
                </a:lnTo>
                <a:close/>
              </a:path>
              <a:path w="6087109" h="3962400">
                <a:moveTo>
                  <a:pt x="6086856" y="3935222"/>
                </a:moveTo>
                <a:lnTo>
                  <a:pt x="6086094" y="3931285"/>
                </a:lnTo>
                <a:lnTo>
                  <a:pt x="6083300" y="3929253"/>
                </a:lnTo>
                <a:lnTo>
                  <a:pt x="5264518" y="3375799"/>
                </a:lnTo>
                <a:lnTo>
                  <a:pt x="5270716" y="3366643"/>
                </a:lnTo>
                <a:lnTo>
                  <a:pt x="5282311" y="3349498"/>
                </a:lnTo>
                <a:lnTo>
                  <a:pt x="5197856" y="3338322"/>
                </a:lnTo>
                <a:lnTo>
                  <a:pt x="5239639" y="3412617"/>
                </a:lnTo>
                <a:lnTo>
                  <a:pt x="5257457" y="3386251"/>
                </a:lnTo>
                <a:lnTo>
                  <a:pt x="6078982" y="3941699"/>
                </a:lnTo>
                <a:lnTo>
                  <a:pt x="6083046" y="3940937"/>
                </a:lnTo>
                <a:lnTo>
                  <a:pt x="6084951" y="3938143"/>
                </a:lnTo>
                <a:lnTo>
                  <a:pt x="6086856" y="3935222"/>
                </a:lnTo>
                <a:close/>
              </a:path>
            </a:pathLst>
          </a:custGeom>
          <a:solidFill>
            <a:srgbClr val="8A8A8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2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120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Business</a:t>
            </a:r>
            <a:r>
              <a:rPr spc="-114" dirty="0"/>
              <a:t> </a:t>
            </a:r>
            <a:r>
              <a:rPr spc="-20" dirty="0"/>
              <a:t>Initiative</a:t>
            </a:r>
            <a:r>
              <a:rPr spc="-90" dirty="0"/>
              <a:t> </a:t>
            </a:r>
            <a:r>
              <a:rPr spc="80" dirty="0"/>
              <a:t>Charter</a:t>
            </a:r>
            <a:r>
              <a:rPr spc="-85" dirty="0"/>
              <a:t> </a:t>
            </a:r>
            <a:r>
              <a:rPr spc="420" dirty="0"/>
              <a:t>–</a:t>
            </a:r>
            <a:r>
              <a:rPr spc="-565" dirty="0"/>
              <a:t> </a:t>
            </a:r>
            <a:r>
              <a:rPr spc="-10" dirty="0"/>
              <a:t>Template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73963" y="1234439"/>
          <a:ext cx="9111612" cy="57772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29510"/>
                <a:gridCol w="1961514"/>
                <a:gridCol w="1346200"/>
                <a:gridCol w="845184"/>
                <a:gridCol w="2529204"/>
              </a:tblGrid>
              <a:tr h="359410"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Project Objectives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50800" marB="0">
                    <a:lnL w="12700">
                      <a:solidFill>
                        <a:srgbClr val="3C3C3C"/>
                      </a:solidFill>
                      <a:prstDash val="solid"/>
                    </a:lnL>
                    <a:lnR w="6350">
                      <a:solidFill>
                        <a:srgbClr val="3C3C3C"/>
                      </a:solidFill>
                      <a:prstDash val="solid"/>
                    </a:lnR>
                    <a:lnT w="12700">
                      <a:solidFill>
                        <a:srgbClr val="3C3C3C"/>
                      </a:solidFill>
                      <a:prstDash val="solid"/>
                    </a:lnT>
                    <a:lnB w="12700">
                      <a:solidFill>
                        <a:srgbClr val="3C3C3C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1338580"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pos="4662170" algn="l"/>
                        </a:tabLst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High</a:t>
                      </a:r>
                      <a:r>
                        <a:rPr sz="1400" b="1" spc="-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Level</a:t>
                      </a:r>
                      <a:r>
                        <a:rPr sz="1400" b="1" spc="-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Activities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Measures</a:t>
                      </a:r>
                      <a:r>
                        <a:rPr sz="1400" b="1" spc="-6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4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Success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50800" marB="0">
                    <a:lnL w="6350">
                      <a:solidFill>
                        <a:srgbClr val="3C3C3C"/>
                      </a:solidFill>
                      <a:prstDash val="solid"/>
                    </a:lnL>
                    <a:lnR w="6350">
                      <a:solidFill>
                        <a:srgbClr val="001F5F"/>
                      </a:solidFill>
                      <a:prstDash val="solid"/>
                    </a:lnR>
                    <a:lnT w="6350">
                      <a:solidFill>
                        <a:srgbClr val="001F5F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49250">
                <a:tc rowSpan="6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200" spc="-50" dirty="0">
                          <a:solidFill>
                            <a:srgbClr val="001F5F"/>
                          </a:solidFill>
                          <a:latin typeface="Arial MT"/>
                          <a:cs typeface="Arial MT"/>
                        </a:rPr>
                        <a:t>•</a:t>
                      </a:r>
                      <a:endParaRPr sz="1200" dirty="0">
                        <a:latin typeface="Arial MT"/>
                        <a:cs typeface="Arial MT"/>
                      </a:endParaRPr>
                    </a:p>
                  </a:txBody>
                  <a:tcPr marL="0" marR="0" marT="50800" marB="0">
                    <a:lnL w="6350">
                      <a:solidFill>
                        <a:srgbClr val="001F5F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3C3C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Activity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793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Owner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793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Due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793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200" spc="-50" dirty="0">
                          <a:solidFill>
                            <a:srgbClr val="001F5F"/>
                          </a:solidFill>
                          <a:latin typeface="Arial MT"/>
                          <a:cs typeface="Arial MT"/>
                        </a:rPr>
                        <a:t>•</a:t>
                      </a:r>
                      <a:endParaRPr sz="1200" dirty="0">
                        <a:latin typeface="Arial MT"/>
                        <a:cs typeface="Arial MT"/>
                      </a:endParaRPr>
                    </a:p>
                  </a:txBody>
                  <a:tcPr marL="0" marR="0" marT="5080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1F5F"/>
                      </a:solidFill>
                      <a:prstDash val="solid"/>
                    </a:lnR>
                    <a:lnT w="6350">
                      <a:solidFill>
                        <a:srgbClr val="001F5F"/>
                      </a:solidFill>
                      <a:prstDash val="solid"/>
                    </a:lnT>
                  </a:tcPr>
                </a:tc>
              </a:tr>
              <a:tr h="3397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0" marB="0">
                    <a:lnL w="6350">
                      <a:solidFill>
                        <a:srgbClr val="001F5F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3C3C3C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1F5F"/>
                      </a:solidFill>
                      <a:prstDash val="solid"/>
                    </a:lnR>
                    <a:lnT w="6350">
                      <a:solidFill>
                        <a:srgbClr val="001F5F"/>
                      </a:solidFill>
                      <a:prstDash val="solid"/>
                    </a:lnT>
                  </a:tcPr>
                </a:tc>
              </a:tr>
              <a:tr h="3397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0" marB="0">
                    <a:lnL w="6350">
                      <a:solidFill>
                        <a:srgbClr val="001F5F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3C3C3C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1F5F"/>
                      </a:solidFill>
                      <a:prstDash val="solid"/>
                    </a:lnR>
                    <a:lnT w="6350">
                      <a:solidFill>
                        <a:srgbClr val="001F5F"/>
                      </a:solidFill>
                      <a:prstDash val="solid"/>
                    </a:lnT>
                  </a:tcPr>
                </a:tc>
              </a:tr>
              <a:tr h="3397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0" marB="0">
                    <a:lnL w="6350">
                      <a:solidFill>
                        <a:srgbClr val="001F5F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3C3C3C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1F5F"/>
                      </a:solidFill>
                      <a:prstDash val="solid"/>
                    </a:lnR>
                    <a:lnT w="6350">
                      <a:solidFill>
                        <a:srgbClr val="001F5F"/>
                      </a:solidFill>
                      <a:prstDash val="solid"/>
                    </a:lnT>
                  </a:tcPr>
                </a:tc>
              </a:tr>
              <a:tr h="3397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0" marB="0">
                    <a:lnL w="6350">
                      <a:solidFill>
                        <a:srgbClr val="001F5F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3C3C3C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1F5F"/>
                      </a:solidFill>
                      <a:prstDash val="solid"/>
                    </a:lnR>
                    <a:lnT w="6350">
                      <a:solidFill>
                        <a:srgbClr val="001F5F"/>
                      </a:solidFill>
                      <a:prstDash val="solid"/>
                    </a:lnT>
                  </a:tcPr>
                </a:tc>
              </a:tr>
              <a:tr h="9588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0" marB="0">
                    <a:lnL w="6350">
                      <a:solidFill>
                        <a:srgbClr val="001F5F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3C3C3C"/>
                      </a:solidFill>
                      <a:prstDash val="solid"/>
                    </a:lnT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1F5F"/>
                      </a:solidFill>
                      <a:prstDash val="solid"/>
                    </a:lnR>
                    <a:lnT w="6350">
                      <a:solidFill>
                        <a:srgbClr val="001F5F"/>
                      </a:solidFill>
                      <a:prstDash val="solid"/>
                    </a:lnT>
                  </a:tcPr>
                </a:tc>
              </a:tr>
              <a:tr h="243204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Scope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L w="6350">
                      <a:solidFill>
                        <a:srgbClr val="001F5F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solidFill>
                      <a:srgbClr val="001F5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42672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Critical</a:t>
                      </a:r>
                      <a:r>
                        <a:rPr sz="1400" b="1" spc="-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Success</a:t>
                      </a:r>
                      <a:r>
                        <a:rPr sz="14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Factors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1F5F"/>
                      </a:solidFill>
                      <a:prstDash val="solid"/>
                    </a:lnR>
                    <a:solidFill>
                      <a:srgbClr val="001F5F"/>
                    </a:solidFill>
                  </a:tcPr>
                </a:tc>
              </a:tr>
              <a:tr h="1289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8105" marB="0">
                    <a:lnL w="6350">
                      <a:solidFill>
                        <a:srgbClr val="001F5F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solidFill>
                      <a:srgbClr val="001F5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87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1F5F"/>
                      </a:solidFill>
                      <a:prstDash val="solid"/>
                    </a:lnR>
                    <a:solidFill>
                      <a:srgbClr val="001F5F"/>
                    </a:solidFill>
                  </a:tcPr>
                </a:tc>
              </a:tr>
              <a:tr h="210185">
                <a:tc rowSpan="5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50" dirty="0">
                          <a:solidFill>
                            <a:srgbClr val="001F5F"/>
                          </a:solidFill>
                          <a:latin typeface="Arial MT"/>
                          <a:cs typeface="Arial MT"/>
                        </a:rPr>
                        <a:t>•</a:t>
                      </a:r>
                      <a:endParaRPr sz="1200" dirty="0">
                        <a:latin typeface="Arial MT"/>
                        <a:cs typeface="Arial MT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1F5F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5"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200" spc="-50" dirty="0">
                          <a:solidFill>
                            <a:srgbClr val="001F5F"/>
                          </a:solidFill>
                          <a:latin typeface="Arial MT"/>
                          <a:cs typeface="Arial MT"/>
                        </a:rPr>
                        <a:t>•</a:t>
                      </a:r>
                      <a:endParaRPr sz="1200" dirty="0">
                        <a:latin typeface="Arial MT"/>
                        <a:cs typeface="Arial MT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1F5F"/>
                      </a:solidFill>
                      <a:prstDash val="solid"/>
                    </a:lnR>
                  </a:tcPr>
                </a:tc>
              </a:tr>
              <a:tr h="3397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5400" marB="0">
                    <a:lnL w="6350">
                      <a:solidFill>
                        <a:srgbClr val="001F5F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41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1F5F"/>
                      </a:solidFill>
                      <a:prstDash val="solid"/>
                    </a:lnR>
                  </a:tcPr>
                </a:tc>
              </a:tr>
              <a:tr h="3651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5400" marB="0">
                    <a:lnL w="6350">
                      <a:solidFill>
                        <a:srgbClr val="001F5F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3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Key</a:t>
                      </a:r>
                      <a:r>
                        <a:rPr sz="1400" b="1" spc="-6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Deliverables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59055" marB="0">
                    <a:lnL w="6350">
                      <a:solidFill>
                        <a:srgbClr val="001F5F"/>
                      </a:solidFill>
                      <a:prstDash val="solid"/>
                    </a:lnL>
                    <a:lnR w="12700">
                      <a:solidFill>
                        <a:srgbClr val="001F5F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41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1F5F"/>
                      </a:solidFill>
                      <a:prstDash val="solid"/>
                    </a:lnR>
                  </a:tcPr>
                </a:tc>
              </a:tr>
              <a:tr h="29083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5400" marB="0">
                    <a:lnL w="6350">
                      <a:solidFill>
                        <a:srgbClr val="001F5F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Deliverable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Owner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Due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41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1F5F"/>
                      </a:solidFill>
                      <a:prstDash val="solid"/>
                    </a:lnR>
                  </a:tcPr>
                </a:tc>
              </a:tr>
              <a:tr h="29083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5400" marB="0">
                    <a:lnL w="6350">
                      <a:solidFill>
                        <a:srgbClr val="001F5F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41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1F5F"/>
                      </a:solidFill>
                      <a:prstDash val="solid"/>
                    </a:lnR>
                  </a:tcPr>
                </a:tc>
              </a:tr>
              <a:tr h="313055"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Out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Scope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6350">
                      <a:solidFill>
                        <a:srgbClr val="3C3C3C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690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Key</a:t>
                      </a:r>
                      <a:r>
                        <a:rPr sz="1400" b="1" spc="-6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Stakeholders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1F5F"/>
                      </a:solidFill>
                      <a:prstDash val="solid"/>
                    </a:lnR>
                    <a:solidFill>
                      <a:srgbClr val="001F5F"/>
                    </a:solidFill>
                  </a:tcPr>
                </a:tc>
              </a:tr>
              <a:tr h="268605">
                <a:tc rowSpan="5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200" spc="-50" dirty="0">
                          <a:solidFill>
                            <a:srgbClr val="001F5F"/>
                          </a:solidFill>
                          <a:latin typeface="Arial MT"/>
                          <a:cs typeface="Arial MT"/>
                        </a:rPr>
                        <a:t>•</a:t>
                      </a:r>
                      <a:endParaRPr sz="1200" dirty="0">
                        <a:latin typeface="Arial MT"/>
                        <a:cs typeface="Arial MT"/>
                      </a:endParaRPr>
                    </a:p>
                  </a:txBody>
                  <a:tcPr marL="0" marR="0" marT="63500" marB="0">
                    <a:lnL w="6350">
                      <a:solidFill>
                        <a:srgbClr val="001F5F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1F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5"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200" spc="-50" dirty="0">
                          <a:solidFill>
                            <a:srgbClr val="001F5F"/>
                          </a:solidFill>
                          <a:latin typeface="Arial MT"/>
                          <a:cs typeface="Arial MT"/>
                        </a:rPr>
                        <a:t>•</a:t>
                      </a:r>
                      <a:endParaRPr sz="1200" dirty="0">
                        <a:latin typeface="Arial MT"/>
                        <a:cs typeface="Arial MT"/>
                      </a:endParaRPr>
                    </a:p>
                  </a:txBody>
                  <a:tcPr marL="0" marR="0" marT="6350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1F5F"/>
                      </a:solidFill>
                      <a:prstDash val="solid"/>
                    </a:lnR>
                    <a:lnB w="6350">
                      <a:solidFill>
                        <a:srgbClr val="001F5F"/>
                      </a:solidFill>
                      <a:prstDash val="solid"/>
                    </a:lnB>
                  </a:tcPr>
                </a:tc>
              </a:tr>
              <a:tr h="29083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0" marB="0">
                    <a:lnL w="6350">
                      <a:solidFill>
                        <a:srgbClr val="001F5F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1F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1F5F"/>
                      </a:solidFill>
                      <a:prstDash val="solid"/>
                    </a:lnR>
                    <a:lnB w="6350">
                      <a:solidFill>
                        <a:srgbClr val="001F5F"/>
                      </a:solidFill>
                      <a:prstDash val="solid"/>
                    </a:lnB>
                  </a:tcPr>
                </a:tc>
              </a:tr>
              <a:tr h="29083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0" marB="0">
                    <a:lnL w="6350">
                      <a:solidFill>
                        <a:srgbClr val="001F5F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1F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1F5F"/>
                      </a:solidFill>
                      <a:prstDash val="solid"/>
                    </a:lnR>
                    <a:lnB w="6350">
                      <a:solidFill>
                        <a:srgbClr val="001F5F"/>
                      </a:solidFill>
                      <a:prstDash val="solid"/>
                    </a:lnB>
                  </a:tcPr>
                </a:tc>
              </a:tr>
              <a:tr h="29083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0" marB="0">
                    <a:lnL w="6350">
                      <a:solidFill>
                        <a:srgbClr val="001F5F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1F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1F5F"/>
                      </a:solidFill>
                      <a:prstDash val="solid"/>
                    </a:lnR>
                    <a:lnB w="6350">
                      <a:solidFill>
                        <a:srgbClr val="001F5F"/>
                      </a:solidFill>
                      <a:prstDash val="solid"/>
                    </a:lnB>
                  </a:tcPr>
                </a:tc>
              </a:tr>
              <a:tr h="29083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0" marB="0">
                    <a:lnL w="6350">
                      <a:solidFill>
                        <a:srgbClr val="001F5F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1F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1F5F"/>
                      </a:solidFill>
                      <a:prstDash val="solid"/>
                    </a:lnR>
                    <a:lnB w="6350">
                      <a:solidFill>
                        <a:srgbClr val="001F5F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</TotalTime>
  <Words>438</Words>
  <Application>Microsoft Office PowerPoint</Application>
  <PresentationFormat>Custom</PresentationFormat>
  <Paragraphs>46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 MT</vt:lpstr>
      <vt:lpstr>Calibri</vt:lpstr>
      <vt:lpstr>Times New Roman</vt:lpstr>
      <vt:lpstr>Trebuchet MS</vt:lpstr>
      <vt:lpstr>Office Theme</vt:lpstr>
      <vt:lpstr>PowerPoint Presentation</vt:lpstr>
      <vt:lpstr>Business Initiative Charter – Overview</vt:lpstr>
      <vt:lpstr>Business Initiative Charter – Method</vt:lpstr>
      <vt:lpstr>Business Initiative Charter – Template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Management Consulting Toolkit: Fifty of the most versatile and value-adding tools used by the worldâ•Žs leading business analysts, transformation experts and management consultants.</dc:title>
  <dc:creator>Expert Toolkit</dc:creator>
  <cp:lastModifiedBy>Ozhan Atalay</cp:lastModifiedBy>
  <cp:revision>22</cp:revision>
  <dcterms:created xsi:type="dcterms:W3CDTF">2026-01-27T15:21:26Z</dcterms:created>
  <dcterms:modified xsi:type="dcterms:W3CDTF">2026-01-27T20:51:04Z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ligent">
    <vt:lpwstr>pdfHarmony 2.0 Linux Kernel 2.6 64bit Mar 13 2012 Library 9.0.1</vt:lpwstr>
  </property>
  <property fmtid="{D5CDD505-2E9C-101B-9397-08002B2CF9AE}" pid="3" name="Created">
    <vt:filetime>2019-08-20T00:00:00Z</vt:filetime>
  </property>
  <property fmtid="{D5CDD505-2E9C-101B-9397-08002B2CF9AE}" pid="4" name="Creator">
    <vt:lpwstr>Appligent pdfHarmony 2.0</vt:lpwstr>
  </property>
  <property fmtid="{D5CDD505-2E9C-101B-9397-08002B2CF9AE}" pid="5" name="LastSaved">
    <vt:filetime>2026-01-27T00:00:00Z</vt:filetime>
  </property>
  <property fmtid="{D5CDD505-2E9C-101B-9397-08002B2CF9AE}" pid="6" name="Producer">
    <vt:lpwstr>PDFium</vt:lpwstr>
  </property>
</Properties>
</file>