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83" r:id="rId2"/>
    <p:sldId id="384" r:id="rId3"/>
    <p:sldId id="385" r:id="rId4"/>
    <p:sldId id="386" r:id="rId5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28.01.2026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7800" y="4343400"/>
            <a:ext cx="7157084" cy="137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Business</a:t>
            </a:r>
            <a:r>
              <a:rPr sz="4000" b="1" spc="-15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Metrics</a:t>
            </a:r>
            <a:r>
              <a:rPr sz="4000" b="1" spc="-16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Framework</a:t>
            </a:r>
            <a:endParaRPr sz="4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proven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mechanism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for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specifying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performance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metrics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to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drive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measure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transformation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progress.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400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Business</a:t>
            </a:r>
            <a:r>
              <a:rPr spc="45" dirty="0"/>
              <a:t> </a:t>
            </a:r>
            <a:r>
              <a:rPr dirty="0"/>
              <a:t>Metrics</a:t>
            </a:r>
            <a:r>
              <a:rPr spc="70" dirty="0"/>
              <a:t> </a:t>
            </a:r>
            <a:r>
              <a:rPr dirty="0"/>
              <a:t>Framework</a:t>
            </a:r>
            <a:r>
              <a:rPr spc="60" dirty="0"/>
              <a:t> </a:t>
            </a:r>
            <a:r>
              <a:rPr spc="420" dirty="0"/>
              <a:t>–</a:t>
            </a:r>
            <a:r>
              <a:rPr spc="80" dirty="0"/>
              <a:t> </a:t>
            </a: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565"/>
            <a:ext cx="9192780" cy="18364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139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52142"/>
            <a:ext cx="9099550" cy="133223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65735" rIns="0" bIns="0" rtlCol="0">
            <a:spAutoFit/>
          </a:bodyPr>
          <a:lstStyle/>
          <a:p>
            <a:pPr marL="217170" marR="215265" algn="ctr">
              <a:lnSpc>
                <a:spcPct val="100000"/>
              </a:lnSpc>
              <a:spcBef>
                <a:spcPts val="130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</a:t>
            </a:r>
            <a:r>
              <a:rPr sz="1600" dirty="0">
                <a:latin typeface="Calibri"/>
                <a:cs typeface="Calibri"/>
              </a:rPr>
              <a:t> 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approach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template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defining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future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state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business performance</a:t>
            </a:r>
            <a:r>
              <a:rPr sz="1600" dirty="0">
                <a:latin typeface="Calibri"/>
                <a:cs typeface="Calibri"/>
              </a:rPr>
              <a:t> metrics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support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transformation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program.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 </a:t>
            </a:r>
            <a:r>
              <a:rPr sz="1600" dirty="0">
                <a:latin typeface="Calibri"/>
                <a:cs typeface="Calibri"/>
              </a:rPr>
              <a:t>allows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key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requirement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information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specified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agreed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and </a:t>
            </a:r>
            <a:r>
              <a:rPr sz="1600" spc="-10" dirty="0">
                <a:latin typeface="Calibri"/>
                <a:cs typeface="Calibri"/>
              </a:rPr>
              <a:t>progressed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into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development,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deployment,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reporting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tracking.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54"/>
            <a:ext cx="9192780" cy="20193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84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8858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62560" marR="161925" indent="5080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Framework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during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planning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phase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business transformation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program.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ideal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timing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definition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after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key </a:t>
            </a:r>
            <a:r>
              <a:rPr sz="1600" dirty="0">
                <a:latin typeface="Calibri"/>
                <a:cs typeface="Calibri"/>
              </a:rPr>
              <a:t>future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state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components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complete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(such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operating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high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level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processes,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vision,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objectives)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–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defined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providing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means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establish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expected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motivational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targets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future state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track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progress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towards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accomplishing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these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targets.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17" y="5304975"/>
            <a:ext cx="9192780" cy="20118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170180" marR="167005" indent="3175"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Clear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essential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any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looking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achieve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operational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excellence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achieve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results.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first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step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establishing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effective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aligned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specification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10" dirty="0">
                <a:latin typeface="Calibri"/>
                <a:cs typeface="Calibri"/>
              </a:rPr>
              <a:t> requirements,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targets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approach.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template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proven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multiple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environments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transformation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settings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help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organizations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outline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necessary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to </a:t>
            </a:r>
            <a:r>
              <a:rPr sz="1600" spc="-10" dirty="0">
                <a:latin typeface="Calibri"/>
                <a:cs typeface="Calibri"/>
              </a:rPr>
              <a:t>motivate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manage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transformation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progress.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Business</a:t>
            </a:r>
            <a:r>
              <a:rPr spc="45" dirty="0"/>
              <a:t> </a:t>
            </a:r>
            <a:r>
              <a:rPr dirty="0"/>
              <a:t>Metrics</a:t>
            </a:r>
            <a:r>
              <a:rPr spc="70" dirty="0"/>
              <a:t> </a:t>
            </a:r>
            <a:r>
              <a:rPr dirty="0"/>
              <a:t>Framework</a:t>
            </a:r>
            <a:r>
              <a:rPr spc="60" dirty="0"/>
              <a:t> </a:t>
            </a:r>
            <a:r>
              <a:rPr spc="420" dirty="0"/>
              <a:t>–</a:t>
            </a:r>
            <a:r>
              <a:rPr spc="80" dirty="0"/>
              <a:t> </a:t>
            </a:r>
            <a:r>
              <a:rPr spc="60" dirty="0"/>
              <a:t>Method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3504" y="1886711"/>
            <a:ext cx="1805939" cy="144653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34620" marR="128270" indent="2540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1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core </a:t>
            </a:r>
            <a:r>
              <a:rPr sz="1100" spc="-10" dirty="0">
                <a:latin typeface="Calibri"/>
                <a:cs typeface="Calibri"/>
              </a:rPr>
              <a:t>information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proposed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metrics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including </a:t>
            </a:r>
            <a:r>
              <a:rPr sz="1100" dirty="0">
                <a:latin typeface="Calibri"/>
                <a:cs typeface="Calibri"/>
              </a:rPr>
              <a:t>level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(0,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2…),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Pillar</a:t>
            </a:r>
            <a:r>
              <a:rPr sz="1100" spc="-20" dirty="0">
                <a:latin typeface="Calibri"/>
                <a:cs typeface="Calibri"/>
              </a:rPr>
              <a:t> (e.g.</a:t>
            </a:r>
            <a:endParaRPr sz="1100" dirty="0">
              <a:latin typeface="Calibri"/>
              <a:cs typeface="Calibri"/>
            </a:endParaRPr>
          </a:p>
          <a:p>
            <a:pPr marL="93345" marR="84455" indent="-1270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Customer,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Product,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Process, </a:t>
            </a:r>
            <a:r>
              <a:rPr sz="1100" dirty="0">
                <a:latin typeface="Calibri"/>
                <a:cs typeface="Calibri"/>
              </a:rPr>
              <a:t>Risk,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etc.),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(e.g. </a:t>
            </a:r>
            <a:r>
              <a:rPr sz="1100" dirty="0">
                <a:latin typeface="Calibri"/>
                <a:cs typeface="Calibri"/>
              </a:rPr>
              <a:t>Sales,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Billing,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Care, </a:t>
            </a:r>
            <a:r>
              <a:rPr sz="1100" spc="-10" dirty="0">
                <a:latin typeface="Calibri"/>
                <a:cs typeface="Calibri"/>
              </a:rPr>
              <a:t>Design, etc.).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402332" y="2603500"/>
            <a:ext cx="2778125" cy="1176655"/>
            <a:chOff x="2402332" y="2603500"/>
            <a:chExt cx="2778125" cy="1176655"/>
          </a:xfrm>
        </p:grpSpPr>
        <p:sp>
          <p:nvSpPr>
            <p:cNvPr id="11" name="object 11"/>
            <p:cNvSpPr/>
            <p:nvPr/>
          </p:nvSpPr>
          <p:spPr>
            <a:xfrm>
              <a:off x="2402332" y="2603500"/>
              <a:ext cx="1443990" cy="459105"/>
            </a:xfrm>
            <a:custGeom>
              <a:avLst/>
              <a:gdLst/>
              <a:ahLst/>
              <a:cxnLst/>
              <a:rect l="l" t="t" r="r" b="b"/>
              <a:pathLst>
                <a:path w="1443989" h="459105">
                  <a:moveTo>
                    <a:pt x="1369243" y="428245"/>
                  </a:moveTo>
                  <a:lnTo>
                    <a:pt x="1360043" y="458597"/>
                  </a:lnTo>
                  <a:lnTo>
                    <a:pt x="1443990" y="444246"/>
                  </a:lnTo>
                  <a:lnTo>
                    <a:pt x="1432049" y="432942"/>
                  </a:lnTo>
                  <a:lnTo>
                    <a:pt x="1384681" y="432942"/>
                  </a:lnTo>
                  <a:lnTo>
                    <a:pt x="1369243" y="428245"/>
                  </a:lnTo>
                  <a:close/>
                </a:path>
                <a:path w="1443989" h="459105">
                  <a:moveTo>
                    <a:pt x="1372941" y="416046"/>
                  </a:moveTo>
                  <a:lnTo>
                    <a:pt x="1369243" y="428245"/>
                  </a:lnTo>
                  <a:lnTo>
                    <a:pt x="1384681" y="432942"/>
                  </a:lnTo>
                  <a:lnTo>
                    <a:pt x="1388237" y="431038"/>
                  </a:lnTo>
                  <a:lnTo>
                    <a:pt x="1389253" y="427609"/>
                  </a:lnTo>
                  <a:lnTo>
                    <a:pt x="1390269" y="424307"/>
                  </a:lnTo>
                  <a:lnTo>
                    <a:pt x="1388491" y="420750"/>
                  </a:lnTo>
                  <a:lnTo>
                    <a:pt x="1372941" y="416046"/>
                  </a:lnTo>
                  <a:close/>
                </a:path>
                <a:path w="1443989" h="459105">
                  <a:moveTo>
                    <a:pt x="1382141" y="385699"/>
                  </a:moveTo>
                  <a:lnTo>
                    <a:pt x="1372941" y="416046"/>
                  </a:lnTo>
                  <a:lnTo>
                    <a:pt x="1388491" y="420750"/>
                  </a:lnTo>
                  <a:lnTo>
                    <a:pt x="1390269" y="424307"/>
                  </a:lnTo>
                  <a:lnTo>
                    <a:pt x="1389253" y="427609"/>
                  </a:lnTo>
                  <a:lnTo>
                    <a:pt x="1388237" y="431038"/>
                  </a:lnTo>
                  <a:lnTo>
                    <a:pt x="1384681" y="432942"/>
                  </a:lnTo>
                  <a:lnTo>
                    <a:pt x="1432049" y="432942"/>
                  </a:lnTo>
                  <a:lnTo>
                    <a:pt x="1382141" y="385699"/>
                  </a:lnTo>
                  <a:close/>
                </a:path>
                <a:path w="1443989" h="459105">
                  <a:moveTo>
                    <a:pt x="5587" y="0"/>
                  </a:moveTo>
                  <a:lnTo>
                    <a:pt x="2031" y="1904"/>
                  </a:lnTo>
                  <a:lnTo>
                    <a:pt x="1016" y="5207"/>
                  </a:lnTo>
                  <a:lnTo>
                    <a:pt x="0" y="8636"/>
                  </a:lnTo>
                  <a:lnTo>
                    <a:pt x="1905" y="12191"/>
                  </a:lnTo>
                  <a:lnTo>
                    <a:pt x="1369243" y="428245"/>
                  </a:lnTo>
                  <a:lnTo>
                    <a:pt x="1372941" y="416046"/>
                  </a:lnTo>
                  <a:lnTo>
                    <a:pt x="5587" y="0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612898" y="3048762"/>
              <a:ext cx="2552700" cy="716280"/>
            </a:xfrm>
            <a:custGeom>
              <a:avLst/>
              <a:gdLst/>
              <a:ahLst/>
              <a:cxnLst/>
              <a:rect l="l" t="t" r="r" b="b"/>
              <a:pathLst>
                <a:path w="2552700" h="716279">
                  <a:moveTo>
                    <a:pt x="0" y="716279"/>
                  </a:moveTo>
                  <a:lnTo>
                    <a:pt x="2552700" y="716279"/>
                  </a:lnTo>
                  <a:lnTo>
                    <a:pt x="2552700" y="0"/>
                  </a:lnTo>
                  <a:lnTo>
                    <a:pt x="0" y="0"/>
                  </a:lnTo>
                  <a:lnTo>
                    <a:pt x="0" y="716279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89787" y="3816096"/>
            <a:ext cx="1819910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37160" marR="129539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2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Describe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metric </a:t>
            </a:r>
            <a:r>
              <a:rPr sz="1100" dirty="0">
                <a:latin typeface="Calibri"/>
                <a:cs typeface="Calibri"/>
              </a:rPr>
              <a:t>including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its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purpose, </a:t>
            </a:r>
            <a:r>
              <a:rPr sz="1100" dirty="0">
                <a:latin typeface="Calibri"/>
                <a:cs typeface="Calibri"/>
              </a:rPr>
              <a:t>business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need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value.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787" y="4887467"/>
            <a:ext cx="1819910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30810" marR="123825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3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current </a:t>
            </a:r>
            <a:r>
              <a:rPr sz="1100" dirty="0">
                <a:latin typeface="Calibri"/>
                <a:cs typeface="Calibri"/>
              </a:rPr>
              <a:t>level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(if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known),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levels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target.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63896" y="1926335"/>
            <a:ext cx="1819910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236854" marR="231140" indent="127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4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key </a:t>
            </a:r>
            <a:r>
              <a:rPr sz="1100" spc="-10" dirty="0">
                <a:latin typeface="Calibri"/>
                <a:cs typeface="Calibri"/>
              </a:rPr>
              <a:t>considerations,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risks, unknowns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relation</a:t>
            </a:r>
            <a:r>
              <a:rPr sz="1100" spc="-25" dirty="0">
                <a:latin typeface="Calibri"/>
                <a:cs typeface="Calibri"/>
              </a:rPr>
              <a:t> to </a:t>
            </a:r>
            <a:r>
              <a:rPr sz="1100" dirty="0">
                <a:latin typeface="Calibri"/>
                <a:cs typeface="Calibri"/>
              </a:rPr>
              <a:t>using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this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metric.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787" y="5932932"/>
            <a:ext cx="1819910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5885" marR="89535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5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Describe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method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calculating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metric, </a:t>
            </a:r>
            <a:r>
              <a:rPr sz="1100" dirty="0">
                <a:latin typeface="Calibri"/>
                <a:cs typeface="Calibri"/>
              </a:rPr>
              <a:t>including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key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input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variables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exact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calculation formula.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12735" y="1926335"/>
            <a:ext cx="1821180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72085" marR="164465" indent="-635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6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Describe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spc="-10" dirty="0">
                <a:latin typeface="Calibri"/>
                <a:cs typeface="Calibri"/>
              </a:rPr>
              <a:t>implementation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approach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associated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effort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and </a:t>
            </a:r>
            <a:r>
              <a:rPr sz="1100" spc="-10" dirty="0">
                <a:latin typeface="Calibri"/>
                <a:cs typeface="Calibri"/>
              </a:rPr>
              <a:t>risks.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02204" y="2688717"/>
            <a:ext cx="5928360" cy="4004945"/>
            <a:chOff x="2402204" y="2688717"/>
            <a:chExt cx="5928360" cy="4004945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2135" y="3060192"/>
              <a:ext cx="5629656" cy="360578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02585" y="4109466"/>
              <a:ext cx="933450" cy="184785"/>
            </a:xfrm>
            <a:custGeom>
              <a:avLst/>
              <a:gdLst/>
              <a:ahLst/>
              <a:cxnLst/>
              <a:rect l="l" t="t" r="r" b="b"/>
              <a:pathLst>
                <a:path w="933450" h="184785">
                  <a:moveTo>
                    <a:pt x="857166" y="153132"/>
                  </a:moveTo>
                  <a:lnTo>
                    <a:pt x="852042" y="184404"/>
                  </a:lnTo>
                  <a:lnTo>
                    <a:pt x="933323" y="159258"/>
                  </a:lnTo>
                  <a:lnTo>
                    <a:pt x="928422" y="155701"/>
                  </a:lnTo>
                  <a:lnTo>
                    <a:pt x="873125" y="155701"/>
                  </a:lnTo>
                  <a:lnTo>
                    <a:pt x="869696" y="155194"/>
                  </a:lnTo>
                  <a:lnTo>
                    <a:pt x="857166" y="153132"/>
                  </a:lnTo>
                  <a:close/>
                </a:path>
                <a:path w="933450" h="184785">
                  <a:moveTo>
                    <a:pt x="859225" y="140566"/>
                  </a:moveTo>
                  <a:lnTo>
                    <a:pt x="857166" y="153132"/>
                  </a:lnTo>
                  <a:lnTo>
                    <a:pt x="869696" y="155194"/>
                  </a:lnTo>
                  <a:lnTo>
                    <a:pt x="873125" y="155701"/>
                  </a:lnTo>
                  <a:lnTo>
                    <a:pt x="876426" y="153416"/>
                  </a:lnTo>
                  <a:lnTo>
                    <a:pt x="876935" y="149987"/>
                  </a:lnTo>
                  <a:lnTo>
                    <a:pt x="877569" y="146431"/>
                  </a:lnTo>
                  <a:lnTo>
                    <a:pt x="875156" y="143256"/>
                  </a:lnTo>
                  <a:lnTo>
                    <a:pt x="871727" y="142621"/>
                  </a:lnTo>
                  <a:lnTo>
                    <a:pt x="859225" y="140566"/>
                  </a:lnTo>
                  <a:close/>
                </a:path>
                <a:path w="933450" h="184785">
                  <a:moveTo>
                    <a:pt x="864362" y="109220"/>
                  </a:moveTo>
                  <a:lnTo>
                    <a:pt x="859225" y="140566"/>
                  </a:lnTo>
                  <a:lnTo>
                    <a:pt x="871727" y="142621"/>
                  </a:lnTo>
                  <a:lnTo>
                    <a:pt x="875156" y="143256"/>
                  </a:lnTo>
                  <a:lnTo>
                    <a:pt x="877569" y="146431"/>
                  </a:lnTo>
                  <a:lnTo>
                    <a:pt x="876935" y="149987"/>
                  </a:lnTo>
                  <a:lnTo>
                    <a:pt x="876468" y="153132"/>
                  </a:lnTo>
                  <a:lnTo>
                    <a:pt x="876426" y="153416"/>
                  </a:lnTo>
                  <a:lnTo>
                    <a:pt x="873125" y="155701"/>
                  </a:lnTo>
                  <a:lnTo>
                    <a:pt x="928422" y="155701"/>
                  </a:lnTo>
                  <a:lnTo>
                    <a:pt x="864362" y="109220"/>
                  </a:lnTo>
                  <a:close/>
                </a:path>
                <a:path w="933450" h="184785">
                  <a:moveTo>
                    <a:pt x="4444" y="0"/>
                  </a:moveTo>
                  <a:lnTo>
                    <a:pt x="1143" y="2412"/>
                  </a:lnTo>
                  <a:lnTo>
                    <a:pt x="634" y="5842"/>
                  </a:lnTo>
                  <a:lnTo>
                    <a:pt x="0" y="9271"/>
                  </a:lnTo>
                  <a:lnTo>
                    <a:pt x="2412" y="12573"/>
                  </a:lnTo>
                  <a:lnTo>
                    <a:pt x="5841" y="13081"/>
                  </a:lnTo>
                  <a:lnTo>
                    <a:pt x="857166" y="153132"/>
                  </a:lnTo>
                  <a:lnTo>
                    <a:pt x="859225" y="140566"/>
                  </a:lnTo>
                  <a:lnTo>
                    <a:pt x="7874" y="635"/>
                  </a:lnTo>
                  <a:lnTo>
                    <a:pt x="4444" y="0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2612897" y="4714494"/>
              <a:ext cx="5629910" cy="1964689"/>
            </a:xfrm>
            <a:custGeom>
              <a:avLst/>
              <a:gdLst/>
              <a:ahLst/>
              <a:cxnLst/>
              <a:rect l="l" t="t" r="r" b="b"/>
              <a:pathLst>
                <a:path w="5629909" h="1964690">
                  <a:moveTo>
                    <a:pt x="0" y="281939"/>
                  </a:moveTo>
                  <a:lnTo>
                    <a:pt x="2552700" y="281939"/>
                  </a:lnTo>
                  <a:lnTo>
                    <a:pt x="2552700" y="0"/>
                  </a:lnTo>
                  <a:lnTo>
                    <a:pt x="0" y="0"/>
                  </a:lnTo>
                  <a:lnTo>
                    <a:pt x="0" y="281939"/>
                  </a:lnTo>
                  <a:close/>
                </a:path>
                <a:path w="5629909" h="1964690">
                  <a:moveTo>
                    <a:pt x="0" y="1964435"/>
                  </a:moveTo>
                  <a:lnTo>
                    <a:pt x="2552700" y="1964435"/>
                  </a:lnTo>
                  <a:lnTo>
                    <a:pt x="2552700" y="341375"/>
                  </a:lnTo>
                  <a:lnTo>
                    <a:pt x="0" y="341375"/>
                  </a:lnTo>
                  <a:lnTo>
                    <a:pt x="0" y="1964435"/>
                  </a:lnTo>
                  <a:close/>
                </a:path>
                <a:path w="5629909" h="1964690">
                  <a:moveTo>
                    <a:pt x="2634996" y="1964435"/>
                  </a:moveTo>
                  <a:lnTo>
                    <a:pt x="5629656" y="1964435"/>
                  </a:lnTo>
                  <a:lnTo>
                    <a:pt x="5629656" y="341375"/>
                  </a:lnTo>
                  <a:lnTo>
                    <a:pt x="2634996" y="341375"/>
                  </a:lnTo>
                  <a:lnTo>
                    <a:pt x="2634996" y="1964435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2402205" y="4842891"/>
              <a:ext cx="836930" cy="1567815"/>
            </a:xfrm>
            <a:custGeom>
              <a:avLst/>
              <a:gdLst/>
              <a:ahLst/>
              <a:cxnLst/>
              <a:rect l="l" t="t" r="r" b="b"/>
              <a:pathLst>
                <a:path w="836930" h="1567814">
                  <a:moveTo>
                    <a:pt x="836803" y="1077849"/>
                  </a:moveTo>
                  <a:lnTo>
                    <a:pt x="751840" y="1083183"/>
                  </a:lnTo>
                  <a:lnTo>
                    <a:pt x="767803" y="1110640"/>
                  </a:lnTo>
                  <a:lnTo>
                    <a:pt x="1016" y="1556512"/>
                  </a:lnTo>
                  <a:lnTo>
                    <a:pt x="0" y="1560449"/>
                  </a:lnTo>
                  <a:lnTo>
                    <a:pt x="3556" y="1566545"/>
                  </a:lnTo>
                  <a:lnTo>
                    <a:pt x="7366" y="1567561"/>
                  </a:lnTo>
                  <a:lnTo>
                    <a:pt x="774217" y="1121651"/>
                  </a:lnTo>
                  <a:lnTo>
                    <a:pt x="790194" y="1149096"/>
                  </a:lnTo>
                  <a:lnTo>
                    <a:pt x="820674" y="1102487"/>
                  </a:lnTo>
                  <a:lnTo>
                    <a:pt x="836803" y="1077849"/>
                  </a:lnTo>
                  <a:close/>
                </a:path>
                <a:path w="836930" h="1567814">
                  <a:moveTo>
                    <a:pt x="836803" y="6477"/>
                  </a:moveTo>
                  <a:lnTo>
                    <a:pt x="751967" y="0"/>
                  </a:lnTo>
                  <a:lnTo>
                    <a:pt x="763943" y="29438"/>
                  </a:lnTo>
                  <a:lnTo>
                    <a:pt x="1651" y="340360"/>
                  </a:lnTo>
                  <a:lnTo>
                    <a:pt x="0" y="344043"/>
                  </a:lnTo>
                  <a:lnTo>
                    <a:pt x="1397" y="347345"/>
                  </a:lnTo>
                  <a:lnTo>
                    <a:pt x="2667" y="350520"/>
                  </a:lnTo>
                  <a:lnTo>
                    <a:pt x="6350" y="352171"/>
                  </a:lnTo>
                  <a:lnTo>
                    <a:pt x="9652" y="350774"/>
                  </a:lnTo>
                  <a:lnTo>
                    <a:pt x="768692" y="41109"/>
                  </a:lnTo>
                  <a:lnTo>
                    <a:pt x="780669" y="70485"/>
                  </a:lnTo>
                  <a:lnTo>
                    <a:pt x="822096" y="23241"/>
                  </a:lnTo>
                  <a:lnTo>
                    <a:pt x="836803" y="6477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2612897" y="3054858"/>
              <a:ext cx="5629910" cy="1941830"/>
            </a:xfrm>
            <a:custGeom>
              <a:avLst/>
              <a:gdLst/>
              <a:ahLst/>
              <a:cxnLst/>
              <a:rect l="l" t="t" r="r" b="b"/>
              <a:pathLst>
                <a:path w="5629909" h="1941829">
                  <a:moveTo>
                    <a:pt x="2634996" y="966215"/>
                  </a:moveTo>
                  <a:lnTo>
                    <a:pt x="5629656" y="966215"/>
                  </a:lnTo>
                  <a:lnTo>
                    <a:pt x="5629656" y="0"/>
                  </a:lnTo>
                  <a:lnTo>
                    <a:pt x="2634996" y="0"/>
                  </a:lnTo>
                  <a:lnTo>
                    <a:pt x="2634996" y="966215"/>
                  </a:lnTo>
                  <a:close/>
                </a:path>
                <a:path w="5629909" h="1941829">
                  <a:moveTo>
                    <a:pt x="2634996" y="1941575"/>
                  </a:moveTo>
                  <a:lnTo>
                    <a:pt x="5629656" y="1941575"/>
                  </a:lnTo>
                  <a:lnTo>
                    <a:pt x="5629656" y="1016507"/>
                  </a:lnTo>
                  <a:lnTo>
                    <a:pt x="2634996" y="1016507"/>
                  </a:lnTo>
                  <a:lnTo>
                    <a:pt x="2634996" y="1941575"/>
                  </a:lnTo>
                  <a:close/>
                </a:path>
                <a:path w="5629909" h="1941829">
                  <a:moveTo>
                    <a:pt x="0" y="1600199"/>
                  </a:moveTo>
                  <a:lnTo>
                    <a:pt x="2552700" y="1600199"/>
                  </a:lnTo>
                  <a:lnTo>
                    <a:pt x="2552700" y="769619"/>
                  </a:lnTo>
                  <a:lnTo>
                    <a:pt x="0" y="769619"/>
                  </a:lnTo>
                  <a:lnTo>
                    <a:pt x="0" y="1600199"/>
                  </a:lnTo>
                  <a:close/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6166612" y="2688716"/>
              <a:ext cx="2164080" cy="1791970"/>
            </a:xfrm>
            <a:custGeom>
              <a:avLst/>
              <a:gdLst/>
              <a:ahLst/>
              <a:cxnLst/>
              <a:rect l="l" t="t" r="r" b="b"/>
              <a:pathLst>
                <a:path w="2164079" h="1791970">
                  <a:moveTo>
                    <a:pt x="345313" y="824865"/>
                  </a:moveTo>
                  <a:lnTo>
                    <a:pt x="315429" y="835787"/>
                  </a:lnTo>
                  <a:lnTo>
                    <a:pt x="13081" y="5080"/>
                  </a:lnTo>
                  <a:lnTo>
                    <a:pt x="11938" y="1778"/>
                  </a:lnTo>
                  <a:lnTo>
                    <a:pt x="8255" y="127"/>
                  </a:lnTo>
                  <a:lnTo>
                    <a:pt x="1651" y="2413"/>
                  </a:lnTo>
                  <a:lnTo>
                    <a:pt x="0" y="6096"/>
                  </a:lnTo>
                  <a:lnTo>
                    <a:pt x="1143" y="9398"/>
                  </a:lnTo>
                  <a:lnTo>
                    <a:pt x="303504" y="840143"/>
                  </a:lnTo>
                  <a:lnTo>
                    <a:pt x="273685" y="851027"/>
                  </a:lnTo>
                  <a:lnTo>
                    <a:pt x="335534" y="909574"/>
                  </a:lnTo>
                  <a:lnTo>
                    <a:pt x="341591" y="856996"/>
                  </a:lnTo>
                  <a:lnTo>
                    <a:pt x="345313" y="824865"/>
                  </a:lnTo>
                  <a:close/>
                </a:path>
                <a:path w="2164079" h="1791970">
                  <a:moveTo>
                    <a:pt x="2163953" y="7747"/>
                  </a:moveTo>
                  <a:lnTo>
                    <a:pt x="2163191" y="3810"/>
                  </a:lnTo>
                  <a:lnTo>
                    <a:pt x="2160270" y="1905"/>
                  </a:lnTo>
                  <a:lnTo>
                    <a:pt x="2157222" y="0"/>
                  </a:lnTo>
                  <a:lnTo>
                    <a:pt x="2153285" y="889"/>
                  </a:lnTo>
                  <a:lnTo>
                    <a:pt x="2151380" y="3810"/>
                  </a:lnTo>
                  <a:lnTo>
                    <a:pt x="1047242" y="1724126"/>
                  </a:lnTo>
                  <a:lnTo>
                    <a:pt x="1020572" y="1707007"/>
                  </a:lnTo>
                  <a:lnTo>
                    <a:pt x="1011428" y="1791728"/>
                  </a:lnTo>
                  <a:lnTo>
                    <a:pt x="1084707" y="1748155"/>
                  </a:lnTo>
                  <a:lnTo>
                    <a:pt x="1080541" y="1745488"/>
                  </a:lnTo>
                  <a:lnTo>
                    <a:pt x="1057922" y="1730971"/>
                  </a:lnTo>
                  <a:lnTo>
                    <a:pt x="2162175" y="10668"/>
                  </a:lnTo>
                  <a:lnTo>
                    <a:pt x="2163953" y="7747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421623" y="3436620"/>
            <a:ext cx="940435" cy="1277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7</a:t>
            </a:r>
            <a:r>
              <a:rPr sz="1100" spc="-25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marL="128905" marR="120650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Capture</a:t>
            </a:r>
            <a:r>
              <a:rPr sz="1100" spc="-25" dirty="0">
                <a:latin typeface="Calibri"/>
                <a:cs typeface="Calibri"/>
              </a:rPr>
              <a:t> key </a:t>
            </a:r>
            <a:r>
              <a:rPr sz="1100" dirty="0">
                <a:latin typeface="Calibri"/>
                <a:cs typeface="Calibri"/>
              </a:rPr>
              <a:t>dates,</a:t>
            </a:r>
            <a:r>
              <a:rPr sz="1100" spc="-20" dirty="0">
                <a:latin typeface="Calibri"/>
                <a:cs typeface="Calibri"/>
              </a:rPr>
              <a:t> data </a:t>
            </a:r>
            <a:r>
              <a:rPr sz="1100" dirty="0">
                <a:latin typeface="Calibri"/>
                <a:cs typeface="Calibri"/>
              </a:rPr>
              <a:t>sources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and </a:t>
            </a:r>
            <a:r>
              <a:rPr sz="1100" spc="-10" dirty="0">
                <a:latin typeface="Calibri"/>
                <a:cs typeface="Calibri"/>
              </a:rPr>
              <a:t>reporting system approach.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575804" y="4706492"/>
            <a:ext cx="1322705" cy="579120"/>
          </a:xfrm>
          <a:custGeom>
            <a:avLst/>
            <a:gdLst/>
            <a:ahLst/>
            <a:cxnLst/>
            <a:rect l="l" t="t" r="r" b="b"/>
            <a:pathLst>
              <a:path w="1322704" h="579120">
                <a:moveTo>
                  <a:pt x="54864" y="508761"/>
                </a:moveTo>
                <a:lnTo>
                  <a:pt x="0" y="573912"/>
                </a:lnTo>
                <a:lnTo>
                  <a:pt x="85090" y="578738"/>
                </a:lnTo>
                <a:lnTo>
                  <a:pt x="75270" y="556005"/>
                </a:lnTo>
                <a:lnTo>
                  <a:pt x="57657" y="556005"/>
                </a:lnTo>
                <a:lnTo>
                  <a:pt x="54165" y="554608"/>
                </a:lnTo>
                <a:lnTo>
                  <a:pt x="53903" y="554608"/>
                </a:lnTo>
                <a:lnTo>
                  <a:pt x="51053" y="548131"/>
                </a:lnTo>
                <a:lnTo>
                  <a:pt x="52577" y="544321"/>
                </a:lnTo>
                <a:lnTo>
                  <a:pt x="67445" y="537888"/>
                </a:lnTo>
                <a:lnTo>
                  <a:pt x="54864" y="508761"/>
                </a:lnTo>
                <a:close/>
              </a:path>
              <a:path w="1322704" h="579120">
                <a:moveTo>
                  <a:pt x="67445" y="537888"/>
                </a:moveTo>
                <a:lnTo>
                  <a:pt x="52577" y="544321"/>
                </a:lnTo>
                <a:lnTo>
                  <a:pt x="51053" y="548131"/>
                </a:lnTo>
                <a:lnTo>
                  <a:pt x="53903" y="554608"/>
                </a:lnTo>
                <a:lnTo>
                  <a:pt x="54165" y="554608"/>
                </a:lnTo>
                <a:lnTo>
                  <a:pt x="57657" y="556005"/>
                </a:lnTo>
                <a:lnTo>
                  <a:pt x="72496" y="549584"/>
                </a:lnTo>
                <a:lnTo>
                  <a:pt x="67445" y="537888"/>
                </a:lnTo>
                <a:close/>
              </a:path>
              <a:path w="1322704" h="579120">
                <a:moveTo>
                  <a:pt x="72496" y="549584"/>
                </a:moveTo>
                <a:lnTo>
                  <a:pt x="57657" y="556005"/>
                </a:lnTo>
                <a:lnTo>
                  <a:pt x="75270" y="556005"/>
                </a:lnTo>
                <a:lnTo>
                  <a:pt x="72496" y="549584"/>
                </a:lnTo>
                <a:close/>
              </a:path>
              <a:path w="1322704" h="579120">
                <a:moveTo>
                  <a:pt x="1316101" y="0"/>
                </a:moveTo>
                <a:lnTo>
                  <a:pt x="67445" y="537888"/>
                </a:lnTo>
                <a:lnTo>
                  <a:pt x="72496" y="549584"/>
                </a:lnTo>
                <a:lnTo>
                  <a:pt x="1321180" y="11683"/>
                </a:lnTo>
                <a:lnTo>
                  <a:pt x="1322577" y="8000"/>
                </a:lnTo>
                <a:lnTo>
                  <a:pt x="1321180" y="4698"/>
                </a:lnTo>
                <a:lnTo>
                  <a:pt x="1319784" y="1523"/>
                </a:lnTo>
                <a:lnTo>
                  <a:pt x="1316101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Business</a:t>
            </a:r>
            <a:r>
              <a:rPr spc="70" dirty="0"/>
              <a:t> </a:t>
            </a:r>
            <a:r>
              <a:rPr dirty="0"/>
              <a:t>Metrics</a:t>
            </a:r>
            <a:r>
              <a:rPr spc="95" dirty="0"/>
              <a:t> </a:t>
            </a:r>
            <a:r>
              <a:rPr dirty="0"/>
              <a:t>Framework</a:t>
            </a:r>
            <a:r>
              <a:rPr spc="85" dirty="0"/>
              <a:t> </a:t>
            </a:r>
            <a:r>
              <a:rPr spc="420" dirty="0"/>
              <a:t>–</a:t>
            </a:r>
            <a:r>
              <a:rPr spc="-475" dirty="0"/>
              <a:t> </a:t>
            </a:r>
            <a:r>
              <a:rPr spc="-10" dirty="0"/>
              <a:t>Template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81583" y="1251203"/>
          <a:ext cx="4135119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9805"/>
                <a:gridCol w="1064895"/>
                <a:gridCol w="42544"/>
                <a:gridCol w="979805"/>
                <a:gridCol w="1068070"/>
              </a:tblGrid>
              <a:tr h="228600">
                <a:tc>
                  <a:txBody>
                    <a:bodyPr/>
                    <a:lstStyle/>
                    <a:p>
                      <a:pPr marL="32575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Level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Metric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Pillar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81583" y="1556003"/>
          <a:ext cx="4135119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9805"/>
                <a:gridCol w="1064895"/>
                <a:gridCol w="42544"/>
                <a:gridCol w="979805"/>
                <a:gridCol w="1068070"/>
              </a:tblGrid>
              <a:tr h="228600"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Frequency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32321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Units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Percentage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81583" y="1860804"/>
          <a:ext cx="4135119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9805"/>
                <a:gridCol w="1064895"/>
                <a:gridCol w="42544"/>
                <a:gridCol w="979805"/>
                <a:gridCol w="1068070"/>
              </a:tblGrid>
              <a:tr h="2286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Reported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By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Reported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481330" y="2471673"/>
            <a:ext cx="4173220" cy="269240"/>
            <a:chOff x="481330" y="2471673"/>
            <a:chExt cx="4173220" cy="269240"/>
          </a:xfrm>
        </p:grpSpPr>
        <p:sp>
          <p:nvSpPr>
            <p:cNvPr id="7" name="object 7"/>
            <p:cNvSpPr/>
            <p:nvPr/>
          </p:nvSpPr>
          <p:spPr>
            <a:xfrm>
              <a:off x="487680" y="2478023"/>
              <a:ext cx="4160520" cy="256540"/>
            </a:xfrm>
            <a:custGeom>
              <a:avLst/>
              <a:gdLst/>
              <a:ahLst/>
              <a:cxnLst/>
              <a:rect l="l" t="t" r="r" b="b"/>
              <a:pathLst>
                <a:path w="4160520" h="256539">
                  <a:moveTo>
                    <a:pt x="4160520" y="0"/>
                  </a:moveTo>
                  <a:lnTo>
                    <a:pt x="0" y="0"/>
                  </a:lnTo>
                  <a:lnTo>
                    <a:pt x="0" y="256032"/>
                  </a:lnTo>
                  <a:lnTo>
                    <a:pt x="4160520" y="256032"/>
                  </a:lnTo>
                  <a:lnTo>
                    <a:pt x="41605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487680" y="2478023"/>
              <a:ext cx="4160520" cy="256540"/>
            </a:xfrm>
            <a:custGeom>
              <a:avLst/>
              <a:gdLst/>
              <a:ahLst/>
              <a:cxnLst/>
              <a:rect l="l" t="t" r="r" b="b"/>
              <a:pathLst>
                <a:path w="4160520" h="256539">
                  <a:moveTo>
                    <a:pt x="0" y="256032"/>
                  </a:moveTo>
                  <a:lnTo>
                    <a:pt x="4160520" y="256032"/>
                  </a:lnTo>
                  <a:lnTo>
                    <a:pt x="4160520" y="0"/>
                  </a:lnTo>
                  <a:lnTo>
                    <a:pt x="0" y="0"/>
                  </a:lnTo>
                  <a:lnTo>
                    <a:pt x="0" y="256032"/>
                  </a:lnTo>
                  <a:close/>
                </a:path>
              </a:pathLst>
            </a:custGeom>
            <a:ln w="12192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41934" y="2493390"/>
            <a:ext cx="7397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Description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7680" y="2734055"/>
            <a:ext cx="4160520" cy="1183005"/>
          </a:xfrm>
          <a:custGeom>
            <a:avLst/>
            <a:gdLst/>
            <a:ahLst/>
            <a:cxnLst/>
            <a:rect l="l" t="t" r="r" b="b"/>
            <a:pathLst>
              <a:path w="4160520" h="1183004">
                <a:moveTo>
                  <a:pt x="0" y="1182624"/>
                </a:moveTo>
                <a:lnTo>
                  <a:pt x="4160520" y="1182624"/>
                </a:lnTo>
                <a:lnTo>
                  <a:pt x="4160520" y="0"/>
                </a:lnTo>
                <a:lnTo>
                  <a:pt x="0" y="0"/>
                </a:lnTo>
                <a:lnTo>
                  <a:pt x="0" y="1182624"/>
                </a:lnTo>
                <a:close/>
              </a:path>
            </a:pathLst>
          </a:custGeom>
          <a:ln w="609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541934" y="2768345"/>
            <a:ext cx="57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latin typeface="Arial MT"/>
                <a:cs typeface="Arial MT"/>
              </a:rPr>
              <a:t>•</a:t>
            </a:r>
            <a:endParaRPr sz="1000" dirty="0">
              <a:latin typeface="Arial MT"/>
              <a:cs typeface="Arial MT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81583" y="3968496"/>
          <a:ext cx="2758440" cy="408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2630"/>
                <a:gridCol w="658495"/>
                <a:gridCol w="743585"/>
                <a:gridCol w="633730"/>
              </a:tblGrid>
              <a:tr h="408305">
                <a:tc>
                  <a:txBody>
                    <a:bodyPr/>
                    <a:lstStyle/>
                    <a:p>
                      <a:pPr marL="179070" marR="88265" indent="-857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Baseline Value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905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8440" marR="191770" indent="1968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Peer Level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905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3302508" y="3974591"/>
            <a:ext cx="721360" cy="408940"/>
          </a:xfrm>
          <a:custGeom>
            <a:avLst/>
            <a:gdLst/>
            <a:ahLst/>
            <a:cxnLst/>
            <a:rect l="l" t="t" r="r" b="b"/>
            <a:pathLst>
              <a:path w="721360" h="408939">
                <a:moveTo>
                  <a:pt x="0" y="408431"/>
                </a:moveTo>
                <a:lnTo>
                  <a:pt x="720851" y="408431"/>
                </a:lnTo>
                <a:lnTo>
                  <a:pt x="720851" y="0"/>
                </a:lnTo>
                <a:lnTo>
                  <a:pt x="0" y="0"/>
                </a:lnTo>
                <a:lnTo>
                  <a:pt x="0" y="408431"/>
                </a:lnTo>
                <a:close/>
              </a:path>
            </a:pathLst>
          </a:custGeom>
          <a:ln w="1219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3302508" y="3974591"/>
            <a:ext cx="721360" cy="408940"/>
          </a:xfrm>
          <a:prstGeom prst="rect">
            <a:avLst/>
          </a:prstGeom>
          <a:solidFill>
            <a:srgbClr val="1A315F"/>
          </a:solidFill>
        </p:spPr>
        <p:txBody>
          <a:bodyPr vert="horz" wrap="square" lIns="0" tIns="104139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819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Target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17264" y="3974591"/>
            <a:ext cx="629920" cy="408940"/>
          </a:xfrm>
          <a:custGeom>
            <a:avLst/>
            <a:gdLst/>
            <a:ahLst/>
            <a:cxnLst/>
            <a:rect l="l" t="t" r="r" b="b"/>
            <a:pathLst>
              <a:path w="629920" h="408939">
                <a:moveTo>
                  <a:pt x="0" y="408431"/>
                </a:moveTo>
                <a:lnTo>
                  <a:pt x="629412" y="408431"/>
                </a:lnTo>
                <a:lnTo>
                  <a:pt x="629412" y="0"/>
                </a:lnTo>
                <a:lnTo>
                  <a:pt x="0" y="0"/>
                </a:lnTo>
                <a:lnTo>
                  <a:pt x="0" y="408431"/>
                </a:lnTo>
                <a:close/>
              </a:path>
            </a:pathLst>
          </a:custGeom>
          <a:ln w="6096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487680" y="4486655"/>
            <a:ext cx="4160520" cy="254635"/>
          </a:xfrm>
          <a:custGeom>
            <a:avLst/>
            <a:gdLst/>
            <a:ahLst/>
            <a:cxnLst/>
            <a:rect l="l" t="t" r="r" b="b"/>
            <a:pathLst>
              <a:path w="4160520" h="254635">
                <a:moveTo>
                  <a:pt x="0" y="254508"/>
                </a:moveTo>
                <a:lnTo>
                  <a:pt x="4160520" y="254508"/>
                </a:lnTo>
                <a:lnTo>
                  <a:pt x="4160520" y="0"/>
                </a:lnTo>
                <a:lnTo>
                  <a:pt x="0" y="0"/>
                </a:lnTo>
                <a:lnTo>
                  <a:pt x="0" y="254508"/>
                </a:lnTo>
                <a:close/>
              </a:path>
            </a:pathLst>
          </a:custGeom>
          <a:ln w="1219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487680" y="4486655"/>
            <a:ext cx="4160520" cy="254635"/>
          </a:xfrm>
          <a:prstGeom prst="rect">
            <a:avLst/>
          </a:prstGeom>
          <a:solidFill>
            <a:srgbClr val="1A315F"/>
          </a:solidFill>
        </p:spPr>
        <p:txBody>
          <a:bodyPr vert="horz" wrap="square" lIns="0" tIns="2730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215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Calculation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Method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87680" y="4741164"/>
            <a:ext cx="1632585" cy="2342515"/>
          </a:xfrm>
          <a:custGeom>
            <a:avLst/>
            <a:gdLst/>
            <a:ahLst/>
            <a:cxnLst/>
            <a:rect l="l" t="t" r="r" b="b"/>
            <a:pathLst>
              <a:path w="1632585" h="2342515">
                <a:moveTo>
                  <a:pt x="0" y="2342388"/>
                </a:moveTo>
                <a:lnTo>
                  <a:pt x="1632204" y="2342388"/>
                </a:lnTo>
                <a:lnTo>
                  <a:pt x="1632204" y="0"/>
                </a:lnTo>
                <a:lnTo>
                  <a:pt x="0" y="0"/>
                </a:lnTo>
                <a:lnTo>
                  <a:pt x="0" y="2342388"/>
                </a:lnTo>
                <a:close/>
              </a:path>
            </a:pathLst>
          </a:custGeom>
          <a:ln w="6096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 txBox="1"/>
          <p:nvPr/>
        </p:nvSpPr>
        <p:spPr>
          <a:xfrm>
            <a:off x="541934" y="4775657"/>
            <a:ext cx="5334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Arial MT"/>
                <a:cs typeface="Arial MT"/>
              </a:rPr>
              <a:t>•</a:t>
            </a:r>
            <a:endParaRPr sz="900" dirty="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56403" y="1261872"/>
            <a:ext cx="4841875" cy="254635"/>
          </a:xfrm>
          <a:prstGeom prst="rect">
            <a:avLst/>
          </a:prstGeom>
          <a:solidFill>
            <a:srgbClr val="1A315F"/>
          </a:solidFill>
          <a:ln w="12192">
            <a:solidFill>
              <a:srgbClr val="001F5F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215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Key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Considerations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756403" y="1516380"/>
            <a:ext cx="4841875" cy="1298575"/>
          </a:xfrm>
          <a:custGeom>
            <a:avLst/>
            <a:gdLst/>
            <a:ahLst/>
            <a:cxnLst/>
            <a:rect l="l" t="t" r="r" b="b"/>
            <a:pathLst>
              <a:path w="4841875" h="1298575">
                <a:moveTo>
                  <a:pt x="0" y="1298448"/>
                </a:moveTo>
                <a:lnTo>
                  <a:pt x="4841748" y="1298448"/>
                </a:lnTo>
                <a:lnTo>
                  <a:pt x="4841748" y="0"/>
                </a:lnTo>
                <a:lnTo>
                  <a:pt x="0" y="0"/>
                </a:lnTo>
                <a:lnTo>
                  <a:pt x="0" y="1298448"/>
                </a:lnTo>
                <a:close/>
              </a:path>
            </a:pathLst>
          </a:custGeom>
          <a:ln w="6096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 txBox="1"/>
          <p:nvPr/>
        </p:nvSpPr>
        <p:spPr>
          <a:xfrm>
            <a:off x="4811014" y="1550923"/>
            <a:ext cx="57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latin typeface="Arial MT"/>
                <a:cs typeface="Arial MT"/>
              </a:rPr>
              <a:t>•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00655" y="5580888"/>
            <a:ext cx="662940" cy="670560"/>
          </a:xfrm>
          <a:prstGeom prst="rect">
            <a:avLst/>
          </a:prstGeom>
          <a:solidFill>
            <a:srgbClr val="1A315F"/>
          </a:solidFill>
          <a:ln w="12191">
            <a:solidFill>
              <a:srgbClr val="001F5F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7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86995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1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863595" y="5580888"/>
            <a:ext cx="1775460" cy="670560"/>
          </a:xfrm>
          <a:custGeom>
            <a:avLst/>
            <a:gdLst/>
            <a:ahLst/>
            <a:cxnLst/>
            <a:rect l="l" t="t" r="r" b="b"/>
            <a:pathLst>
              <a:path w="1775460" h="670560">
                <a:moveTo>
                  <a:pt x="0" y="670560"/>
                </a:moveTo>
                <a:lnTo>
                  <a:pt x="1775459" y="670560"/>
                </a:lnTo>
                <a:lnTo>
                  <a:pt x="1775459" y="0"/>
                </a:lnTo>
                <a:lnTo>
                  <a:pt x="0" y="0"/>
                </a:lnTo>
                <a:lnTo>
                  <a:pt x="0" y="670560"/>
                </a:lnTo>
                <a:close/>
              </a:path>
            </a:pathLst>
          </a:custGeom>
          <a:ln w="6096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 txBox="1"/>
          <p:nvPr/>
        </p:nvSpPr>
        <p:spPr>
          <a:xfrm>
            <a:off x="2200655" y="6420611"/>
            <a:ext cx="662940" cy="672465"/>
          </a:xfrm>
          <a:prstGeom prst="rect">
            <a:avLst/>
          </a:prstGeom>
          <a:solidFill>
            <a:srgbClr val="1A315F"/>
          </a:solidFill>
          <a:ln w="12191">
            <a:solidFill>
              <a:srgbClr val="001F5F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8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1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200401" y="4742434"/>
            <a:ext cx="2442210" cy="2353945"/>
            <a:chOff x="2200401" y="4742434"/>
            <a:chExt cx="2442210" cy="2353945"/>
          </a:xfrm>
        </p:grpSpPr>
        <p:sp>
          <p:nvSpPr>
            <p:cNvPr id="27" name="object 27"/>
            <p:cNvSpPr/>
            <p:nvPr/>
          </p:nvSpPr>
          <p:spPr>
            <a:xfrm>
              <a:off x="2863595" y="6420612"/>
              <a:ext cx="1775460" cy="672465"/>
            </a:xfrm>
            <a:custGeom>
              <a:avLst/>
              <a:gdLst/>
              <a:ahLst/>
              <a:cxnLst/>
              <a:rect l="l" t="t" r="r" b="b"/>
              <a:pathLst>
                <a:path w="1775460" h="672465">
                  <a:moveTo>
                    <a:pt x="0" y="672083"/>
                  </a:moveTo>
                  <a:lnTo>
                    <a:pt x="1775459" y="672083"/>
                  </a:lnTo>
                  <a:lnTo>
                    <a:pt x="1775459" y="0"/>
                  </a:lnTo>
                  <a:lnTo>
                    <a:pt x="0" y="0"/>
                  </a:lnTo>
                  <a:lnTo>
                    <a:pt x="0" y="672083"/>
                  </a:lnTo>
                  <a:close/>
                </a:path>
              </a:pathLst>
            </a:custGeom>
            <a:ln w="6096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2206751" y="4748784"/>
              <a:ext cx="664845" cy="670560"/>
            </a:xfrm>
            <a:custGeom>
              <a:avLst/>
              <a:gdLst/>
              <a:ahLst/>
              <a:cxnLst/>
              <a:rect l="l" t="t" r="r" b="b"/>
              <a:pathLst>
                <a:path w="664844" h="670560">
                  <a:moveTo>
                    <a:pt x="0" y="670559"/>
                  </a:moveTo>
                  <a:lnTo>
                    <a:pt x="664463" y="670559"/>
                  </a:lnTo>
                  <a:lnTo>
                    <a:pt x="664463" y="0"/>
                  </a:lnTo>
                  <a:lnTo>
                    <a:pt x="0" y="0"/>
                  </a:lnTo>
                  <a:lnTo>
                    <a:pt x="0" y="670559"/>
                  </a:lnTo>
                  <a:close/>
                </a:path>
              </a:pathLst>
            </a:custGeom>
            <a:ln w="12192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206751" y="4748784"/>
            <a:ext cx="664845" cy="670560"/>
          </a:xfrm>
          <a:prstGeom prst="rect">
            <a:avLst/>
          </a:prstGeom>
          <a:solidFill>
            <a:srgbClr val="1A315F"/>
          </a:solidFill>
        </p:spPr>
        <p:txBody>
          <a:bodyPr vert="horz" wrap="square" lIns="0" tIns="596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7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Formula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871216" y="4748784"/>
            <a:ext cx="1774189" cy="670560"/>
          </a:xfrm>
          <a:custGeom>
            <a:avLst/>
            <a:gdLst/>
            <a:ahLst/>
            <a:cxnLst/>
            <a:rect l="l" t="t" r="r" b="b"/>
            <a:pathLst>
              <a:path w="1774189" h="670560">
                <a:moveTo>
                  <a:pt x="0" y="670559"/>
                </a:moveTo>
                <a:lnTo>
                  <a:pt x="1773935" y="670559"/>
                </a:lnTo>
                <a:lnTo>
                  <a:pt x="1773935" y="0"/>
                </a:lnTo>
                <a:lnTo>
                  <a:pt x="0" y="0"/>
                </a:lnTo>
                <a:lnTo>
                  <a:pt x="0" y="670559"/>
                </a:lnTo>
                <a:close/>
              </a:path>
            </a:pathLst>
          </a:custGeom>
          <a:ln w="6096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481583" y="2154935"/>
          <a:ext cx="4136390" cy="229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9805"/>
                <a:gridCol w="1090295"/>
                <a:gridCol w="997585"/>
                <a:gridCol w="1068705"/>
              </a:tblGrid>
              <a:tr h="229235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Business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Unit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001F5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1F5F"/>
                      </a:solidFill>
                      <a:prstDash val="solid"/>
                    </a:lnL>
                    <a:lnR w="6350">
                      <a:solidFill>
                        <a:srgbClr val="001F5F"/>
                      </a:solidFill>
                      <a:prstDash val="solid"/>
                    </a:lnR>
                    <a:lnT w="6350">
                      <a:solidFill>
                        <a:srgbClr val="001F5F"/>
                      </a:solidFill>
                      <a:prstDash val="solid"/>
                    </a:lnT>
                    <a:lnB w="6350">
                      <a:solidFill>
                        <a:srgbClr val="001F5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2" name="object 32"/>
          <p:cNvSpPr txBox="1"/>
          <p:nvPr/>
        </p:nvSpPr>
        <p:spPr>
          <a:xfrm>
            <a:off x="4756403" y="4523232"/>
            <a:ext cx="1863089" cy="576580"/>
          </a:xfrm>
          <a:prstGeom prst="rect">
            <a:avLst/>
          </a:prstGeom>
          <a:solidFill>
            <a:srgbClr val="1A315F"/>
          </a:solidFill>
          <a:ln w="13716">
            <a:solidFill>
              <a:srgbClr val="001F5F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Target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Generation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623304" y="4523232"/>
            <a:ext cx="2947670" cy="576580"/>
          </a:xfrm>
          <a:custGeom>
            <a:avLst/>
            <a:gdLst/>
            <a:ahLst/>
            <a:cxnLst/>
            <a:rect l="l" t="t" r="r" b="b"/>
            <a:pathLst>
              <a:path w="2947670" h="576579">
                <a:moveTo>
                  <a:pt x="0" y="576071"/>
                </a:moveTo>
                <a:lnTo>
                  <a:pt x="2947416" y="576071"/>
                </a:lnTo>
                <a:lnTo>
                  <a:pt x="2947416" y="0"/>
                </a:lnTo>
                <a:lnTo>
                  <a:pt x="0" y="0"/>
                </a:lnTo>
                <a:lnTo>
                  <a:pt x="0" y="576071"/>
                </a:lnTo>
                <a:close/>
              </a:path>
            </a:pathLst>
          </a:custGeom>
          <a:ln w="609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4" name="object 34"/>
          <p:cNvGrpSpPr/>
          <p:nvPr/>
        </p:nvGrpSpPr>
        <p:grpSpPr>
          <a:xfrm>
            <a:off x="4756150" y="2880105"/>
            <a:ext cx="4848860" cy="267335"/>
            <a:chOff x="4756150" y="2880105"/>
            <a:chExt cx="4848860" cy="267335"/>
          </a:xfrm>
        </p:grpSpPr>
        <p:sp>
          <p:nvSpPr>
            <p:cNvPr id="35" name="object 35"/>
            <p:cNvSpPr/>
            <p:nvPr/>
          </p:nvSpPr>
          <p:spPr>
            <a:xfrm>
              <a:off x="4762500" y="2886455"/>
              <a:ext cx="4836160" cy="254635"/>
            </a:xfrm>
            <a:custGeom>
              <a:avLst/>
              <a:gdLst/>
              <a:ahLst/>
              <a:cxnLst/>
              <a:rect l="l" t="t" r="r" b="b"/>
              <a:pathLst>
                <a:path w="4836159" h="254635">
                  <a:moveTo>
                    <a:pt x="4835652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4835652" y="254508"/>
                  </a:lnTo>
                  <a:lnTo>
                    <a:pt x="4835652" y="0"/>
                  </a:lnTo>
                  <a:close/>
                </a:path>
              </a:pathLst>
            </a:custGeom>
            <a:solidFill>
              <a:srgbClr val="1A315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4762500" y="2886455"/>
              <a:ext cx="4836160" cy="254635"/>
            </a:xfrm>
            <a:custGeom>
              <a:avLst/>
              <a:gdLst/>
              <a:ahLst/>
              <a:cxnLst/>
              <a:rect l="l" t="t" r="r" b="b"/>
              <a:pathLst>
                <a:path w="4836159" h="254635">
                  <a:moveTo>
                    <a:pt x="0" y="254508"/>
                  </a:moveTo>
                  <a:lnTo>
                    <a:pt x="4835652" y="254508"/>
                  </a:lnTo>
                  <a:lnTo>
                    <a:pt x="4835652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192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816728" y="2900553"/>
            <a:ext cx="2227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Implementation</a:t>
            </a:r>
            <a:r>
              <a:rPr sz="1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Approach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Effort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759325" y="2909125"/>
            <a:ext cx="4842510" cy="1533525"/>
            <a:chOff x="4759325" y="2909125"/>
            <a:chExt cx="4842510" cy="1533525"/>
          </a:xfrm>
        </p:grpSpPr>
        <p:sp>
          <p:nvSpPr>
            <p:cNvPr id="39" name="object 39"/>
            <p:cNvSpPr/>
            <p:nvPr/>
          </p:nvSpPr>
          <p:spPr>
            <a:xfrm>
              <a:off x="4762500" y="3140964"/>
              <a:ext cx="4836160" cy="1298575"/>
            </a:xfrm>
            <a:custGeom>
              <a:avLst/>
              <a:gdLst/>
              <a:ahLst/>
              <a:cxnLst/>
              <a:rect l="l" t="t" r="r" b="b"/>
              <a:pathLst>
                <a:path w="4836159" h="1298575">
                  <a:moveTo>
                    <a:pt x="0" y="1298448"/>
                  </a:moveTo>
                  <a:lnTo>
                    <a:pt x="4835652" y="1298448"/>
                  </a:lnTo>
                  <a:lnTo>
                    <a:pt x="4835652" y="0"/>
                  </a:lnTo>
                  <a:lnTo>
                    <a:pt x="0" y="0"/>
                  </a:lnTo>
                  <a:lnTo>
                    <a:pt x="0" y="1298448"/>
                  </a:lnTo>
                  <a:close/>
                </a:path>
              </a:pathLst>
            </a:custGeom>
            <a:ln w="6096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40"/>
            <p:cNvSpPr/>
            <p:nvPr/>
          </p:nvSpPr>
          <p:spPr>
            <a:xfrm>
              <a:off x="8401811" y="2913888"/>
              <a:ext cx="378460" cy="190500"/>
            </a:xfrm>
            <a:custGeom>
              <a:avLst/>
              <a:gdLst/>
              <a:ahLst/>
              <a:cxnLst/>
              <a:rect l="l" t="t" r="r" b="b"/>
              <a:pathLst>
                <a:path w="378459" h="190500">
                  <a:moveTo>
                    <a:pt x="330327" y="0"/>
                  </a:moveTo>
                  <a:lnTo>
                    <a:pt x="0" y="0"/>
                  </a:lnTo>
                  <a:lnTo>
                    <a:pt x="47625" y="95250"/>
                  </a:lnTo>
                  <a:lnTo>
                    <a:pt x="0" y="190500"/>
                  </a:lnTo>
                  <a:lnTo>
                    <a:pt x="330327" y="190500"/>
                  </a:lnTo>
                  <a:lnTo>
                    <a:pt x="377952" y="95250"/>
                  </a:lnTo>
                  <a:lnTo>
                    <a:pt x="330327" y="0"/>
                  </a:lnTo>
                  <a:close/>
                </a:path>
              </a:pathLst>
            </a:custGeom>
            <a:solidFill>
              <a:srgbClr val="33CC3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41"/>
            <p:cNvSpPr/>
            <p:nvPr/>
          </p:nvSpPr>
          <p:spPr>
            <a:xfrm>
              <a:off x="8401811" y="2913888"/>
              <a:ext cx="378460" cy="190500"/>
            </a:xfrm>
            <a:custGeom>
              <a:avLst/>
              <a:gdLst/>
              <a:ahLst/>
              <a:cxnLst/>
              <a:rect l="l" t="t" r="r" b="b"/>
              <a:pathLst>
                <a:path w="378459" h="190500">
                  <a:moveTo>
                    <a:pt x="0" y="0"/>
                  </a:moveTo>
                  <a:lnTo>
                    <a:pt x="330327" y="0"/>
                  </a:lnTo>
                  <a:lnTo>
                    <a:pt x="377952" y="95250"/>
                  </a:lnTo>
                  <a:lnTo>
                    <a:pt x="330327" y="190500"/>
                  </a:lnTo>
                  <a:lnTo>
                    <a:pt x="0" y="190500"/>
                  </a:lnTo>
                  <a:lnTo>
                    <a:pt x="47625" y="95250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2" name="object 42"/>
            <p:cNvSpPr/>
            <p:nvPr/>
          </p:nvSpPr>
          <p:spPr>
            <a:xfrm>
              <a:off x="8747759" y="2913888"/>
              <a:ext cx="378460" cy="190500"/>
            </a:xfrm>
            <a:custGeom>
              <a:avLst/>
              <a:gdLst/>
              <a:ahLst/>
              <a:cxnLst/>
              <a:rect l="l" t="t" r="r" b="b"/>
              <a:pathLst>
                <a:path w="378459" h="190500">
                  <a:moveTo>
                    <a:pt x="330326" y="0"/>
                  </a:moveTo>
                  <a:lnTo>
                    <a:pt x="0" y="0"/>
                  </a:lnTo>
                  <a:lnTo>
                    <a:pt x="47625" y="95250"/>
                  </a:lnTo>
                  <a:lnTo>
                    <a:pt x="0" y="190500"/>
                  </a:lnTo>
                  <a:lnTo>
                    <a:pt x="330326" y="190500"/>
                  </a:lnTo>
                  <a:lnTo>
                    <a:pt x="377951" y="95250"/>
                  </a:lnTo>
                  <a:lnTo>
                    <a:pt x="33032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8747759" y="2913888"/>
              <a:ext cx="378460" cy="190500"/>
            </a:xfrm>
            <a:custGeom>
              <a:avLst/>
              <a:gdLst/>
              <a:ahLst/>
              <a:cxnLst/>
              <a:rect l="l" t="t" r="r" b="b"/>
              <a:pathLst>
                <a:path w="378459" h="190500">
                  <a:moveTo>
                    <a:pt x="0" y="0"/>
                  </a:moveTo>
                  <a:lnTo>
                    <a:pt x="330326" y="0"/>
                  </a:lnTo>
                  <a:lnTo>
                    <a:pt x="377951" y="95250"/>
                  </a:lnTo>
                  <a:lnTo>
                    <a:pt x="330326" y="190500"/>
                  </a:lnTo>
                  <a:lnTo>
                    <a:pt x="0" y="190500"/>
                  </a:lnTo>
                  <a:lnTo>
                    <a:pt x="47625" y="95250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8532241" y="2896870"/>
            <a:ext cx="466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56870" algn="l"/>
              </a:tabLst>
            </a:pP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🗸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500" b="1" spc="-277" baseline="2777" dirty="0">
                <a:solidFill>
                  <a:srgbClr val="FFFFFF"/>
                </a:solidFill>
                <a:latin typeface="Arial"/>
                <a:cs typeface="Arial"/>
              </a:rPr>
              <a:t>🗸</a:t>
            </a:r>
            <a:endParaRPr sz="1500" baseline="2777" dirty="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9089135" y="2909316"/>
            <a:ext cx="387350" cy="200025"/>
            <a:chOff x="9089135" y="2909316"/>
            <a:chExt cx="387350" cy="200025"/>
          </a:xfrm>
        </p:grpSpPr>
        <p:sp>
          <p:nvSpPr>
            <p:cNvPr id="46" name="object 46"/>
            <p:cNvSpPr/>
            <p:nvPr/>
          </p:nvSpPr>
          <p:spPr>
            <a:xfrm>
              <a:off x="9093707" y="2913888"/>
              <a:ext cx="378460" cy="190500"/>
            </a:xfrm>
            <a:custGeom>
              <a:avLst/>
              <a:gdLst/>
              <a:ahLst/>
              <a:cxnLst/>
              <a:rect l="l" t="t" r="r" b="b"/>
              <a:pathLst>
                <a:path w="378459" h="190500">
                  <a:moveTo>
                    <a:pt x="330326" y="0"/>
                  </a:moveTo>
                  <a:lnTo>
                    <a:pt x="0" y="0"/>
                  </a:lnTo>
                  <a:lnTo>
                    <a:pt x="47625" y="95250"/>
                  </a:lnTo>
                  <a:lnTo>
                    <a:pt x="0" y="190500"/>
                  </a:lnTo>
                  <a:lnTo>
                    <a:pt x="330326" y="190500"/>
                  </a:lnTo>
                  <a:lnTo>
                    <a:pt x="377951" y="95250"/>
                  </a:lnTo>
                  <a:lnTo>
                    <a:pt x="330326" y="0"/>
                  </a:lnTo>
                  <a:close/>
                </a:path>
              </a:pathLst>
            </a:custGeom>
            <a:solidFill>
              <a:srgbClr val="CC33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47"/>
            <p:cNvSpPr/>
            <p:nvPr/>
          </p:nvSpPr>
          <p:spPr>
            <a:xfrm>
              <a:off x="9093707" y="2913888"/>
              <a:ext cx="378460" cy="190500"/>
            </a:xfrm>
            <a:custGeom>
              <a:avLst/>
              <a:gdLst/>
              <a:ahLst/>
              <a:cxnLst/>
              <a:rect l="l" t="t" r="r" b="b"/>
              <a:pathLst>
                <a:path w="378459" h="190500">
                  <a:moveTo>
                    <a:pt x="0" y="0"/>
                  </a:moveTo>
                  <a:lnTo>
                    <a:pt x="330326" y="0"/>
                  </a:lnTo>
                  <a:lnTo>
                    <a:pt x="377951" y="95250"/>
                  </a:lnTo>
                  <a:lnTo>
                    <a:pt x="330326" y="190500"/>
                  </a:lnTo>
                  <a:lnTo>
                    <a:pt x="0" y="190500"/>
                  </a:lnTo>
                  <a:lnTo>
                    <a:pt x="47625" y="95250"/>
                  </a:lnTo>
                  <a:lnTo>
                    <a:pt x="0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3075432" y="2534411"/>
            <a:ext cx="965200" cy="152400"/>
            <a:chOff x="3075432" y="2534411"/>
            <a:chExt cx="965200" cy="152400"/>
          </a:xfrm>
        </p:grpSpPr>
        <p:pic>
          <p:nvPicPr>
            <p:cNvPr id="49" name="object 4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5432" y="2534411"/>
              <a:ext cx="152400" cy="15240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7724" y="2534411"/>
              <a:ext cx="152400" cy="152400"/>
            </a:xfrm>
            <a:prstGeom prst="rect">
              <a:avLst/>
            </a:prstGeom>
          </p:spPr>
        </p:pic>
      </p:grpSp>
      <p:sp>
        <p:nvSpPr>
          <p:cNvPr id="51" name="object 51"/>
          <p:cNvSpPr txBox="1"/>
          <p:nvPr/>
        </p:nvSpPr>
        <p:spPr>
          <a:xfrm>
            <a:off x="3236848" y="2479040"/>
            <a:ext cx="1390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692785" algn="l"/>
              </a:tabLst>
            </a:pP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Existing</a:t>
            </a: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-6944" dirty="0">
                <a:solidFill>
                  <a:srgbClr val="FFFFFF"/>
                </a:solidFill>
                <a:latin typeface="Arial"/>
                <a:cs typeface="Arial"/>
              </a:rPr>
              <a:t>🗸</a:t>
            </a:r>
            <a:r>
              <a:rPr sz="1800" b="1" spc="22" baseline="-694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Proposed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56403" y="5186171"/>
            <a:ext cx="1866900" cy="576580"/>
          </a:xfrm>
          <a:prstGeom prst="rect">
            <a:avLst/>
          </a:prstGeom>
          <a:solidFill>
            <a:srgbClr val="1A315F"/>
          </a:solidFill>
          <a:ln w="12192">
            <a:solidFill>
              <a:srgbClr val="001F5F"/>
            </a:solidFill>
          </a:ln>
        </p:spPr>
        <p:txBody>
          <a:bodyPr vert="horz" wrap="square" lIns="0" tIns="170815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345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Key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Source</a:t>
            </a:r>
            <a:r>
              <a:rPr sz="1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Fields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623304" y="5186171"/>
            <a:ext cx="2947670" cy="576580"/>
          </a:xfrm>
          <a:custGeom>
            <a:avLst/>
            <a:gdLst/>
            <a:ahLst/>
            <a:cxnLst/>
            <a:rect l="l" t="t" r="r" b="b"/>
            <a:pathLst>
              <a:path w="2947670" h="576579">
                <a:moveTo>
                  <a:pt x="0" y="576071"/>
                </a:moveTo>
                <a:lnTo>
                  <a:pt x="2947416" y="576071"/>
                </a:lnTo>
                <a:lnTo>
                  <a:pt x="2947416" y="0"/>
                </a:lnTo>
                <a:lnTo>
                  <a:pt x="0" y="0"/>
                </a:lnTo>
                <a:lnTo>
                  <a:pt x="0" y="576071"/>
                </a:lnTo>
                <a:close/>
              </a:path>
            </a:pathLst>
          </a:custGeom>
          <a:ln w="609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4" name="object 54"/>
          <p:cNvSpPr txBox="1"/>
          <p:nvPr/>
        </p:nvSpPr>
        <p:spPr>
          <a:xfrm>
            <a:off x="4756403" y="5839967"/>
            <a:ext cx="1862455" cy="576580"/>
          </a:xfrm>
          <a:prstGeom prst="rect">
            <a:avLst/>
          </a:prstGeom>
          <a:solidFill>
            <a:srgbClr val="1A315F"/>
          </a:solidFill>
          <a:ln w="12192">
            <a:solidFill>
              <a:srgbClr val="001F5F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134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Key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Source</a:t>
            </a:r>
            <a:r>
              <a:rPr sz="1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Systems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618731" y="5839967"/>
            <a:ext cx="2938780" cy="576580"/>
          </a:xfrm>
          <a:custGeom>
            <a:avLst/>
            <a:gdLst/>
            <a:ahLst/>
            <a:cxnLst/>
            <a:rect l="l" t="t" r="r" b="b"/>
            <a:pathLst>
              <a:path w="2938779" h="576579">
                <a:moveTo>
                  <a:pt x="0" y="576071"/>
                </a:moveTo>
                <a:lnTo>
                  <a:pt x="2938272" y="576071"/>
                </a:lnTo>
                <a:lnTo>
                  <a:pt x="2938272" y="0"/>
                </a:lnTo>
                <a:lnTo>
                  <a:pt x="0" y="0"/>
                </a:lnTo>
                <a:lnTo>
                  <a:pt x="0" y="576071"/>
                </a:lnTo>
                <a:close/>
              </a:path>
            </a:pathLst>
          </a:custGeom>
          <a:ln w="6096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object 56"/>
          <p:cNvSpPr txBox="1"/>
          <p:nvPr/>
        </p:nvSpPr>
        <p:spPr>
          <a:xfrm>
            <a:off x="4756403" y="6507480"/>
            <a:ext cx="1862455" cy="576580"/>
          </a:xfrm>
          <a:prstGeom prst="rect">
            <a:avLst/>
          </a:prstGeom>
          <a:solidFill>
            <a:srgbClr val="1A315F"/>
          </a:solidFill>
          <a:ln w="12192">
            <a:solidFill>
              <a:srgbClr val="001F5F"/>
            </a:solidFill>
          </a:ln>
        </p:spPr>
        <p:txBody>
          <a:bodyPr vert="horz" wrap="square" lIns="0" tIns="170815" rIns="0" bIns="0" rtlCol="0">
            <a:spAutoFit/>
          </a:bodyPr>
          <a:lstStyle/>
          <a:p>
            <a:pPr marL="255904">
              <a:lnSpc>
                <a:spcPct val="100000"/>
              </a:lnSpc>
              <a:spcBef>
                <a:spcPts val="134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Reporting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Solution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618731" y="6507480"/>
            <a:ext cx="2938780" cy="576580"/>
          </a:xfrm>
          <a:custGeom>
            <a:avLst/>
            <a:gdLst/>
            <a:ahLst/>
            <a:cxnLst/>
            <a:rect l="l" t="t" r="r" b="b"/>
            <a:pathLst>
              <a:path w="2938779" h="576579">
                <a:moveTo>
                  <a:pt x="0" y="576072"/>
                </a:moveTo>
                <a:lnTo>
                  <a:pt x="2938272" y="576072"/>
                </a:lnTo>
                <a:lnTo>
                  <a:pt x="2938272" y="0"/>
                </a:lnTo>
                <a:lnTo>
                  <a:pt x="0" y="0"/>
                </a:lnTo>
                <a:lnTo>
                  <a:pt x="0" y="576072"/>
                </a:lnTo>
                <a:close/>
              </a:path>
            </a:pathLst>
          </a:custGeom>
          <a:ln w="6096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8" name="object 5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481</Words>
  <Application>Microsoft Office PowerPoint</Application>
  <PresentationFormat>Custom</PresentationFormat>
  <Paragraphs>57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Arial MT</vt:lpstr>
      <vt:lpstr>Calibri</vt:lpstr>
      <vt:lpstr>Times New Roman</vt:lpstr>
      <vt:lpstr>Trebuchet MS</vt:lpstr>
      <vt:lpstr>Office Theme</vt:lpstr>
      <vt:lpstr>PowerPoint Presentation</vt:lpstr>
      <vt:lpstr>Business Metrics Framework – Overview</vt:lpstr>
      <vt:lpstr>Business Metrics Framework – Method</vt:lpstr>
      <vt:lpstr>Business Metrics Framework – Template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43</cp:revision>
  <dcterms:created xsi:type="dcterms:W3CDTF">2026-01-27T15:21:26Z</dcterms:created>
  <dcterms:modified xsi:type="dcterms:W3CDTF">2026-01-28T05:56:50Z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