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87" r:id="rId2"/>
    <p:sldId id="388" r:id="rId3"/>
    <p:sldId id="389" r:id="rId4"/>
    <p:sldId id="390" r:id="rId5"/>
    <p:sldId id="391" r:id="rId6"/>
    <p:sldId id="392" r:id="rId7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28.01.2026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1600" y="4267200"/>
            <a:ext cx="7291705" cy="137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Business</a:t>
            </a:r>
            <a:r>
              <a:rPr sz="4000" b="1" spc="-15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464952"/>
                </a:solidFill>
                <a:latin typeface="Calibri"/>
                <a:cs typeface="Calibri"/>
              </a:rPr>
              <a:t>Stakeholder</a:t>
            </a:r>
            <a:r>
              <a:rPr sz="4000" b="1" spc="-15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464952"/>
                </a:solidFill>
                <a:latin typeface="Calibri"/>
                <a:cs typeface="Calibri"/>
              </a:rPr>
              <a:t>Map</a:t>
            </a:r>
            <a:endParaRPr sz="4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Understand,</a:t>
            </a:r>
            <a:r>
              <a:rPr sz="2400" b="1" spc="-9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engage,</a:t>
            </a:r>
            <a:r>
              <a:rPr sz="2400" b="1" spc="-8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influence</a:t>
            </a:r>
            <a:r>
              <a:rPr sz="2400" b="1" spc="-8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9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manage</a:t>
            </a:r>
            <a:r>
              <a:rPr sz="2400" b="1" spc="-9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your</a:t>
            </a:r>
            <a:r>
              <a:rPr sz="2400" b="1" spc="-11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business stakeholders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with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this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mapping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approach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-85" dirty="0"/>
              <a:t> </a:t>
            </a:r>
            <a:r>
              <a:rPr dirty="0"/>
              <a:t>Stakeholder</a:t>
            </a:r>
            <a:r>
              <a:rPr spc="-75" dirty="0"/>
              <a:t> </a:t>
            </a:r>
            <a:r>
              <a:rPr spc="130" dirty="0"/>
              <a:t>Map</a:t>
            </a:r>
            <a:r>
              <a:rPr spc="-45" dirty="0"/>
              <a:t> </a:t>
            </a:r>
            <a:r>
              <a:rPr spc="420" dirty="0"/>
              <a:t>–</a:t>
            </a:r>
            <a:r>
              <a:rPr spc="-40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8"/>
            <a:ext cx="9192780" cy="20209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47320" marR="146050" indent="3175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Map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evaluating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disposition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business </a:t>
            </a:r>
            <a:r>
              <a:rPr sz="1600" spc="-20" dirty="0">
                <a:latin typeface="Calibri"/>
                <a:cs typeface="Calibri"/>
              </a:rPr>
              <a:t>stakeholders </a:t>
            </a:r>
            <a:r>
              <a:rPr sz="1600" dirty="0">
                <a:latin typeface="Calibri"/>
                <a:cs typeface="Calibri"/>
              </a:rPr>
              <a:t>(individuals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groups)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relation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program.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map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stakeholders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plotted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their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relative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degree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influence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support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over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program.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Using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engagement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communication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activities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initiated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help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“move” </a:t>
            </a:r>
            <a:r>
              <a:rPr sz="1600" spc="-20" dirty="0">
                <a:latin typeface="Calibri"/>
                <a:cs typeface="Calibri"/>
              </a:rPr>
              <a:t>stakeholders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desired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level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support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relative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their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influence.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38"/>
            <a:ext cx="9192780" cy="184408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318135" marR="316865" indent="762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Disposition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Map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developed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commence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program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– </a:t>
            </a:r>
            <a:r>
              <a:rPr sz="1600" dirty="0">
                <a:latin typeface="Calibri"/>
                <a:cs typeface="Calibri"/>
              </a:rPr>
              <a:t>during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planning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cycle 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10" dirty="0">
                <a:latin typeface="Calibri"/>
                <a:cs typeface="Calibri"/>
              </a:rPr>
              <a:t> continually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refined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updated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include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new </a:t>
            </a:r>
            <a:r>
              <a:rPr sz="1600" spc="-10" dirty="0">
                <a:latin typeface="Calibri"/>
                <a:cs typeface="Calibri"/>
              </a:rPr>
              <a:t>stakeholders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adjust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changing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disposition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existing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stakeholders.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map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developed, stakeholder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actions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disposition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tracked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Tracking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Sheet.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4975"/>
            <a:ext cx="9192780" cy="2011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Transformation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Program’s</a:t>
            </a:r>
            <a:r>
              <a:rPr sz="1600" dirty="0">
                <a:latin typeface="Calibri"/>
                <a:cs typeface="Calibri"/>
              </a:rPr>
              <a:t> succeed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back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well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managed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engaged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stakeholders.</a:t>
            </a:r>
            <a:endParaRPr sz="1600" dirty="0">
              <a:latin typeface="Calibri"/>
              <a:cs typeface="Calibri"/>
            </a:endParaRPr>
          </a:p>
          <a:p>
            <a:pPr marL="148590" marR="145415" indent="-1270" algn="ctr">
              <a:lnSpc>
                <a:spcPct val="100000"/>
              </a:lnSpc>
            </a:pPr>
            <a:r>
              <a:rPr sz="1600" spc="-25" dirty="0">
                <a:latin typeface="Calibri"/>
                <a:cs typeface="Calibri"/>
              </a:rPr>
              <a:t>Moreover,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critical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common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root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cause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program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failure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failure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adequately understand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engage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key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stakeholders </a:t>
            </a:r>
            <a:r>
              <a:rPr sz="1600" dirty="0">
                <a:latin typeface="Calibri"/>
                <a:cs typeface="Calibri"/>
              </a:rPr>
              <a:t>across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spectrum.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While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simple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template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will </a:t>
            </a:r>
            <a:r>
              <a:rPr sz="1600" dirty="0">
                <a:latin typeface="Calibri"/>
                <a:cs typeface="Calibri"/>
              </a:rPr>
              <a:t>help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keep</a:t>
            </a:r>
            <a:r>
              <a:rPr sz="1600" spc="-10" dirty="0">
                <a:latin typeface="Calibri"/>
                <a:cs typeface="Calibri"/>
              </a:rPr>
              <a:t> awareness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focus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around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engagement.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template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25" dirty="0">
                <a:latin typeface="Calibri"/>
                <a:cs typeface="Calibri"/>
              </a:rPr>
              <a:t> in </a:t>
            </a:r>
            <a:r>
              <a:rPr sz="1600" dirty="0">
                <a:latin typeface="Calibri"/>
                <a:cs typeface="Calibri"/>
              </a:rPr>
              <a:t>conjunction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other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mapping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management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tools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found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experttoolkit.com.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-45" dirty="0"/>
              <a:t> </a:t>
            </a:r>
            <a:r>
              <a:rPr dirty="0"/>
              <a:t>Stakeholder</a:t>
            </a:r>
            <a:r>
              <a:rPr spc="-35" dirty="0"/>
              <a:t> </a:t>
            </a:r>
            <a:r>
              <a:rPr spc="130" dirty="0"/>
              <a:t>Map</a:t>
            </a:r>
            <a:r>
              <a:rPr spc="-5" dirty="0"/>
              <a:t> </a:t>
            </a:r>
            <a:r>
              <a:rPr spc="420" dirty="0"/>
              <a:t>–</a:t>
            </a:r>
            <a:r>
              <a:rPr dirty="0"/>
              <a:t> </a:t>
            </a:r>
            <a:r>
              <a:rPr spc="70" dirty="0"/>
              <a:t>Method</a:t>
            </a:r>
            <a:r>
              <a:rPr spc="-20" dirty="0"/>
              <a:t> </a:t>
            </a:r>
            <a:r>
              <a:rPr sz="1400" dirty="0"/>
              <a:t>(Option</a:t>
            </a:r>
            <a:r>
              <a:rPr sz="1400" spc="-25" dirty="0"/>
              <a:t> 1)</a:t>
            </a:r>
            <a:endParaRPr sz="1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5612" y="1914144"/>
            <a:ext cx="2409825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32080" marR="123825" indent="15240" algn="just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Plot.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Plot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stakeholders (individuals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or </a:t>
            </a:r>
            <a:r>
              <a:rPr sz="1100" dirty="0">
                <a:latin typeface="Calibri"/>
                <a:cs typeface="Calibri"/>
              </a:rPr>
              <a:t>groups)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map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according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their </a:t>
            </a:r>
            <a:r>
              <a:rPr sz="1100" dirty="0">
                <a:latin typeface="Calibri"/>
                <a:cs typeface="Calibri"/>
              </a:rPr>
              <a:t>disposition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towards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program.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78901" y="2207132"/>
            <a:ext cx="6061710" cy="4837430"/>
            <a:chOff x="1878901" y="2207132"/>
            <a:chExt cx="6061710" cy="4837430"/>
          </a:xfrm>
        </p:grpSpPr>
        <p:sp>
          <p:nvSpPr>
            <p:cNvPr id="11" name="object 11"/>
            <p:cNvSpPr/>
            <p:nvPr/>
          </p:nvSpPr>
          <p:spPr>
            <a:xfrm>
              <a:off x="3107817" y="2207132"/>
              <a:ext cx="640715" cy="1045210"/>
            </a:xfrm>
            <a:custGeom>
              <a:avLst/>
              <a:gdLst/>
              <a:ahLst/>
              <a:cxnLst/>
              <a:rect l="l" t="t" r="r" b="b"/>
              <a:pathLst>
                <a:path w="640714" h="1045210">
                  <a:moveTo>
                    <a:pt x="595253" y="983212"/>
                  </a:moveTo>
                  <a:lnTo>
                    <a:pt x="568070" y="999743"/>
                  </a:lnTo>
                  <a:lnTo>
                    <a:pt x="640333" y="1044955"/>
                  </a:lnTo>
                  <a:lnTo>
                    <a:pt x="636394" y="997965"/>
                  </a:lnTo>
                  <a:lnTo>
                    <a:pt x="607568" y="997965"/>
                  </a:lnTo>
                  <a:lnTo>
                    <a:pt x="603631" y="997076"/>
                  </a:lnTo>
                  <a:lnTo>
                    <a:pt x="601853" y="994028"/>
                  </a:lnTo>
                  <a:lnTo>
                    <a:pt x="595253" y="983212"/>
                  </a:lnTo>
                  <a:close/>
                </a:path>
                <a:path w="640714" h="1045210">
                  <a:moveTo>
                    <a:pt x="606066" y="976635"/>
                  </a:moveTo>
                  <a:lnTo>
                    <a:pt x="595253" y="983212"/>
                  </a:lnTo>
                  <a:lnTo>
                    <a:pt x="601853" y="994028"/>
                  </a:lnTo>
                  <a:lnTo>
                    <a:pt x="603631" y="997076"/>
                  </a:lnTo>
                  <a:lnTo>
                    <a:pt x="607568" y="997965"/>
                  </a:lnTo>
                  <a:lnTo>
                    <a:pt x="610616" y="996188"/>
                  </a:lnTo>
                  <a:lnTo>
                    <a:pt x="613536" y="994409"/>
                  </a:lnTo>
                  <a:lnTo>
                    <a:pt x="614553" y="990472"/>
                  </a:lnTo>
                  <a:lnTo>
                    <a:pt x="612647" y="987425"/>
                  </a:lnTo>
                  <a:lnTo>
                    <a:pt x="606066" y="976635"/>
                  </a:lnTo>
                  <a:close/>
                </a:path>
                <a:path w="640714" h="1045210">
                  <a:moveTo>
                    <a:pt x="633221" y="960119"/>
                  </a:moveTo>
                  <a:lnTo>
                    <a:pt x="606066" y="976635"/>
                  </a:lnTo>
                  <a:lnTo>
                    <a:pt x="612647" y="987425"/>
                  </a:lnTo>
                  <a:lnTo>
                    <a:pt x="614553" y="990472"/>
                  </a:lnTo>
                  <a:lnTo>
                    <a:pt x="613635" y="994028"/>
                  </a:lnTo>
                  <a:lnTo>
                    <a:pt x="613536" y="994409"/>
                  </a:lnTo>
                  <a:lnTo>
                    <a:pt x="610616" y="996188"/>
                  </a:lnTo>
                  <a:lnTo>
                    <a:pt x="607568" y="997965"/>
                  </a:lnTo>
                  <a:lnTo>
                    <a:pt x="636394" y="997965"/>
                  </a:lnTo>
                  <a:lnTo>
                    <a:pt x="633221" y="960119"/>
                  </a:lnTo>
                  <a:close/>
                </a:path>
                <a:path w="640714" h="1045210">
                  <a:moveTo>
                    <a:pt x="6984" y="0"/>
                  </a:moveTo>
                  <a:lnTo>
                    <a:pt x="3937" y="1777"/>
                  </a:lnTo>
                  <a:lnTo>
                    <a:pt x="888" y="3682"/>
                  </a:lnTo>
                  <a:lnTo>
                    <a:pt x="0" y="7492"/>
                  </a:lnTo>
                  <a:lnTo>
                    <a:pt x="1777" y="10540"/>
                  </a:lnTo>
                  <a:lnTo>
                    <a:pt x="595253" y="983212"/>
                  </a:lnTo>
                  <a:lnTo>
                    <a:pt x="606066" y="976635"/>
                  </a:lnTo>
                  <a:lnTo>
                    <a:pt x="12700" y="3937"/>
                  </a:lnTo>
                  <a:lnTo>
                    <a:pt x="10794" y="888"/>
                  </a:lnTo>
                  <a:lnTo>
                    <a:pt x="6984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883664" y="6792467"/>
              <a:ext cx="6052185" cy="247015"/>
            </a:xfrm>
            <a:custGeom>
              <a:avLst/>
              <a:gdLst/>
              <a:ahLst/>
              <a:cxnLst/>
              <a:rect l="l" t="t" r="r" b="b"/>
              <a:pathLst>
                <a:path w="6052184" h="247015">
                  <a:moveTo>
                    <a:pt x="6051803" y="0"/>
                  </a:moveTo>
                  <a:lnTo>
                    <a:pt x="0" y="0"/>
                  </a:lnTo>
                  <a:lnTo>
                    <a:pt x="0" y="246887"/>
                  </a:lnTo>
                  <a:lnTo>
                    <a:pt x="6051803" y="246887"/>
                  </a:lnTo>
                  <a:lnTo>
                    <a:pt x="605180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883664" y="6792467"/>
              <a:ext cx="6052185" cy="247015"/>
            </a:xfrm>
            <a:custGeom>
              <a:avLst/>
              <a:gdLst/>
              <a:ahLst/>
              <a:cxnLst/>
              <a:rect l="l" t="t" r="r" b="b"/>
              <a:pathLst>
                <a:path w="6052184" h="247015">
                  <a:moveTo>
                    <a:pt x="0" y="246887"/>
                  </a:moveTo>
                  <a:lnTo>
                    <a:pt x="6051803" y="246887"/>
                  </a:lnTo>
                  <a:lnTo>
                    <a:pt x="6051803" y="0"/>
                  </a:lnTo>
                  <a:lnTo>
                    <a:pt x="0" y="0"/>
                  </a:lnTo>
                  <a:lnTo>
                    <a:pt x="0" y="246887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83664" y="6792468"/>
            <a:ext cx="6052185" cy="2470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484505">
              <a:lnSpc>
                <a:spcPct val="100000"/>
              </a:lnSpc>
              <a:spcBef>
                <a:spcPts val="320"/>
              </a:spcBef>
            </a:pPr>
            <a:r>
              <a:rPr sz="1000" i="1" dirty="0">
                <a:latin typeface="Calibri"/>
                <a:cs typeface="Calibri"/>
              </a:rPr>
              <a:t>A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more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comprehensive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“How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to”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guide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for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Stakeholder</a:t>
            </a:r>
            <a:r>
              <a:rPr sz="1000" i="1" spc="-4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Mapping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can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be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found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on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experttoolkit.com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05683" y="3067811"/>
            <a:ext cx="4619244" cy="30480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05612" y="4085844"/>
            <a:ext cx="1801495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75895" marR="151765" indent="-18415" algn="just">
              <a:lnSpc>
                <a:spcPct val="100000"/>
              </a:lnSpc>
              <a:spcBef>
                <a:spcPts val="295"/>
              </a:spcBef>
            </a:pPr>
            <a:r>
              <a:rPr sz="1100" b="1" spc="-10" dirty="0">
                <a:latin typeface="Calibri"/>
                <a:cs typeface="Calibri"/>
              </a:rPr>
              <a:t>Y-</a:t>
            </a:r>
            <a:r>
              <a:rPr sz="1100" b="1" dirty="0">
                <a:latin typeface="Calibri"/>
                <a:cs typeface="Calibri"/>
              </a:rPr>
              <a:t>Axis.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How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stakeholder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influence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success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program?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7" name="object 17"/>
          <p:cNvSpPr txBox="1"/>
          <p:nvPr/>
        </p:nvSpPr>
        <p:spPr>
          <a:xfrm>
            <a:off x="3403091" y="6118859"/>
            <a:ext cx="4022090" cy="42989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733550" marR="86360" indent="-1640205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X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Axis.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How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stakeholder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support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transformation program?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59423" y="1962911"/>
            <a:ext cx="3005455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04775" marR="99060" indent="190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Optional: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Plot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desired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disposition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each </a:t>
            </a:r>
            <a:r>
              <a:rPr sz="1100" dirty="0">
                <a:latin typeface="Calibri"/>
                <a:cs typeface="Calibri"/>
              </a:rPr>
              <a:t>stakeholder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(individuals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groups).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Where do </a:t>
            </a:r>
            <a:r>
              <a:rPr sz="1100" spc="-25" dirty="0">
                <a:latin typeface="Calibri"/>
                <a:cs typeface="Calibri"/>
              </a:rPr>
              <a:t>we </a:t>
            </a:r>
            <a:r>
              <a:rPr sz="1100" dirty="0">
                <a:latin typeface="Calibri"/>
                <a:cs typeface="Calibri"/>
              </a:rPr>
              <a:t>want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be?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99831" y="3485388"/>
            <a:ext cx="163830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2555" marR="111760" indent="-1270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Track: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Track</a:t>
            </a:r>
            <a:r>
              <a:rPr sz="1100" spc="-10" dirty="0">
                <a:latin typeface="Calibri"/>
                <a:cs typeface="Calibri"/>
              </a:rPr>
              <a:t> stakeholder </a:t>
            </a:r>
            <a:r>
              <a:rPr sz="1100" dirty="0">
                <a:latin typeface="Calibri"/>
                <a:cs typeface="Calibri"/>
              </a:rPr>
              <a:t>disposition,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engagement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actions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spc="-10" dirty="0">
                <a:latin typeface="Calibri"/>
                <a:cs typeface="Calibri"/>
              </a:rPr>
              <a:t>Stakeholder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Tracking Sheet.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-75" dirty="0"/>
              <a:t> </a:t>
            </a:r>
            <a:r>
              <a:rPr dirty="0"/>
              <a:t>Stakeholder</a:t>
            </a:r>
            <a:r>
              <a:rPr spc="-65" dirty="0"/>
              <a:t> </a:t>
            </a:r>
            <a:r>
              <a:rPr spc="130" dirty="0"/>
              <a:t>Map</a:t>
            </a:r>
            <a:r>
              <a:rPr spc="-35" dirty="0"/>
              <a:t> </a:t>
            </a:r>
            <a:r>
              <a:rPr spc="420" dirty="0"/>
              <a:t>–</a:t>
            </a:r>
            <a:r>
              <a:rPr spc="-535" dirty="0"/>
              <a:t> </a:t>
            </a:r>
            <a:r>
              <a:rPr dirty="0"/>
              <a:t>Template</a:t>
            </a:r>
            <a:r>
              <a:rPr spc="-80" dirty="0"/>
              <a:t> </a:t>
            </a:r>
            <a:r>
              <a:rPr sz="1200" dirty="0"/>
              <a:t>(Option </a:t>
            </a:r>
            <a:r>
              <a:rPr sz="1200" spc="-25" dirty="0"/>
              <a:t>1)</a:t>
            </a:r>
            <a:endParaRPr sz="1200" dirty="0"/>
          </a:p>
        </p:txBody>
      </p:sp>
      <p:sp>
        <p:nvSpPr>
          <p:cNvPr id="3" name="object 3"/>
          <p:cNvSpPr txBox="1"/>
          <p:nvPr/>
        </p:nvSpPr>
        <p:spPr>
          <a:xfrm>
            <a:off x="1740535" y="6597497"/>
            <a:ext cx="1020444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Calibri"/>
                <a:cs typeface="Calibri"/>
              </a:rPr>
              <a:t>Strongly</a:t>
            </a:r>
            <a:r>
              <a:rPr sz="1150" b="1" spc="-5" dirty="0">
                <a:latin typeface="Calibri"/>
                <a:cs typeface="Calibri"/>
              </a:rPr>
              <a:t> </a:t>
            </a:r>
            <a:r>
              <a:rPr sz="1150" b="1" spc="-10" dirty="0">
                <a:latin typeface="Calibri"/>
                <a:cs typeface="Calibri"/>
              </a:rPr>
              <a:t>Against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16910" y="6597497"/>
            <a:ext cx="123253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Calibri"/>
                <a:cs typeface="Calibri"/>
              </a:rPr>
              <a:t>Moderately</a:t>
            </a:r>
            <a:r>
              <a:rPr sz="1150" b="1" spc="20" dirty="0">
                <a:latin typeface="Calibri"/>
                <a:cs typeface="Calibri"/>
              </a:rPr>
              <a:t> </a:t>
            </a:r>
            <a:r>
              <a:rPr sz="1150" b="1" spc="-10" dirty="0">
                <a:latin typeface="Calibri"/>
                <a:cs typeface="Calibri"/>
              </a:rPr>
              <a:t>Against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3538" y="6597497"/>
            <a:ext cx="48387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latin typeface="Calibri"/>
                <a:cs typeface="Calibri"/>
              </a:rPr>
              <a:t>Neutral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4040" y="6597497"/>
            <a:ext cx="144462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latin typeface="Calibri"/>
                <a:cs typeface="Calibri"/>
              </a:rPr>
              <a:t>Moderately</a:t>
            </a:r>
            <a:r>
              <a:rPr sz="1150" b="1" spc="20" dirty="0">
                <a:latin typeface="Calibri"/>
                <a:cs typeface="Calibri"/>
              </a:rPr>
              <a:t> </a:t>
            </a:r>
            <a:r>
              <a:rPr sz="1150" b="1" spc="-10" dirty="0">
                <a:latin typeface="Calibri"/>
                <a:cs typeface="Calibri"/>
              </a:rPr>
              <a:t>Supportive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0635" y="6509410"/>
            <a:ext cx="692150" cy="377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80645">
              <a:lnSpc>
                <a:spcPct val="100899"/>
              </a:lnSpc>
              <a:spcBef>
                <a:spcPts val="90"/>
              </a:spcBef>
            </a:pPr>
            <a:r>
              <a:rPr sz="1150" b="1" spc="-10" dirty="0">
                <a:latin typeface="Calibri"/>
                <a:cs typeface="Calibri"/>
              </a:rPr>
              <a:t>Strongly Supportive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911" y="3291539"/>
            <a:ext cx="544195" cy="11957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Medium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impact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of</a:t>
            </a:r>
            <a:endParaRPr sz="1200" dirty="0">
              <a:latin typeface="Calibri"/>
              <a:cs typeface="Calibri"/>
            </a:endParaRPr>
          </a:p>
          <a:p>
            <a:pPr marL="195580" marR="186055" indent="-635" algn="ctr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change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on </a:t>
            </a:r>
            <a:r>
              <a:rPr sz="1200" b="1" spc="-10" dirty="0">
                <a:latin typeface="Calibri"/>
                <a:cs typeface="Calibri"/>
              </a:rPr>
              <a:t>stakeholders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8911" y="4868056"/>
            <a:ext cx="360680" cy="1405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Low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impact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of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change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-10" dirty="0">
                <a:latin typeface="Calibri"/>
                <a:cs typeface="Calibri"/>
              </a:rPr>
              <a:t> stakeholders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4961" y="1751684"/>
            <a:ext cx="544195" cy="83946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40005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High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impact</a:t>
            </a:r>
            <a:endParaRPr sz="1200" dirty="0">
              <a:latin typeface="Calibri"/>
              <a:cs typeface="Calibri"/>
            </a:endParaRPr>
          </a:p>
          <a:p>
            <a:pPr marL="17145" marR="5080" indent="-508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of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change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on </a:t>
            </a:r>
            <a:r>
              <a:rPr sz="1200" b="1" spc="-10" dirty="0">
                <a:latin typeface="Calibri"/>
                <a:cs typeface="Calibri"/>
              </a:rPr>
              <a:t>stakeholders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52244" y="1226566"/>
            <a:ext cx="8126730" cy="5217160"/>
            <a:chOff x="1452244" y="1226566"/>
            <a:chExt cx="8126730" cy="5217160"/>
          </a:xfrm>
        </p:grpSpPr>
        <p:sp>
          <p:nvSpPr>
            <p:cNvPr id="12" name="object 12"/>
            <p:cNvSpPr/>
            <p:nvPr/>
          </p:nvSpPr>
          <p:spPr>
            <a:xfrm>
              <a:off x="1452244" y="1226566"/>
              <a:ext cx="1625600" cy="1739264"/>
            </a:xfrm>
            <a:custGeom>
              <a:avLst/>
              <a:gdLst/>
              <a:ahLst/>
              <a:cxnLst/>
              <a:rect l="l" t="t" r="r" b="b"/>
              <a:pathLst>
                <a:path w="1625600" h="1739264">
                  <a:moveTo>
                    <a:pt x="1625345" y="0"/>
                  </a:moveTo>
                  <a:lnTo>
                    <a:pt x="0" y="0"/>
                  </a:lnTo>
                  <a:lnTo>
                    <a:pt x="0" y="1738883"/>
                  </a:lnTo>
                  <a:lnTo>
                    <a:pt x="1625345" y="1738883"/>
                  </a:lnTo>
                  <a:lnTo>
                    <a:pt x="1625345" y="0"/>
                  </a:lnTo>
                  <a:close/>
                </a:path>
              </a:pathLst>
            </a:custGeom>
            <a:solidFill>
              <a:srgbClr val="FF66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702937" y="1226566"/>
              <a:ext cx="1625600" cy="1739264"/>
            </a:xfrm>
            <a:custGeom>
              <a:avLst/>
              <a:gdLst/>
              <a:ahLst/>
              <a:cxnLst/>
              <a:rect l="l" t="t" r="r" b="b"/>
              <a:pathLst>
                <a:path w="1625600" h="1739264">
                  <a:moveTo>
                    <a:pt x="1625346" y="0"/>
                  </a:moveTo>
                  <a:lnTo>
                    <a:pt x="0" y="0"/>
                  </a:lnTo>
                  <a:lnTo>
                    <a:pt x="0" y="1738883"/>
                  </a:lnTo>
                  <a:lnTo>
                    <a:pt x="1625346" y="1738883"/>
                  </a:lnTo>
                  <a:lnTo>
                    <a:pt x="1625346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3077591" y="2965450"/>
              <a:ext cx="1625600" cy="1739264"/>
            </a:xfrm>
            <a:custGeom>
              <a:avLst/>
              <a:gdLst/>
              <a:ahLst/>
              <a:cxnLst/>
              <a:rect l="l" t="t" r="r" b="b"/>
              <a:pathLst>
                <a:path w="1625600" h="1739264">
                  <a:moveTo>
                    <a:pt x="1625345" y="0"/>
                  </a:moveTo>
                  <a:lnTo>
                    <a:pt x="0" y="0"/>
                  </a:lnTo>
                  <a:lnTo>
                    <a:pt x="0" y="1738883"/>
                  </a:lnTo>
                  <a:lnTo>
                    <a:pt x="1625345" y="1738883"/>
                  </a:lnTo>
                  <a:lnTo>
                    <a:pt x="1625345" y="0"/>
                  </a:lnTo>
                  <a:close/>
                </a:path>
              </a:pathLst>
            </a:custGeom>
            <a:solidFill>
              <a:srgbClr val="C0C5C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702937" y="2965450"/>
              <a:ext cx="1625600" cy="1739264"/>
            </a:xfrm>
            <a:custGeom>
              <a:avLst/>
              <a:gdLst/>
              <a:ahLst/>
              <a:cxnLst/>
              <a:rect l="l" t="t" r="r" b="b"/>
              <a:pathLst>
                <a:path w="1625600" h="1739264">
                  <a:moveTo>
                    <a:pt x="1625346" y="0"/>
                  </a:moveTo>
                  <a:lnTo>
                    <a:pt x="0" y="0"/>
                  </a:lnTo>
                  <a:lnTo>
                    <a:pt x="0" y="1738883"/>
                  </a:lnTo>
                  <a:lnTo>
                    <a:pt x="1625346" y="1738883"/>
                  </a:lnTo>
                  <a:lnTo>
                    <a:pt x="1625346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953629" y="2965450"/>
              <a:ext cx="1625600" cy="1739264"/>
            </a:xfrm>
            <a:custGeom>
              <a:avLst/>
              <a:gdLst/>
              <a:ahLst/>
              <a:cxnLst/>
              <a:rect l="l" t="t" r="r" b="b"/>
              <a:pathLst>
                <a:path w="1625600" h="1739264">
                  <a:moveTo>
                    <a:pt x="1625346" y="0"/>
                  </a:moveTo>
                  <a:lnTo>
                    <a:pt x="0" y="0"/>
                  </a:lnTo>
                  <a:lnTo>
                    <a:pt x="0" y="1738883"/>
                  </a:lnTo>
                  <a:lnTo>
                    <a:pt x="1625346" y="1738883"/>
                  </a:lnTo>
                  <a:lnTo>
                    <a:pt x="1625346" y="0"/>
                  </a:lnTo>
                  <a:close/>
                </a:path>
              </a:pathLst>
            </a:custGeom>
            <a:solidFill>
              <a:srgbClr val="84C89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6328283" y="4704333"/>
              <a:ext cx="1625600" cy="1739264"/>
            </a:xfrm>
            <a:custGeom>
              <a:avLst/>
              <a:gdLst/>
              <a:ahLst/>
              <a:cxnLst/>
              <a:rect l="l" t="t" r="r" b="b"/>
              <a:pathLst>
                <a:path w="1625600" h="1739264">
                  <a:moveTo>
                    <a:pt x="1625345" y="0"/>
                  </a:moveTo>
                  <a:lnTo>
                    <a:pt x="0" y="0"/>
                  </a:lnTo>
                  <a:lnTo>
                    <a:pt x="0" y="1738883"/>
                  </a:lnTo>
                  <a:lnTo>
                    <a:pt x="1625345" y="1738883"/>
                  </a:lnTo>
                  <a:lnTo>
                    <a:pt x="1625345" y="0"/>
                  </a:lnTo>
                  <a:close/>
                </a:path>
              </a:pathLst>
            </a:custGeom>
            <a:solidFill>
              <a:srgbClr val="DAE9C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2077212" y="1746503"/>
              <a:ext cx="6529070" cy="3918585"/>
            </a:xfrm>
            <a:custGeom>
              <a:avLst/>
              <a:gdLst/>
              <a:ahLst/>
              <a:cxnLst/>
              <a:rect l="l" t="t" r="r" b="b"/>
              <a:pathLst>
                <a:path w="6529070" h="3918585">
                  <a:moveTo>
                    <a:pt x="504444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504444" y="179832"/>
                  </a:lnTo>
                  <a:lnTo>
                    <a:pt x="504444" y="0"/>
                  </a:lnTo>
                  <a:close/>
                </a:path>
                <a:path w="6529070" h="3918585">
                  <a:moveTo>
                    <a:pt x="1618488" y="1688592"/>
                  </a:moveTo>
                  <a:lnTo>
                    <a:pt x="1114044" y="1688592"/>
                  </a:lnTo>
                  <a:lnTo>
                    <a:pt x="1114044" y="1868424"/>
                  </a:lnTo>
                  <a:lnTo>
                    <a:pt x="1618488" y="1868424"/>
                  </a:lnTo>
                  <a:lnTo>
                    <a:pt x="1618488" y="1688592"/>
                  </a:lnTo>
                  <a:close/>
                </a:path>
                <a:path w="6529070" h="3918585">
                  <a:moveTo>
                    <a:pt x="3246120" y="2164080"/>
                  </a:moveTo>
                  <a:lnTo>
                    <a:pt x="2743200" y="2164080"/>
                  </a:lnTo>
                  <a:lnTo>
                    <a:pt x="2743200" y="2343912"/>
                  </a:lnTo>
                  <a:lnTo>
                    <a:pt x="3246120" y="2343912"/>
                  </a:lnTo>
                  <a:lnTo>
                    <a:pt x="3246120" y="2164080"/>
                  </a:lnTo>
                  <a:close/>
                </a:path>
                <a:path w="6529070" h="3918585">
                  <a:moveTo>
                    <a:pt x="3750564" y="170688"/>
                  </a:moveTo>
                  <a:lnTo>
                    <a:pt x="3246120" y="170688"/>
                  </a:lnTo>
                  <a:lnTo>
                    <a:pt x="3246120" y="350520"/>
                  </a:lnTo>
                  <a:lnTo>
                    <a:pt x="3750564" y="350520"/>
                  </a:lnTo>
                  <a:lnTo>
                    <a:pt x="3750564" y="170688"/>
                  </a:lnTo>
                  <a:close/>
                </a:path>
                <a:path w="6529070" h="3918585">
                  <a:moveTo>
                    <a:pt x="5263896" y="3738372"/>
                  </a:moveTo>
                  <a:lnTo>
                    <a:pt x="4759452" y="3738372"/>
                  </a:lnTo>
                  <a:lnTo>
                    <a:pt x="4759452" y="3918204"/>
                  </a:lnTo>
                  <a:lnTo>
                    <a:pt x="5263896" y="3918204"/>
                  </a:lnTo>
                  <a:lnTo>
                    <a:pt x="5263896" y="3738372"/>
                  </a:lnTo>
                  <a:close/>
                </a:path>
                <a:path w="6529070" h="3918585">
                  <a:moveTo>
                    <a:pt x="6528816" y="2104644"/>
                  </a:moveTo>
                  <a:lnTo>
                    <a:pt x="6024372" y="2104644"/>
                  </a:lnTo>
                  <a:lnTo>
                    <a:pt x="6024372" y="2284476"/>
                  </a:lnTo>
                  <a:lnTo>
                    <a:pt x="6528816" y="2284476"/>
                  </a:lnTo>
                  <a:lnTo>
                    <a:pt x="6528816" y="2104644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446081" y="1220403"/>
          <a:ext cx="8215630" cy="5215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1738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27000" algn="ctr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C5C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20014" algn="ctr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AE9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4C89C"/>
                    </a:solidFill>
                  </a:tcPr>
                </a:tc>
              </a:tr>
              <a:tr h="1738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AE9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227329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738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C5C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R="96520" algn="ctr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4C89C"/>
                    </a:solidFill>
                  </a:tcPr>
                </a:tc>
              </a:tr>
            </a:tbl>
          </a:graphicData>
        </a:graphic>
      </p:graphicFrame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20" name="object 20"/>
          <p:cNvSpPr txBox="1"/>
          <p:nvPr/>
        </p:nvSpPr>
        <p:spPr>
          <a:xfrm>
            <a:off x="4585461" y="6891629"/>
            <a:ext cx="1860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Support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for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Change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9717" y="2874690"/>
            <a:ext cx="254000" cy="21336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dirty="0">
                <a:latin typeface="Calibri"/>
                <a:cs typeface="Calibri"/>
              </a:rPr>
              <a:t>Influence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over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Change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-60" dirty="0"/>
              <a:t> </a:t>
            </a:r>
            <a:r>
              <a:rPr dirty="0"/>
              <a:t>Stakeholder</a:t>
            </a:r>
            <a:r>
              <a:rPr spc="-50" dirty="0"/>
              <a:t> </a:t>
            </a:r>
            <a:r>
              <a:rPr spc="130" dirty="0"/>
              <a:t>Map</a:t>
            </a:r>
            <a:r>
              <a:rPr spc="-15" dirty="0"/>
              <a:t> </a:t>
            </a:r>
            <a:r>
              <a:rPr spc="420" dirty="0"/>
              <a:t>–</a:t>
            </a:r>
            <a:r>
              <a:rPr spc="-15" dirty="0"/>
              <a:t> </a:t>
            </a:r>
            <a:r>
              <a:rPr spc="70" dirty="0"/>
              <a:t>Method</a:t>
            </a:r>
            <a:r>
              <a:rPr spc="-35" dirty="0"/>
              <a:t> </a:t>
            </a:r>
            <a:r>
              <a:rPr sz="1200" dirty="0"/>
              <a:t>(Option</a:t>
            </a:r>
            <a:r>
              <a:rPr sz="1200" spc="5" dirty="0"/>
              <a:t> </a:t>
            </a:r>
            <a:r>
              <a:rPr sz="1200" spc="-25" dirty="0"/>
              <a:t>2)</a:t>
            </a:r>
            <a:endParaRPr sz="1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78901" y="6787705"/>
            <a:ext cx="6061710" cy="256540"/>
            <a:chOff x="1878901" y="6787705"/>
            <a:chExt cx="6061710" cy="256540"/>
          </a:xfrm>
        </p:grpSpPr>
        <p:sp>
          <p:nvSpPr>
            <p:cNvPr id="10" name="object 10"/>
            <p:cNvSpPr/>
            <p:nvPr/>
          </p:nvSpPr>
          <p:spPr>
            <a:xfrm>
              <a:off x="1883664" y="6792468"/>
              <a:ext cx="6052185" cy="247015"/>
            </a:xfrm>
            <a:custGeom>
              <a:avLst/>
              <a:gdLst/>
              <a:ahLst/>
              <a:cxnLst/>
              <a:rect l="l" t="t" r="r" b="b"/>
              <a:pathLst>
                <a:path w="6052184" h="247015">
                  <a:moveTo>
                    <a:pt x="6051803" y="0"/>
                  </a:moveTo>
                  <a:lnTo>
                    <a:pt x="0" y="0"/>
                  </a:lnTo>
                  <a:lnTo>
                    <a:pt x="0" y="246887"/>
                  </a:lnTo>
                  <a:lnTo>
                    <a:pt x="6051803" y="246887"/>
                  </a:lnTo>
                  <a:lnTo>
                    <a:pt x="605180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883664" y="6792468"/>
              <a:ext cx="6052185" cy="247015"/>
            </a:xfrm>
            <a:custGeom>
              <a:avLst/>
              <a:gdLst/>
              <a:ahLst/>
              <a:cxnLst/>
              <a:rect l="l" t="t" r="r" b="b"/>
              <a:pathLst>
                <a:path w="6052184" h="247015">
                  <a:moveTo>
                    <a:pt x="0" y="246887"/>
                  </a:moveTo>
                  <a:lnTo>
                    <a:pt x="6051803" y="246887"/>
                  </a:lnTo>
                  <a:lnTo>
                    <a:pt x="6051803" y="0"/>
                  </a:lnTo>
                  <a:lnTo>
                    <a:pt x="0" y="0"/>
                  </a:lnTo>
                  <a:lnTo>
                    <a:pt x="0" y="246887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883664" y="6792468"/>
            <a:ext cx="6052185" cy="2470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484505">
              <a:lnSpc>
                <a:spcPct val="100000"/>
              </a:lnSpc>
              <a:spcBef>
                <a:spcPts val="320"/>
              </a:spcBef>
            </a:pPr>
            <a:r>
              <a:rPr sz="1000" i="1" dirty="0">
                <a:latin typeface="Calibri"/>
                <a:cs typeface="Calibri"/>
              </a:rPr>
              <a:t>A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more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comprehensive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“How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to”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guide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for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Stakeholder</a:t>
            </a:r>
            <a:r>
              <a:rPr sz="1000" i="1" spc="-4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Mapping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can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be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found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on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experttoolkit.com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5455" y="3058667"/>
            <a:ext cx="4672584" cy="315620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05612" y="1914144"/>
            <a:ext cx="2409825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32080" marR="123825" indent="15240" algn="just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Plot.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Plot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stakeholders (individuals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or </a:t>
            </a:r>
            <a:r>
              <a:rPr sz="1100" dirty="0">
                <a:latin typeface="Calibri"/>
                <a:cs typeface="Calibri"/>
              </a:rPr>
              <a:t>groups)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map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according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their </a:t>
            </a:r>
            <a:r>
              <a:rPr sz="1100" dirty="0">
                <a:latin typeface="Calibri"/>
                <a:cs typeface="Calibri"/>
              </a:rPr>
              <a:t>disposition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towards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program.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107817" y="2207132"/>
            <a:ext cx="640715" cy="1045210"/>
          </a:xfrm>
          <a:custGeom>
            <a:avLst/>
            <a:gdLst/>
            <a:ahLst/>
            <a:cxnLst/>
            <a:rect l="l" t="t" r="r" b="b"/>
            <a:pathLst>
              <a:path w="640714" h="1045210">
                <a:moveTo>
                  <a:pt x="595253" y="983212"/>
                </a:moveTo>
                <a:lnTo>
                  <a:pt x="568070" y="999743"/>
                </a:lnTo>
                <a:lnTo>
                  <a:pt x="640333" y="1044955"/>
                </a:lnTo>
                <a:lnTo>
                  <a:pt x="636394" y="997965"/>
                </a:lnTo>
                <a:lnTo>
                  <a:pt x="607568" y="997965"/>
                </a:lnTo>
                <a:lnTo>
                  <a:pt x="603631" y="997076"/>
                </a:lnTo>
                <a:lnTo>
                  <a:pt x="601853" y="994028"/>
                </a:lnTo>
                <a:lnTo>
                  <a:pt x="595253" y="983212"/>
                </a:lnTo>
                <a:close/>
              </a:path>
              <a:path w="640714" h="1045210">
                <a:moveTo>
                  <a:pt x="606066" y="976635"/>
                </a:moveTo>
                <a:lnTo>
                  <a:pt x="595253" y="983212"/>
                </a:lnTo>
                <a:lnTo>
                  <a:pt x="601853" y="994028"/>
                </a:lnTo>
                <a:lnTo>
                  <a:pt x="603631" y="997076"/>
                </a:lnTo>
                <a:lnTo>
                  <a:pt x="607568" y="997965"/>
                </a:lnTo>
                <a:lnTo>
                  <a:pt x="610616" y="996188"/>
                </a:lnTo>
                <a:lnTo>
                  <a:pt x="613536" y="994409"/>
                </a:lnTo>
                <a:lnTo>
                  <a:pt x="614553" y="990472"/>
                </a:lnTo>
                <a:lnTo>
                  <a:pt x="612647" y="987425"/>
                </a:lnTo>
                <a:lnTo>
                  <a:pt x="606066" y="976635"/>
                </a:lnTo>
                <a:close/>
              </a:path>
              <a:path w="640714" h="1045210">
                <a:moveTo>
                  <a:pt x="633221" y="960119"/>
                </a:moveTo>
                <a:lnTo>
                  <a:pt x="606066" y="976635"/>
                </a:lnTo>
                <a:lnTo>
                  <a:pt x="612647" y="987425"/>
                </a:lnTo>
                <a:lnTo>
                  <a:pt x="614553" y="990472"/>
                </a:lnTo>
                <a:lnTo>
                  <a:pt x="613635" y="994028"/>
                </a:lnTo>
                <a:lnTo>
                  <a:pt x="613536" y="994409"/>
                </a:lnTo>
                <a:lnTo>
                  <a:pt x="610616" y="996188"/>
                </a:lnTo>
                <a:lnTo>
                  <a:pt x="607568" y="997965"/>
                </a:lnTo>
                <a:lnTo>
                  <a:pt x="636394" y="997965"/>
                </a:lnTo>
                <a:lnTo>
                  <a:pt x="633221" y="960119"/>
                </a:lnTo>
                <a:close/>
              </a:path>
              <a:path w="640714" h="1045210">
                <a:moveTo>
                  <a:pt x="6984" y="0"/>
                </a:moveTo>
                <a:lnTo>
                  <a:pt x="3937" y="1777"/>
                </a:lnTo>
                <a:lnTo>
                  <a:pt x="888" y="3682"/>
                </a:lnTo>
                <a:lnTo>
                  <a:pt x="0" y="7492"/>
                </a:lnTo>
                <a:lnTo>
                  <a:pt x="1777" y="10540"/>
                </a:lnTo>
                <a:lnTo>
                  <a:pt x="595253" y="983212"/>
                </a:lnTo>
                <a:lnTo>
                  <a:pt x="606066" y="976635"/>
                </a:lnTo>
                <a:lnTo>
                  <a:pt x="12700" y="3937"/>
                </a:lnTo>
                <a:lnTo>
                  <a:pt x="10794" y="888"/>
                </a:lnTo>
                <a:lnTo>
                  <a:pt x="6984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620268" y="4123944"/>
            <a:ext cx="1800225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74625" marR="150495" indent="-18415" algn="just">
              <a:lnSpc>
                <a:spcPct val="100000"/>
              </a:lnSpc>
              <a:spcBef>
                <a:spcPts val="295"/>
              </a:spcBef>
            </a:pPr>
            <a:r>
              <a:rPr sz="1100" b="1" spc="-10" dirty="0">
                <a:latin typeface="Calibri"/>
                <a:cs typeface="Calibri"/>
              </a:rPr>
              <a:t>Y-</a:t>
            </a:r>
            <a:r>
              <a:rPr sz="1100" b="1" dirty="0">
                <a:latin typeface="Calibri"/>
                <a:cs typeface="Calibri"/>
              </a:rPr>
              <a:t>Axis.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How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stakeholder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influence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success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program?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7" name="object 17"/>
          <p:cNvSpPr txBox="1"/>
          <p:nvPr/>
        </p:nvSpPr>
        <p:spPr>
          <a:xfrm>
            <a:off x="2967227" y="6249923"/>
            <a:ext cx="4022090" cy="43180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X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Axis.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How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stakeholder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support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transformation</a:t>
            </a:r>
            <a:endParaRPr sz="1100" dirty="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100" spc="-10" dirty="0">
                <a:latin typeface="Calibri"/>
                <a:cs typeface="Calibri"/>
              </a:rPr>
              <a:t>program?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59423" y="1962911"/>
            <a:ext cx="3005455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04775" marR="99060" indent="190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Optional: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Plot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desired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disposition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each </a:t>
            </a:r>
            <a:r>
              <a:rPr sz="1100" dirty="0">
                <a:latin typeface="Calibri"/>
                <a:cs typeface="Calibri"/>
              </a:rPr>
              <a:t>stakeholder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(individuals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groups).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Where do </a:t>
            </a:r>
            <a:r>
              <a:rPr sz="1100" spc="-25" dirty="0">
                <a:latin typeface="Calibri"/>
                <a:cs typeface="Calibri"/>
              </a:rPr>
              <a:t>we </a:t>
            </a:r>
            <a:r>
              <a:rPr sz="1100" dirty="0">
                <a:latin typeface="Calibri"/>
                <a:cs typeface="Calibri"/>
              </a:rPr>
              <a:t>want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be?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05700" y="3694176"/>
            <a:ext cx="163830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3189" marR="111125" indent="-1270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Track: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Track</a:t>
            </a:r>
            <a:r>
              <a:rPr sz="1100" spc="-10" dirty="0">
                <a:latin typeface="Calibri"/>
                <a:cs typeface="Calibri"/>
              </a:rPr>
              <a:t> stakeholder </a:t>
            </a:r>
            <a:r>
              <a:rPr sz="1100" dirty="0">
                <a:latin typeface="Calibri"/>
                <a:cs typeface="Calibri"/>
              </a:rPr>
              <a:t>disposition,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engagement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actions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spc="-10" dirty="0">
                <a:latin typeface="Calibri"/>
                <a:cs typeface="Calibri"/>
              </a:rPr>
              <a:t>Stakeholder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Tracking Sheet.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-75" dirty="0"/>
              <a:t> </a:t>
            </a:r>
            <a:r>
              <a:rPr dirty="0"/>
              <a:t>Stakeholder</a:t>
            </a:r>
            <a:r>
              <a:rPr spc="-65" dirty="0"/>
              <a:t> </a:t>
            </a:r>
            <a:r>
              <a:rPr spc="130" dirty="0"/>
              <a:t>Map</a:t>
            </a:r>
            <a:r>
              <a:rPr spc="-35" dirty="0"/>
              <a:t> </a:t>
            </a:r>
            <a:r>
              <a:rPr spc="420" dirty="0"/>
              <a:t>–</a:t>
            </a:r>
            <a:r>
              <a:rPr spc="-535" dirty="0"/>
              <a:t> </a:t>
            </a:r>
            <a:r>
              <a:rPr dirty="0"/>
              <a:t>Template</a:t>
            </a:r>
            <a:r>
              <a:rPr spc="-80" dirty="0"/>
              <a:t> </a:t>
            </a:r>
            <a:r>
              <a:rPr sz="1200" dirty="0"/>
              <a:t>(Option </a:t>
            </a:r>
            <a:r>
              <a:rPr sz="1200" spc="-25" dirty="0"/>
              <a:t>2)</a:t>
            </a:r>
            <a:endParaRPr sz="1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265631" y="1283842"/>
            <a:ext cx="8266430" cy="5359400"/>
            <a:chOff x="1265631" y="1283842"/>
            <a:chExt cx="8266430" cy="5359400"/>
          </a:xfrm>
        </p:grpSpPr>
        <p:sp>
          <p:nvSpPr>
            <p:cNvPr id="4" name="object 4"/>
            <p:cNvSpPr/>
            <p:nvPr/>
          </p:nvSpPr>
          <p:spPr>
            <a:xfrm>
              <a:off x="1265631" y="1283842"/>
              <a:ext cx="4133215" cy="2679700"/>
            </a:xfrm>
            <a:custGeom>
              <a:avLst/>
              <a:gdLst/>
              <a:ahLst/>
              <a:cxnLst/>
              <a:rect l="l" t="t" r="r" b="b"/>
              <a:pathLst>
                <a:path w="4133215" h="2679700">
                  <a:moveTo>
                    <a:pt x="4132961" y="0"/>
                  </a:moveTo>
                  <a:lnTo>
                    <a:pt x="0" y="0"/>
                  </a:lnTo>
                  <a:lnTo>
                    <a:pt x="0" y="2679573"/>
                  </a:lnTo>
                  <a:lnTo>
                    <a:pt x="4132961" y="2679573"/>
                  </a:lnTo>
                  <a:lnTo>
                    <a:pt x="4132961" y="0"/>
                  </a:lnTo>
                  <a:close/>
                </a:path>
              </a:pathLst>
            </a:custGeom>
            <a:solidFill>
              <a:srgbClr val="FF666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5398642" y="1283842"/>
              <a:ext cx="4133215" cy="2679700"/>
            </a:xfrm>
            <a:custGeom>
              <a:avLst/>
              <a:gdLst/>
              <a:ahLst/>
              <a:cxnLst/>
              <a:rect l="l" t="t" r="r" b="b"/>
              <a:pathLst>
                <a:path w="4133215" h="2679700">
                  <a:moveTo>
                    <a:pt x="4132961" y="0"/>
                  </a:moveTo>
                  <a:lnTo>
                    <a:pt x="0" y="0"/>
                  </a:lnTo>
                  <a:lnTo>
                    <a:pt x="0" y="2679573"/>
                  </a:lnTo>
                  <a:lnTo>
                    <a:pt x="4132961" y="2679573"/>
                  </a:lnTo>
                  <a:lnTo>
                    <a:pt x="4132961" y="0"/>
                  </a:lnTo>
                  <a:close/>
                </a:path>
              </a:pathLst>
            </a:custGeom>
            <a:solidFill>
              <a:srgbClr val="ACDB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265631" y="3963453"/>
              <a:ext cx="8266430" cy="2679700"/>
            </a:xfrm>
            <a:custGeom>
              <a:avLst/>
              <a:gdLst/>
              <a:ahLst/>
              <a:cxnLst/>
              <a:rect l="l" t="t" r="r" b="b"/>
              <a:pathLst>
                <a:path w="8266430" h="2679700">
                  <a:moveTo>
                    <a:pt x="4132961" y="0"/>
                  </a:moveTo>
                  <a:lnTo>
                    <a:pt x="0" y="0"/>
                  </a:lnTo>
                  <a:lnTo>
                    <a:pt x="0" y="2679573"/>
                  </a:lnTo>
                  <a:lnTo>
                    <a:pt x="4132961" y="2679573"/>
                  </a:lnTo>
                  <a:lnTo>
                    <a:pt x="4132961" y="0"/>
                  </a:lnTo>
                  <a:close/>
                </a:path>
                <a:path w="8266430" h="2679700">
                  <a:moveTo>
                    <a:pt x="8265973" y="0"/>
                  </a:moveTo>
                  <a:lnTo>
                    <a:pt x="4133011" y="0"/>
                  </a:lnTo>
                  <a:lnTo>
                    <a:pt x="4133011" y="2679573"/>
                  </a:lnTo>
                  <a:lnTo>
                    <a:pt x="8265973" y="2679573"/>
                  </a:lnTo>
                  <a:lnTo>
                    <a:pt x="8265973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3521964" y="2417063"/>
              <a:ext cx="4234180" cy="3354704"/>
            </a:xfrm>
            <a:custGeom>
              <a:avLst/>
              <a:gdLst/>
              <a:ahLst/>
              <a:cxnLst/>
              <a:rect l="l" t="t" r="r" b="b"/>
              <a:pathLst>
                <a:path w="4234180" h="3354704">
                  <a:moveTo>
                    <a:pt x="502920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502920" y="179832"/>
                  </a:lnTo>
                  <a:lnTo>
                    <a:pt x="502920" y="0"/>
                  </a:lnTo>
                  <a:close/>
                </a:path>
                <a:path w="4234180" h="3354704">
                  <a:moveTo>
                    <a:pt x="755904" y="2657856"/>
                  </a:moveTo>
                  <a:lnTo>
                    <a:pt x="251460" y="2657856"/>
                  </a:lnTo>
                  <a:lnTo>
                    <a:pt x="251460" y="2837688"/>
                  </a:lnTo>
                  <a:lnTo>
                    <a:pt x="755904" y="2837688"/>
                  </a:lnTo>
                  <a:lnTo>
                    <a:pt x="755904" y="2657856"/>
                  </a:lnTo>
                  <a:close/>
                </a:path>
                <a:path w="4234180" h="3354704">
                  <a:moveTo>
                    <a:pt x="3656076" y="295656"/>
                  </a:moveTo>
                  <a:lnTo>
                    <a:pt x="3151632" y="295656"/>
                  </a:lnTo>
                  <a:lnTo>
                    <a:pt x="3151632" y="475488"/>
                  </a:lnTo>
                  <a:lnTo>
                    <a:pt x="3656076" y="475488"/>
                  </a:lnTo>
                  <a:lnTo>
                    <a:pt x="3656076" y="295656"/>
                  </a:lnTo>
                  <a:close/>
                </a:path>
                <a:path w="4234180" h="3354704">
                  <a:moveTo>
                    <a:pt x="4233672" y="3174492"/>
                  </a:moveTo>
                  <a:lnTo>
                    <a:pt x="3729228" y="3174492"/>
                  </a:lnTo>
                  <a:lnTo>
                    <a:pt x="3729228" y="3354324"/>
                  </a:lnTo>
                  <a:lnTo>
                    <a:pt x="4233672" y="3354324"/>
                  </a:lnTo>
                  <a:lnTo>
                    <a:pt x="4233672" y="3174492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59281" y="1277492"/>
          <a:ext cx="8266430" cy="5358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3215"/>
                <a:gridCol w="4133215"/>
              </a:tblGrid>
              <a:tr h="2679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81380" algn="ctr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353820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679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25863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00000"/>
                        </a:lnSpc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264919" y="6812788"/>
            <a:ext cx="8261984" cy="127000"/>
          </a:xfrm>
          <a:custGeom>
            <a:avLst/>
            <a:gdLst/>
            <a:ahLst/>
            <a:cxnLst/>
            <a:rect l="l" t="t" r="r" b="b"/>
            <a:pathLst>
              <a:path w="8261984" h="127000">
                <a:moveTo>
                  <a:pt x="127000" y="0"/>
                </a:moveTo>
                <a:lnTo>
                  <a:pt x="0" y="63499"/>
                </a:lnTo>
                <a:lnTo>
                  <a:pt x="127000" y="126999"/>
                </a:lnTo>
                <a:lnTo>
                  <a:pt x="81280" y="69849"/>
                </a:lnTo>
                <a:lnTo>
                  <a:pt x="72643" y="69849"/>
                </a:lnTo>
                <a:lnTo>
                  <a:pt x="69850" y="67005"/>
                </a:lnTo>
                <a:lnTo>
                  <a:pt x="69850" y="59994"/>
                </a:lnTo>
                <a:lnTo>
                  <a:pt x="72643" y="57149"/>
                </a:lnTo>
                <a:lnTo>
                  <a:pt x="81280" y="57149"/>
                </a:lnTo>
                <a:lnTo>
                  <a:pt x="127000" y="0"/>
                </a:lnTo>
                <a:close/>
              </a:path>
              <a:path w="8261984" h="127000">
                <a:moveTo>
                  <a:pt x="8134604" y="0"/>
                </a:moveTo>
                <a:lnTo>
                  <a:pt x="8185404" y="63499"/>
                </a:lnTo>
                <a:lnTo>
                  <a:pt x="8134604" y="126999"/>
                </a:lnTo>
                <a:lnTo>
                  <a:pt x="8248904" y="69849"/>
                </a:lnTo>
                <a:lnTo>
                  <a:pt x="8188959" y="69849"/>
                </a:lnTo>
                <a:lnTo>
                  <a:pt x="8191754" y="67005"/>
                </a:lnTo>
                <a:lnTo>
                  <a:pt x="8191754" y="59994"/>
                </a:lnTo>
                <a:lnTo>
                  <a:pt x="8188959" y="57149"/>
                </a:lnTo>
                <a:lnTo>
                  <a:pt x="8248904" y="57149"/>
                </a:lnTo>
                <a:lnTo>
                  <a:pt x="8134604" y="0"/>
                </a:lnTo>
                <a:close/>
              </a:path>
              <a:path w="8261984" h="127000">
                <a:moveTo>
                  <a:pt x="81280" y="57149"/>
                </a:moveTo>
                <a:lnTo>
                  <a:pt x="72643" y="57149"/>
                </a:lnTo>
                <a:lnTo>
                  <a:pt x="69850" y="59994"/>
                </a:lnTo>
                <a:lnTo>
                  <a:pt x="69850" y="67005"/>
                </a:lnTo>
                <a:lnTo>
                  <a:pt x="72643" y="69849"/>
                </a:lnTo>
                <a:lnTo>
                  <a:pt x="81280" y="69849"/>
                </a:lnTo>
                <a:lnTo>
                  <a:pt x="76200" y="63499"/>
                </a:lnTo>
                <a:lnTo>
                  <a:pt x="81280" y="57149"/>
                </a:lnTo>
                <a:close/>
              </a:path>
              <a:path w="8261984" h="127000">
                <a:moveTo>
                  <a:pt x="8180324" y="57149"/>
                </a:moveTo>
                <a:lnTo>
                  <a:pt x="81280" y="57149"/>
                </a:lnTo>
                <a:lnTo>
                  <a:pt x="76200" y="63499"/>
                </a:lnTo>
                <a:lnTo>
                  <a:pt x="81280" y="69849"/>
                </a:lnTo>
                <a:lnTo>
                  <a:pt x="8180324" y="69849"/>
                </a:lnTo>
                <a:lnTo>
                  <a:pt x="8185404" y="63499"/>
                </a:lnTo>
                <a:lnTo>
                  <a:pt x="8180324" y="57149"/>
                </a:lnTo>
                <a:close/>
              </a:path>
              <a:path w="8261984" h="127000">
                <a:moveTo>
                  <a:pt x="8248904" y="57149"/>
                </a:moveTo>
                <a:lnTo>
                  <a:pt x="8188959" y="57149"/>
                </a:lnTo>
                <a:lnTo>
                  <a:pt x="8191754" y="59994"/>
                </a:lnTo>
                <a:lnTo>
                  <a:pt x="8191754" y="67005"/>
                </a:lnTo>
                <a:lnTo>
                  <a:pt x="8188959" y="69849"/>
                </a:lnTo>
                <a:lnTo>
                  <a:pt x="8248904" y="69849"/>
                </a:lnTo>
                <a:lnTo>
                  <a:pt x="8261604" y="63499"/>
                </a:lnTo>
                <a:lnTo>
                  <a:pt x="8248904" y="57149"/>
                </a:lnTo>
                <a:close/>
              </a:path>
            </a:pathLst>
          </a:custGeom>
          <a:solidFill>
            <a:srgbClr val="001D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4513834" y="6973620"/>
            <a:ext cx="1860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Support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for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Change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3407" y="2897546"/>
            <a:ext cx="254000" cy="21304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dirty="0">
                <a:latin typeface="Calibri"/>
                <a:cs typeface="Calibri"/>
              </a:rPr>
              <a:t>Influence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over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Change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33196" y="1283208"/>
            <a:ext cx="127000" cy="5359400"/>
          </a:xfrm>
          <a:custGeom>
            <a:avLst/>
            <a:gdLst/>
            <a:ahLst/>
            <a:cxnLst/>
            <a:rect l="l" t="t" r="r" b="b"/>
            <a:pathLst>
              <a:path w="127000" h="5359400">
                <a:moveTo>
                  <a:pt x="0" y="5232234"/>
                </a:moveTo>
                <a:lnTo>
                  <a:pt x="63500" y="5359234"/>
                </a:lnTo>
                <a:lnTo>
                  <a:pt x="98425" y="5289384"/>
                </a:lnTo>
                <a:lnTo>
                  <a:pt x="59994" y="5289384"/>
                </a:lnTo>
                <a:lnTo>
                  <a:pt x="57150" y="5286540"/>
                </a:lnTo>
                <a:lnTo>
                  <a:pt x="57150" y="5277954"/>
                </a:lnTo>
                <a:lnTo>
                  <a:pt x="0" y="5232234"/>
                </a:lnTo>
                <a:close/>
              </a:path>
              <a:path w="127000" h="5359400">
                <a:moveTo>
                  <a:pt x="57150" y="5277954"/>
                </a:moveTo>
                <a:lnTo>
                  <a:pt x="57150" y="5286540"/>
                </a:lnTo>
                <a:lnTo>
                  <a:pt x="59994" y="5289384"/>
                </a:lnTo>
                <a:lnTo>
                  <a:pt x="67005" y="5289384"/>
                </a:lnTo>
                <a:lnTo>
                  <a:pt x="69850" y="5286540"/>
                </a:lnTo>
                <a:lnTo>
                  <a:pt x="69850" y="5283034"/>
                </a:lnTo>
                <a:lnTo>
                  <a:pt x="63500" y="5283034"/>
                </a:lnTo>
                <a:lnTo>
                  <a:pt x="57150" y="5277954"/>
                </a:lnTo>
                <a:close/>
              </a:path>
              <a:path w="127000" h="5359400">
                <a:moveTo>
                  <a:pt x="127000" y="5232234"/>
                </a:moveTo>
                <a:lnTo>
                  <a:pt x="69850" y="5277954"/>
                </a:lnTo>
                <a:lnTo>
                  <a:pt x="69850" y="5286540"/>
                </a:lnTo>
                <a:lnTo>
                  <a:pt x="67005" y="5289384"/>
                </a:lnTo>
                <a:lnTo>
                  <a:pt x="98425" y="5289384"/>
                </a:lnTo>
                <a:lnTo>
                  <a:pt x="127000" y="5232234"/>
                </a:lnTo>
                <a:close/>
              </a:path>
              <a:path w="127000" h="5359400">
                <a:moveTo>
                  <a:pt x="63500" y="76200"/>
                </a:moveTo>
                <a:lnTo>
                  <a:pt x="57150" y="81279"/>
                </a:lnTo>
                <a:lnTo>
                  <a:pt x="57150" y="5277954"/>
                </a:lnTo>
                <a:lnTo>
                  <a:pt x="63500" y="5283034"/>
                </a:lnTo>
                <a:lnTo>
                  <a:pt x="69850" y="5277954"/>
                </a:lnTo>
                <a:lnTo>
                  <a:pt x="69850" y="81279"/>
                </a:lnTo>
                <a:lnTo>
                  <a:pt x="63500" y="76200"/>
                </a:lnTo>
                <a:close/>
              </a:path>
              <a:path w="127000" h="5359400">
                <a:moveTo>
                  <a:pt x="69850" y="5277954"/>
                </a:moveTo>
                <a:lnTo>
                  <a:pt x="63500" y="5283034"/>
                </a:lnTo>
                <a:lnTo>
                  <a:pt x="69850" y="5283034"/>
                </a:lnTo>
                <a:lnTo>
                  <a:pt x="69850" y="5277954"/>
                </a:lnTo>
                <a:close/>
              </a:path>
              <a:path w="127000" h="5359400">
                <a:moveTo>
                  <a:pt x="63500" y="0"/>
                </a:moveTo>
                <a:lnTo>
                  <a:pt x="0" y="127000"/>
                </a:lnTo>
                <a:lnTo>
                  <a:pt x="57150" y="81279"/>
                </a:lnTo>
                <a:lnTo>
                  <a:pt x="57150" y="72643"/>
                </a:lnTo>
                <a:lnTo>
                  <a:pt x="59994" y="69850"/>
                </a:lnTo>
                <a:lnTo>
                  <a:pt x="98425" y="69850"/>
                </a:lnTo>
                <a:lnTo>
                  <a:pt x="63500" y="0"/>
                </a:lnTo>
                <a:close/>
              </a:path>
              <a:path w="127000" h="5359400">
                <a:moveTo>
                  <a:pt x="98425" y="69850"/>
                </a:moveTo>
                <a:lnTo>
                  <a:pt x="67005" y="69850"/>
                </a:lnTo>
                <a:lnTo>
                  <a:pt x="69850" y="72643"/>
                </a:lnTo>
                <a:lnTo>
                  <a:pt x="69850" y="81279"/>
                </a:lnTo>
                <a:lnTo>
                  <a:pt x="127000" y="127000"/>
                </a:lnTo>
                <a:lnTo>
                  <a:pt x="98425" y="69850"/>
                </a:lnTo>
                <a:close/>
              </a:path>
              <a:path w="127000" h="5359400">
                <a:moveTo>
                  <a:pt x="67005" y="69850"/>
                </a:moveTo>
                <a:lnTo>
                  <a:pt x="59994" y="69850"/>
                </a:lnTo>
                <a:lnTo>
                  <a:pt x="57150" y="72643"/>
                </a:lnTo>
                <a:lnTo>
                  <a:pt x="57150" y="81279"/>
                </a:lnTo>
                <a:lnTo>
                  <a:pt x="63500" y="76200"/>
                </a:lnTo>
                <a:lnTo>
                  <a:pt x="69850" y="76200"/>
                </a:lnTo>
                <a:lnTo>
                  <a:pt x="69850" y="72643"/>
                </a:lnTo>
                <a:lnTo>
                  <a:pt x="67005" y="69850"/>
                </a:lnTo>
                <a:close/>
              </a:path>
              <a:path w="127000" h="5359400">
                <a:moveTo>
                  <a:pt x="69850" y="76200"/>
                </a:moveTo>
                <a:lnTo>
                  <a:pt x="63500" y="76200"/>
                </a:lnTo>
                <a:lnTo>
                  <a:pt x="69850" y="81279"/>
                </a:lnTo>
                <a:lnTo>
                  <a:pt x="69850" y="76200"/>
                </a:lnTo>
                <a:close/>
              </a:path>
            </a:pathLst>
          </a:custGeom>
          <a:solidFill>
            <a:srgbClr val="001D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481685" y="1239392"/>
            <a:ext cx="313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High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4" name="object 14"/>
          <p:cNvSpPr txBox="1"/>
          <p:nvPr/>
        </p:nvSpPr>
        <p:spPr>
          <a:xfrm>
            <a:off x="510031" y="6451498"/>
            <a:ext cx="285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Calibri"/>
                <a:cs typeface="Calibri"/>
              </a:rPr>
              <a:t>Low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6454" y="7061403"/>
            <a:ext cx="285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Calibri"/>
                <a:cs typeface="Calibri"/>
              </a:rPr>
              <a:t>Low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80754" y="7061403"/>
            <a:ext cx="313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High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602</Words>
  <Application>Microsoft Office PowerPoint</Application>
  <PresentationFormat>Custom</PresentationFormat>
  <Paragraphs>118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Times New Roman</vt:lpstr>
      <vt:lpstr>Trebuchet MS</vt:lpstr>
      <vt:lpstr>Office Theme</vt:lpstr>
      <vt:lpstr>PowerPoint Presentation</vt:lpstr>
      <vt:lpstr>Business Stakeholder Map – Overview</vt:lpstr>
      <vt:lpstr>Business Stakeholder Map – Method (Option 1)</vt:lpstr>
      <vt:lpstr>Business Stakeholder Map – Template (Option 1)</vt:lpstr>
      <vt:lpstr>Business Stakeholder Map – Method (Option 2)</vt:lpstr>
      <vt:lpstr>Business Stakeholder Map – Template (Option 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44</cp:revision>
  <dcterms:created xsi:type="dcterms:W3CDTF">2026-01-27T15:21:26Z</dcterms:created>
  <dcterms:modified xsi:type="dcterms:W3CDTF">2026-01-28T05:57:33Z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