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406" r:id="rId2"/>
    <p:sldId id="407" r:id="rId3"/>
    <p:sldId id="408" r:id="rId4"/>
    <p:sldId id="409" r:id="rId5"/>
    <p:sldId id="410" r:id="rId6"/>
    <p:sldId id="411" r:id="rId7"/>
    <p:sldId id="412" r:id="rId8"/>
    <p:sldId id="413" r:id="rId9"/>
    <p:sldId id="414" r:id="rId10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28.01.2026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xperttoolkit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4167230"/>
            <a:ext cx="7691120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Business</a:t>
            </a:r>
            <a:r>
              <a:rPr sz="4000" b="1" spc="-16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35" dirty="0">
                <a:solidFill>
                  <a:srgbClr val="464952"/>
                </a:solidFill>
                <a:latin typeface="Calibri"/>
                <a:cs typeface="Calibri"/>
              </a:rPr>
              <a:t>Transformation</a:t>
            </a:r>
            <a:r>
              <a:rPr sz="4000" b="1" spc="-14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Framework</a:t>
            </a:r>
            <a:endParaRPr sz="4000" dirty="0">
              <a:latin typeface="Calibri"/>
              <a:cs typeface="Calibri"/>
            </a:endParaRPr>
          </a:p>
          <a:p>
            <a:pPr marL="12700" marR="73723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proven,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9C3636"/>
                </a:solidFill>
                <a:latin typeface="Calibri"/>
                <a:cs typeface="Calibri"/>
              </a:rPr>
              <a:t>step-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by-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step</a:t>
            </a:r>
            <a:r>
              <a:rPr sz="2400" b="1" spc="-4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framework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defining,</a:t>
            </a:r>
            <a:r>
              <a:rPr sz="2400" b="1" spc="-4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guiding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and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governing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any</a:t>
            </a:r>
            <a:r>
              <a:rPr sz="2400" b="1" spc="-8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transformation</a:t>
            </a:r>
            <a:r>
              <a:rPr sz="2400" b="1" spc="-7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program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Business</a:t>
            </a:r>
            <a:r>
              <a:rPr spc="-540" dirty="0"/>
              <a:t> </a:t>
            </a:r>
            <a:r>
              <a:rPr dirty="0"/>
              <a:t>Transformation</a:t>
            </a:r>
            <a:r>
              <a:rPr spc="30" dirty="0"/>
              <a:t> </a:t>
            </a:r>
            <a:r>
              <a:rPr dirty="0"/>
              <a:t>Framework</a:t>
            </a:r>
            <a:r>
              <a:rPr spc="55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498"/>
            <a:ext cx="9192780" cy="20209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77800" marR="176530" indent="508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Transformation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5-</a:t>
            </a:r>
            <a:r>
              <a:rPr sz="1600" spc="-10" dirty="0">
                <a:latin typeface="Calibri"/>
                <a:cs typeface="Calibri"/>
              </a:rPr>
              <a:t>component framework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methodology)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intended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to </a:t>
            </a:r>
            <a:r>
              <a:rPr sz="1600" spc="-10" dirty="0">
                <a:latin typeface="Calibri"/>
                <a:cs typeface="Calibri"/>
              </a:rPr>
              <a:t>inform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assist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delivery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program.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begins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25" dirty="0">
                <a:latin typeface="Calibri"/>
                <a:cs typeface="Calibri"/>
              </a:rPr>
              <a:t> the </a:t>
            </a:r>
            <a:r>
              <a:rPr sz="1600" spc="-20" dirty="0">
                <a:latin typeface="Calibri"/>
                <a:cs typeface="Calibri"/>
              </a:rPr>
              <a:t>“Transformation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Vision”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concludes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“Metrics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Governance” 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oversee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execution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measure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delivery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accomplishment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vision.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each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step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tools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dirty="0">
                <a:latin typeface="Calibri"/>
                <a:cs typeface="Calibri"/>
              </a:rPr>
              <a:t>techniques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recommended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conducting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step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effectively.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200660" marR="197485" indent="381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Framework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provides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method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team,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unit,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function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or </a:t>
            </a:r>
            <a:r>
              <a:rPr sz="1600" spc="-10" dirty="0">
                <a:latin typeface="Calibri"/>
                <a:cs typeface="Calibri"/>
              </a:rPr>
              <a:t>organization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looking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transform.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guide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approach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based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good </a:t>
            </a:r>
            <a:r>
              <a:rPr sz="1600" spc="-10" dirty="0">
                <a:latin typeface="Calibri"/>
                <a:cs typeface="Calibri"/>
              </a:rPr>
              <a:t>practices,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allowing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room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customization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specific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needs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organization.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intended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formulaic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recipe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completing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transformation,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every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different.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However,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in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hands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competent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practitioner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will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provide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strong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enabler.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5016"/>
            <a:ext cx="9192780" cy="18364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71450" marR="168910" indent="-1905" algn="ctr">
              <a:lnSpc>
                <a:spcPct val="100000"/>
              </a:lnSpc>
              <a:spcBef>
                <a:spcPts val="1040"/>
              </a:spcBef>
            </a:pPr>
            <a:r>
              <a:rPr sz="1600" spc="-20" dirty="0">
                <a:latin typeface="Calibri"/>
                <a:cs typeface="Calibri"/>
              </a:rPr>
              <a:t>Transformations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are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typically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complex,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challenging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highly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susceptible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failure.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Starting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journey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clear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understanding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ingredients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critical.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5 </a:t>
            </a:r>
            <a:r>
              <a:rPr sz="1600" dirty="0">
                <a:latin typeface="Calibri"/>
                <a:cs typeface="Calibri"/>
              </a:rPr>
              <a:t>steps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while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not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exhaustive,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outline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essential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elements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that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incorporated </a:t>
            </a:r>
            <a:r>
              <a:rPr sz="1600" dirty="0">
                <a:latin typeface="Calibri"/>
                <a:cs typeface="Calibri"/>
              </a:rPr>
              <a:t>into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transformation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order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successful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sustainable.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4339" y="1702307"/>
            <a:ext cx="8759825" cy="4279265"/>
            <a:chOff x="434339" y="1702307"/>
            <a:chExt cx="8759825" cy="4279265"/>
          </a:xfrm>
        </p:grpSpPr>
        <p:sp>
          <p:nvSpPr>
            <p:cNvPr id="3" name="object 3"/>
            <p:cNvSpPr/>
            <p:nvPr/>
          </p:nvSpPr>
          <p:spPr>
            <a:xfrm>
              <a:off x="605028" y="1808987"/>
              <a:ext cx="8446135" cy="4060190"/>
            </a:xfrm>
            <a:custGeom>
              <a:avLst/>
              <a:gdLst/>
              <a:ahLst/>
              <a:cxnLst/>
              <a:rect l="l" t="t" r="r" b="b"/>
              <a:pathLst>
                <a:path w="8446135" h="4060190">
                  <a:moveTo>
                    <a:pt x="0" y="2029967"/>
                  </a:moveTo>
                  <a:lnTo>
                    <a:pt x="1900" y="1968471"/>
                  </a:lnTo>
                  <a:lnTo>
                    <a:pt x="7566" y="1907430"/>
                  </a:lnTo>
                  <a:lnTo>
                    <a:pt x="16944" y="1846869"/>
                  </a:lnTo>
                  <a:lnTo>
                    <a:pt x="29980" y="1786814"/>
                  </a:lnTo>
                  <a:lnTo>
                    <a:pt x="46620" y="1727292"/>
                  </a:lnTo>
                  <a:lnTo>
                    <a:pt x="66811" y="1668328"/>
                  </a:lnTo>
                  <a:lnTo>
                    <a:pt x="90499" y="1609947"/>
                  </a:lnTo>
                  <a:lnTo>
                    <a:pt x="117630" y="1552176"/>
                  </a:lnTo>
                  <a:lnTo>
                    <a:pt x="148151" y="1495041"/>
                  </a:lnTo>
                  <a:lnTo>
                    <a:pt x="182007" y="1438567"/>
                  </a:lnTo>
                  <a:lnTo>
                    <a:pt x="219146" y="1382780"/>
                  </a:lnTo>
                  <a:lnTo>
                    <a:pt x="259513" y="1327706"/>
                  </a:lnTo>
                  <a:lnTo>
                    <a:pt x="303055" y="1273370"/>
                  </a:lnTo>
                  <a:lnTo>
                    <a:pt x="349717" y="1219799"/>
                  </a:lnTo>
                  <a:lnTo>
                    <a:pt x="399447" y="1167019"/>
                  </a:lnTo>
                  <a:lnTo>
                    <a:pt x="452191" y="1115055"/>
                  </a:lnTo>
                  <a:lnTo>
                    <a:pt x="507895" y="1063932"/>
                  </a:lnTo>
                  <a:lnTo>
                    <a:pt x="536839" y="1038695"/>
                  </a:lnTo>
                  <a:lnTo>
                    <a:pt x="566504" y="1013678"/>
                  </a:lnTo>
                  <a:lnTo>
                    <a:pt x="596882" y="988884"/>
                  </a:lnTo>
                  <a:lnTo>
                    <a:pt x="627966" y="964317"/>
                  </a:lnTo>
                  <a:lnTo>
                    <a:pt x="659750" y="939979"/>
                  </a:lnTo>
                  <a:lnTo>
                    <a:pt x="692227" y="915875"/>
                  </a:lnTo>
                  <a:lnTo>
                    <a:pt x="725391" y="892007"/>
                  </a:lnTo>
                  <a:lnTo>
                    <a:pt x="759233" y="868379"/>
                  </a:lnTo>
                  <a:lnTo>
                    <a:pt x="793749" y="844993"/>
                  </a:lnTo>
                  <a:lnTo>
                    <a:pt x="828931" y="821853"/>
                  </a:lnTo>
                  <a:lnTo>
                    <a:pt x="864772" y="798963"/>
                  </a:lnTo>
                  <a:lnTo>
                    <a:pt x="901266" y="776325"/>
                  </a:lnTo>
                  <a:lnTo>
                    <a:pt x="938406" y="753942"/>
                  </a:lnTo>
                  <a:lnTo>
                    <a:pt x="976185" y="731819"/>
                  </a:lnTo>
                  <a:lnTo>
                    <a:pt x="1014597" y="709958"/>
                  </a:lnTo>
                  <a:lnTo>
                    <a:pt x="1053634" y="688362"/>
                  </a:lnTo>
                  <a:lnTo>
                    <a:pt x="1093291" y="667034"/>
                  </a:lnTo>
                  <a:lnTo>
                    <a:pt x="1133560" y="645979"/>
                  </a:lnTo>
                  <a:lnTo>
                    <a:pt x="1174435" y="625198"/>
                  </a:lnTo>
                  <a:lnTo>
                    <a:pt x="1215909" y="604696"/>
                  </a:lnTo>
                  <a:lnTo>
                    <a:pt x="1257975" y="584475"/>
                  </a:lnTo>
                  <a:lnTo>
                    <a:pt x="1300627" y="564539"/>
                  </a:lnTo>
                  <a:lnTo>
                    <a:pt x="1343857" y="544891"/>
                  </a:lnTo>
                  <a:lnTo>
                    <a:pt x="1387660" y="525534"/>
                  </a:lnTo>
                  <a:lnTo>
                    <a:pt x="1432028" y="506471"/>
                  </a:lnTo>
                  <a:lnTo>
                    <a:pt x="1476955" y="487706"/>
                  </a:lnTo>
                  <a:lnTo>
                    <a:pt x="1522434" y="469242"/>
                  </a:lnTo>
                  <a:lnTo>
                    <a:pt x="1568458" y="451082"/>
                  </a:lnTo>
                  <a:lnTo>
                    <a:pt x="1615021" y="433229"/>
                  </a:lnTo>
                  <a:lnTo>
                    <a:pt x="1662116" y="415687"/>
                  </a:lnTo>
                  <a:lnTo>
                    <a:pt x="1709735" y="398458"/>
                  </a:lnTo>
                  <a:lnTo>
                    <a:pt x="1757873" y="381547"/>
                  </a:lnTo>
                  <a:lnTo>
                    <a:pt x="1806523" y="364955"/>
                  </a:lnTo>
                  <a:lnTo>
                    <a:pt x="1855678" y="348687"/>
                  </a:lnTo>
                  <a:lnTo>
                    <a:pt x="1905332" y="332746"/>
                  </a:lnTo>
                  <a:lnTo>
                    <a:pt x="1955477" y="317135"/>
                  </a:lnTo>
                  <a:lnTo>
                    <a:pt x="2006106" y="301856"/>
                  </a:lnTo>
                  <a:lnTo>
                    <a:pt x="2057214" y="286915"/>
                  </a:lnTo>
                  <a:lnTo>
                    <a:pt x="2108793" y="272312"/>
                  </a:lnTo>
                  <a:lnTo>
                    <a:pt x="2160838" y="258053"/>
                  </a:lnTo>
                  <a:lnTo>
                    <a:pt x="2213340" y="244139"/>
                  </a:lnTo>
                  <a:lnTo>
                    <a:pt x="2266293" y="230575"/>
                  </a:lnTo>
                  <a:lnTo>
                    <a:pt x="2319691" y="217363"/>
                  </a:lnTo>
                  <a:lnTo>
                    <a:pt x="2373527" y="204507"/>
                  </a:lnTo>
                  <a:lnTo>
                    <a:pt x="2427794" y="192010"/>
                  </a:lnTo>
                  <a:lnTo>
                    <a:pt x="2482486" y="179875"/>
                  </a:lnTo>
                  <a:lnTo>
                    <a:pt x="2537595" y="168105"/>
                  </a:lnTo>
                  <a:lnTo>
                    <a:pt x="2593115" y="156704"/>
                  </a:lnTo>
                  <a:lnTo>
                    <a:pt x="2649040" y="145675"/>
                  </a:lnTo>
                  <a:lnTo>
                    <a:pt x="2705362" y="135021"/>
                  </a:lnTo>
                  <a:lnTo>
                    <a:pt x="2762075" y="124745"/>
                  </a:lnTo>
                  <a:lnTo>
                    <a:pt x="2819172" y="114850"/>
                  </a:lnTo>
                  <a:lnTo>
                    <a:pt x="2876647" y="105341"/>
                  </a:lnTo>
                  <a:lnTo>
                    <a:pt x="2934493" y="96219"/>
                  </a:lnTo>
                  <a:lnTo>
                    <a:pt x="2992702" y="87489"/>
                  </a:lnTo>
                  <a:lnTo>
                    <a:pt x="3051269" y="79153"/>
                  </a:lnTo>
                  <a:lnTo>
                    <a:pt x="3110187" y="71214"/>
                  </a:lnTo>
                  <a:lnTo>
                    <a:pt x="3169448" y="63677"/>
                  </a:lnTo>
                  <a:lnTo>
                    <a:pt x="3229047" y="56543"/>
                  </a:lnTo>
                  <a:lnTo>
                    <a:pt x="3288976" y="49817"/>
                  </a:lnTo>
                  <a:lnTo>
                    <a:pt x="3349228" y="43502"/>
                  </a:lnTo>
                  <a:lnTo>
                    <a:pt x="3409798" y="37600"/>
                  </a:lnTo>
                  <a:lnTo>
                    <a:pt x="3470678" y="32115"/>
                  </a:lnTo>
                  <a:lnTo>
                    <a:pt x="3531862" y="27051"/>
                  </a:lnTo>
                  <a:lnTo>
                    <a:pt x="3593343" y="22410"/>
                  </a:lnTo>
                  <a:lnTo>
                    <a:pt x="3655114" y="18195"/>
                  </a:lnTo>
                  <a:lnTo>
                    <a:pt x="3717168" y="14411"/>
                  </a:lnTo>
                  <a:lnTo>
                    <a:pt x="3779500" y="11059"/>
                  </a:lnTo>
                  <a:lnTo>
                    <a:pt x="3842101" y="8145"/>
                  </a:lnTo>
                  <a:lnTo>
                    <a:pt x="3904965" y="5669"/>
                  </a:lnTo>
                  <a:lnTo>
                    <a:pt x="3968087" y="3637"/>
                  </a:lnTo>
                  <a:lnTo>
                    <a:pt x="4031458" y="2050"/>
                  </a:lnTo>
                  <a:lnTo>
                    <a:pt x="4095072" y="913"/>
                  </a:lnTo>
                  <a:lnTo>
                    <a:pt x="4158923" y="228"/>
                  </a:lnTo>
                  <a:lnTo>
                    <a:pt x="4223004" y="0"/>
                  </a:lnTo>
                  <a:lnTo>
                    <a:pt x="4287084" y="228"/>
                  </a:lnTo>
                  <a:lnTo>
                    <a:pt x="4350935" y="913"/>
                  </a:lnTo>
                  <a:lnTo>
                    <a:pt x="4414549" y="2050"/>
                  </a:lnTo>
                  <a:lnTo>
                    <a:pt x="4477920" y="3637"/>
                  </a:lnTo>
                  <a:lnTo>
                    <a:pt x="4541042" y="5669"/>
                  </a:lnTo>
                  <a:lnTo>
                    <a:pt x="4603906" y="8145"/>
                  </a:lnTo>
                  <a:lnTo>
                    <a:pt x="4666507" y="11059"/>
                  </a:lnTo>
                  <a:lnTo>
                    <a:pt x="4728839" y="14411"/>
                  </a:lnTo>
                  <a:lnTo>
                    <a:pt x="4790893" y="18195"/>
                  </a:lnTo>
                  <a:lnTo>
                    <a:pt x="4852664" y="22410"/>
                  </a:lnTo>
                  <a:lnTo>
                    <a:pt x="4914145" y="27051"/>
                  </a:lnTo>
                  <a:lnTo>
                    <a:pt x="4975329" y="32115"/>
                  </a:lnTo>
                  <a:lnTo>
                    <a:pt x="5036209" y="37600"/>
                  </a:lnTo>
                  <a:lnTo>
                    <a:pt x="5096779" y="43502"/>
                  </a:lnTo>
                  <a:lnTo>
                    <a:pt x="5157031" y="49817"/>
                  </a:lnTo>
                  <a:lnTo>
                    <a:pt x="5216960" y="56543"/>
                  </a:lnTo>
                  <a:lnTo>
                    <a:pt x="5276559" y="63677"/>
                  </a:lnTo>
                  <a:lnTo>
                    <a:pt x="5335820" y="71214"/>
                  </a:lnTo>
                  <a:lnTo>
                    <a:pt x="5394738" y="79153"/>
                  </a:lnTo>
                  <a:lnTo>
                    <a:pt x="5453305" y="87489"/>
                  </a:lnTo>
                  <a:lnTo>
                    <a:pt x="5511514" y="96219"/>
                  </a:lnTo>
                  <a:lnTo>
                    <a:pt x="5569360" y="105341"/>
                  </a:lnTo>
                  <a:lnTo>
                    <a:pt x="5626835" y="114850"/>
                  </a:lnTo>
                  <a:lnTo>
                    <a:pt x="5683932" y="124745"/>
                  </a:lnTo>
                  <a:lnTo>
                    <a:pt x="5740645" y="135021"/>
                  </a:lnTo>
                  <a:lnTo>
                    <a:pt x="5796967" y="145675"/>
                  </a:lnTo>
                  <a:lnTo>
                    <a:pt x="5852892" y="156704"/>
                  </a:lnTo>
                  <a:lnTo>
                    <a:pt x="5908412" y="168105"/>
                  </a:lnTo>
                  <a:lnTo>
                    <a:pt x="5963521" y="179875"/>
                  </a:lnTo>
                  <a:lnTo>
                    <a:pt x="6018213" y="192010"/>
                  </a:lnTo>
                  <a:lnTo>
                    <a:pt x="6072480" y="204507"/>
                  </a:lnTo>
                  <a:lnTo>
                    <a:pt x="6126316" y="217363"/>
                  </a:lnTo>
                  <a:lnTo>
                    <a:pt x="6179714" y="230575"/>
                  </a:lnTo>
                  <a:lnTo>
                    <a:pt x="6232667" y="244139"/>
                  </a:lnTo>
                  <a:lnTo>
                    <a:pt x="6285169" y="258053"/>
                  </a:lnTo>
                  <a:lnTo>
                    <a:pt x="6337214" y="272312"/>
                  </a:lnTo>
                  <a:lnTo>
                    <a:pt x="6388793" y="286915"/>
                  </a:lnTo>
                  <a:lnTo>
                    <a:pt x="6439901" y="301856"/>
                  </a:lnTo>
                  <a:lnTo>
                    <a:pt x="6490530" y="317135"/>
                  </a:lnTo>
                  <a:lnTo>
                    <a:pt x="6540675" y="332746"/>
                  </a:lnTo>
                  <a:lnTo>
                    <a:pt x="6590329" y="348687"/>
                  </a:lnTo>
                  <a:lnTo>
                    <a:pt x="6639484" y="364955"/>
                  </a:lnTo>
                  <a:lnTo>
                    <a:pt x="6688134" y="381547"/>
                  </a:lnTo>
                  <a:lnTo>
                    <a:pt x="6736272" y="398458"/>
                  </a:lnTo>
                  <a:lnTo>
                    <a:pt x="6783891" y="415687"/>
                  </a:lnTo>
                  <a:lnTo>
                    <a:pt x="6830986" y="433229"/>
                  </a:lnTo>
                  <a:lnTo>
                    <a:pt x="6877549" y="451082"/>
                  </a:lnTo>
                  <a:lnTo>
                    <a:pt x="6923573" y="469242"/>
                  </a:lnTo>
                  <a:lnTo>
                    <a:pt x="6969052" y="487706"/>
                  </a:lnTo>
                  <a:lnTo>
                    <a:pt x="7013979" y="506471"/>
                  </a:lnTo>
                  <a:lnTo>
                    <a:pt x="7058347" y="525534"/>
                  </a:lnTo>
                  <a:lnTo>
                    <a:pt x="7102150" y="544891"/>
                  </a:lnTo>
                  <a:lnTo>
                    <a:pt x="7145380" y="564539"/>
                  </a:lnTo>
                  <a:lnTo>
                    <a:pt x="7188032" y="584475"/>
                  </a:lnTo>
                  <a:lnTo>
                    <a:pt x="7230098" y="604696"/>
                  </a:lnTo>
                  <a:lnTo>
                    <a:pt x="7271572" y="625198"/>
                  </a:lnTo>
                  <a:lnTo>
                    <a:pt x="7312447" y="645979"/>
                  </a:lnTo>
                  <a:lnTo>
                    <a:pt x="7352716" y="667034"/>
                  </a:lnTo>
                  <a:lnTo>
                    <a:pt x="7392373" y="688362"/>
                  </a:lnTo>
                  <a:lnTo>
                    <a:pt x="7431410" y="709958"/>
                  </a:lnTo>
                  <a:lnTo>
                    <a:pt x="7469822" y="731819"/>
                  </a:lnTo>
                  <a:lnTo>
                    <a:pt x="7507601" y="753942"/>
                  </a:lnTo>
                  <a:lnTo>
                    <a:pt x="7544741" y="776325"/>
                  </a:lnTo>
                  <a:lnTo>
                    <a:pt x="7581235" y="798963"/>
                  </a:lnTo>
                  <a:lnTo>
                    <a:pt x="7617076" y="821853"/>
                  </a:lnTo>
                  <a:lnTo>
                    <a:pt x="7652258" y="844993"/>
                  </a:lnTo>
                  <a:lnTo>
                    <a:pt x="7686774" y="868379"/>
                  </a:lnTo>
                  <a:lnTo>
                    <a:pt x="7720616" y="892007"/>
                  </a:lnTo>
                  <a:lnTo>
                    <a:pt x="7753780" y="915875"/>
                  </a:lnTo>
                  <a:lnTo>
                    <a:pt x="7786257" y="939979"/>
                  </a:lnTo>
                  <a:lnTo>
                    <a:pt x="7818041" y="964317"/>
                  </a:lnTo>
                  <a:lnTo>
                    <a:pt x="7849125" y="988884"/>
                  </a:lnTo>
                  <a:lnTo>
                    <a:pt x="7879503" y="1013678"/>
                  </a:lnTo>
                  <a:lnTo>
                    <a:pt x="7909168" y="1038695"/>
                  </a:lnTo>
                  <a:lnTo>
                    <a:pt x="7938112" y="1063932"/>
                  </a:lnTo>
                  <a:lnTo>
                    <a:pt x="7993816" y="1115055"/>
                  </a:lnTo>
                  <a:lnTo>
                    <a:pt x="8046560" y="1167019"/>
                  </a:lnTo>
                  <a:lnTo>
                    <a:pt x="8096290" y="1219799"/>
                  </a:lnTo>
                  <a:lnTo>
                    <a:pt x="8142952" y="1273370"/>
                  </a:lnTo>
                  <a:lnTo>
                    <a:pt x="8186494" y="1327706"/>
                  </a:lnTo>
                  <a:lnTo>
                    <a:pt x="8226861" y="1382780"/>
                  </a:lnTo>
                  <a:lnTo>
                    <a:pt x="8264000" y="1438567"/>
                  </a:lnTo>
                  <a:lnTo>
                    <a:pt x="8297856" y="1495041"/>
                  </a:lnTo>
                  <a:lnTo>
                    <a:pt x="8328377" y="1552176"/>
                  </a:lnTo>
                  <a:lnTo>
                    <a:pt x="8355508" y="1609947"/>
                  </a:lnTo>
                  <a:lnTo>
                    <a:pt x="8379196" y="1668328"/>
                  </a:lnTo>
                  <a:lnTo>
                    <a:pt x="8399387" y="1727292"/>
                  </a:lnTo>
                  <a:lnTo>
                    <a:pt x="8416027" y="1786814"/>
                  </a:lnTo>
                  <a:lnTo>
                    <a:pt x="8429063" y="1846869"/>
                  </a:lnTo>
                  <a:lnTo>
                    <a:pt x="8438441" y="1907430"/>
                  </a:lnTo>
                  <a:lnTo>
                    <a:pt x="8444107" y="1968471"/>
                  </a:lnTo>
                  <a:lnTo>
                    <a:pt x="8446008" y="2029967"/>
                  </a:lnTo>
                  <a:lnTo>
                    <a:pt x="8445531" y="2060771"/>
                  </a:lnTo>
                  <a:lnTo>
                    <a:pt x="8441741" y="2122043"/>
                  </a:lnTo>
                  <a:lnTo>
                    <a:pt x="8434212" y="2182847"/>
                  </a:lnTo>
                  <a:lnTo>
                    <a:pt x="8422999" y="2243158"/>
                  </a:lnTo>
                  <a:lnTo>
                    <a:pt x="8408154" y="2302950"/>
                  </a:lnTo>
                  <a:lnTo>
                    <a:pt x="8389732" y="2362196"/>
                  </a:lnTo>
                  <a:lnTo>
                    <a:pt x="8367786" y="2420872"/>
                  </a:lnTo>
                  <a:lnTo>
                    <a:pt x="8342369" y="2478951"/>
                  </a:lnTo>
                  <a:lnTo>
                    <a:pt x="8313537" y="2536407"/>
                  </a:lnTo>
                  <a:lnTo>
                    <a:pt x="8281342" y="2593215"/>
                  </a:lnTo>
                  <a:lnTo>
                    <a:pt x="8245837" y="2649349"/>
                  </a:lnTo>
                  <a:lnTo>
                    <a:pt x="8207078" y="2704783"/>
                  </a:lnTo>
                  <a:lnTo>
                    <a:pt x="8165117" y="2759491"/>
                  </a:lnTo>
                  <a:lnTo>
                    <a:pt x="8120008" y="2813447"/>
                  </a:lnTo>
                  <a:lnTo>
                    <a:pt x="8071805" y="2866626"/>
                  </a:lnTo>
                  <a:lnTo>
                    <a:pt x="8020561" y="2919002"/>
                  </a:lnTo>
                  <a:lnTo>
                    <a:pt x="7966331" y="2970549"/>
                  </a:lnTo>
                  <a:lnTo>
                    <a:pt x="7909168" y="3021240"/>
                  </a:lnTo>
                  <a:lnTo>
                    <a:pt x="7879503" y="3046257"/>
                  </a:lnTo>
                  <a:lnTo>
                    <a:pt x="7849125" y="3071051"/>
                  </a:lnTo>
                  <a:lnTo>
                    <a:pt x="7818041" y="3095618"/>
                  </a:lnTo>
                  <a:lnTo>
                    <a:pt x="7786257" y="3119956"/>
                  </a:lnTo>
                  <a:lnTo>
                    <a:pt x="7753780" y="3144060"/>
                  </a:lnTo>
                  <a:lnTo>
                    <a:pt x="7720616" y="3167928"/>
                  </a:lnTo>
                  <a:lnTo>
                    <a:pt x="7686774" y="3191556"/>
                  </a:lnTo>
                  <a:lnTo>
                    <a:pt x="7652258" y="3214942"/>
                  </a:lnTo>
                  <a:lnTo>
                    <a:pt x="7617076" y="3238082"/>
                  </a:lnTo>
                  <a:lnTo>
                    <a:pt x="7581235" y="3260972"/>
                  </a:lnTo>
                  <a:lnTo>
                    <a:pt x="7544741" y="3283610"/>
                  </a:lnTo>
                  <a:lnTo>
                    <a:pt x="7507601" y="3305993"/>
                  </a:lnTo>
                  <a:lnTo>
                    <a:pt x="7469822" y="3328116"/>
                  </a:lnTo>
                  <a:lnTo>
                    <a:pt x="7431410" y="3349977"/>
                  </a:lnTo>
                  <a:lnTo>
                    <a:pt x="7392373" y="3371573"/>
                  </a:lnTo>
                  <a:lnTo>
                    <a:pt x="7352716" y="3392901"/>
                  </a:lnTo>
                  <a:lnTo>
                    <a:pt x="7312447" y="3413956"/>
                  </a:lnTo>
                  <a:lnTo>
                    <a:pt x="7271572" y="3434737"/>
                  </a:lnTo>
                  <a:lnTo>
                    <a:pt x="7230098" y="3455239"/>
                  </a:lnTo>
                  <a:lnTo>
                    <a:pt x="7188032" y="3475460"/>
                  </a:lnTo>
                  <a:lnTo>
                    <a:pt x="7145380" y="3495396"/>
                  </a:lnTo>
                  <a:lnTo>
                    <a:pt x="7102150" y="3515044"/>
                  </a:lnTo>
                  <a:lnTo>
                    <a:pt x="7058347" y="3534401"/>
                  </a:lnTo>
                  <a:lnTo>
                    <a:pt x="7013979" y="3553464"/>
                  </a:lnTo>
                  <a:lnTo>
                    <a:pt x="6969052" y="3572229"/>
                  </a:lnTo>
                  <a:lnTo>
                    <a:pt x="6923573" y="3590693"/>
                  </a:lnTo>
                  <a:lnTo>
                    <a:pt x="6877549" y="3608853"/>
                  </a:lnTo>
                  <a:lnTo>
                    <a:pt x="6830986" y="3626706"/>
                  </a:lnTo>
                  <a:lnTo>
                    <a:pt x="6783891" y="3644248"/>
                  </a:lnTo>
                  <a:lnTo>
                    <a:pt x="6736272" y="3661477"/>
                  </a:lnTo>
                  <a:lnTo>
                    <a:pt x="6688134" y="3678388"/>
                  </a:lnTo>
                  <a:lnTo>
                    <a:pt x="6639484" y="3694980"/>
                  </a:lnTo>
                  <a:lnTo>
                    <a:pt x="6590329" y="3711248"/>
                  </a:lnTo>
                  <a:lnTo>
                    <a:pt x="6540675" y="3727189"/>
                  </a:lnTo>
                  <a:lnTo>
                    <a:pt x="6490530" y="3742800"/>
                  </a:lnTo>
                  <a:lnTo>
                    <a:pt x="6439901" y="3758079"/>
                  </a:lnTo>
                  <a:lnTo>
                    <a:pt x="6388793" y="3773020"/>
                  </a:lnTo>
                  <a:lnTo>
                    <a:pt x="6337214" y="3787623"/>
                  </a:lnTo>
                  <a:lnTo>
                    <a:pt x="6285169" y="3801882"/>
                  </a:lnTo>
                  <a:lnTo>
                    <a:pt x="6232667" y="3815796"/>
                  </a:lnTo>
                  <a:lnTo>
                    <a:pt x="6179714" y="3829360"/>
                  </a:lnTo>
                  <a:lnTo>
                    <a:pt x="6126316" y="3842572"/>
                  </a:lnTo>
                  <a:lnTo>
                    <a:pt x="6072480" y="3855428"/>
                  </a:lnTo>
                  <a:lnTo>
                    <a:pt x="6018213" y="3867925"/>
                  </a:lnTo>
                  <a:lnTo>
                    <a:pt x="5963521" y="3880060"/>
                  </a:lnTo>
                  <a:lnTo>
                    <a:pt x="5908412" y="3891830"/>
                  </a:lnTo>
                  <a:lnTo>
                    <a:pt x="5852892" y="3903231"/>
                  </a:lnTo>
                  <a:lnTo>
                    <a:pt x="5796967" y="3914260"/>
                  </a:lnTo>
                  <a:lnTo>
                    <a:pt x="5740645" y="3924914"/>
                  </a:lnTo>
                  <a:lnTo>
                    <a:pt x="5683932" y="3935190"/>
                  </a:lnTo>
                  <a:lnTo>
                    <a:pt x="5626835" y="3945085"/>
                  </a:lnTo>
                  <a:lnTo>
                    <a:pt x="5569360" y="3954594"/>
                  </a:lnTo>
                  <a:lnTo>
                    <a:pt x="5511514" y="3963716"/>
                  </a:lnTo>
                  <a:lnTo>
                    <a:pt x="5453305" y="3972446"/>
                  </a:lnTo>
                  <a:lnTo>
                    <a:pt x="5394738" y="3980782"/>
                  </a:lnTo>
                  <a:lnTo>
                    <a:pt x="5335820" y="3988721"/>
                  </a:lnTo>
                  <a:lnTo>
                    <a:pt x="5276559" y="3996258"/>
                  </a:lnTo>
                  <a:lnTo>
                    <a:pt x="5216960" y="4003392"/>
                  </a:lnTo>
                  <a:lnTo>
                    <a:pt x="5157031" y="4010118"/>
                  </a:lnTo>
                  <a:lnTo>
                    <a:pt x="5096779" y="4016433"/>
                  </a:lnTo>
                  <a:lnTo>
                    <a:pt x="5036209" y="4022335"/>
                  </a:lnTo>
                  <a:lnTo>
                    <a:pt x="4975329" y="4027820"/>
                  </a:lnTo>
                  <a:lnTo>
                    <a:pt x="4914145" y="4032884"/>
                  </a:lnTo>
                  <a:lnTo>
                    <a:pt x="4852664" y="4037525"/>
                  </a:lnTo>
                  <a:lnTo>
                    <a:pt x="4790893" y="4041740"/>
                  </a:lnTo>
                  <a:lnTo>
                    <a:pt x="4728839" y="4045524"/>
                  </a:lnTo>
                  <a:lnTo>
                    <a:pt x="4666507" y="4048876"/>
                  </a:lnTo>
                  <a:lnTo>
                    <a:pt x="4603906" y="4051790"/>
                  </a:lnTo>
                  <a:lnTo>
                    <a:pt x="4541042" y="4054266"/>
                  </a:lnTo>
                  <a:lnTo>
                    <a:pt x="4477920" y="4056298"/>
                  </a:lnTo>
                  <a:lnTo>
                    <a:pt x="4414549" y="4057885"/>
                  </a:lnTo>
                  <a:lnTo>
                    <a:pt x="4350935" y="4059022"/>
                  </a:lnTo>
                  <a:lnTo>
                    <a:pt x="4287084" y="4059707"/>
                  </a:lnTo>
                  <a:lnTo>
                    <a:pt x="4223004" y="4059936"/>
                  </a:lnTo>
                  <a:lnTo>
                    <a:pt x="4158923" y="4059707"/>
                  </a:lnTo>
                  <a:lnTo>
                    <a:pt x="4095072" y="4059022"/>
                  </a:lnTo>
                  <a:lnTo>
                    <a:pt x="4031458" y="4057885"/>
                  </a:lnTo>
                  <a:lnTo>
                    <a:pt x="3968087" y="4056298"/>
                  </a:lnTo>
                  <a:lnTo>
                    <a:pt x="3904965" y="4054266"/>
                  </a:lnTo>
                  <a:lnTo>
                    <a:pt x="3842101" y="4051790"/>
                  </a:lnTo>
                  <a:lnTo>
                    <a:pt x="3779500" y="4048876"/>
                  </a:lnTo>
                  <a:lnTo>
                    <a:pt x="3717168" y="4045524"/>
                  </a:lnTo>
                  <a:lnTo>
                    <a:pt x="3655114" y="4041740"/>
                  </a:lnTo>
                  <a:lnTo>
                    <a:pt x="3593343" y="4037525"/>
                  </a:lnTo>
                  <a:lnTo>
                    <a:pt x="3531862" y="4032884"/>
                  </a:lnTo>
                  <a:lnTo>
                    <a:pt x="3470678" y="4027820"/>
                  </a:lnTo>
                  <a:lnTo>
                    <a:pt x="3409798" y="4022335"/>
                  </a:lnTo>
                  <a:lnTo>
                    <a:pt x="3349228" y="4016433"/>
                  </a:lnTo>
                  <a:lnTo>
                    <a:pt x="3288976" y="4010118"/>
                  </a:lnTo>
                  <a:lnTo>
                    <a:pt x="3229047" y="4003392"/>
                  </a:lnTo>
                  <a:lnTo>
                    <a:pt x="3169448" y="3996258"/>
                  </a:lnTo>
                  <a:lnTo>
                    <a:pt x="3110187" y="3988721"/>
                  </a:lnTo>
                  <a:lnTo>
                    <a:pt x="3051269" y="3980782"/>
                  </a:lnTo>
                  <a:lnTo>
                    <a:pt x="2992702" y="3972446"/>
                  </a:lnTo>
                  <a:lnTo>
                    <a:pt x="2934493" y="3963716"/>
                  </a:lnTo>
                  <a:lnTo>
                    <a:pt x="2876647" y="3954594"/>
                  </a:lnTo>
                  <a:lnTo>
                    <a:pt x="2819172" y="3945085"/>
                  </a:lnTo>
                  <a:lnTo>
                    <a:pt x="2762075" y="3935190"/>
                  </a:lnTo>
                  <a:lnTo>
                    <a:pt x="2705362" y="3924914"/>
                  </a:lnTo>
                  <a:lnTo>
                    <a:pt x="2649040" y="3914260"/>
                  </a:lnTo>
                  <a:lnTo>
                    <a:pt x="2593115" y="3903231"/>
                  </a:lnTo>
                  <a:lnTo>
                    <a:pt x="2537595" y="3891830"/>
                  </a:lnTo>
                  <a:lnTo>
                    <a:pt x="2482486" y="3880060"/>
                  </a:lnTo>
                  <a:lnTo>
                    <a:pt x="2427794" y="3867925"/>
                  </a:lnTo>
                  <a:lnTo>
                    <a:pt x="2373527" y="3855428"/>
                  </a:lnTo>
                  <a:lnTo>
                    <a:pt x="2319691" y="3842572"/>
                  </a:lnTo>
                  <a:lnTo>
                    <a:pt x="2266293" y="3829360"/>
                  </a:lnTo>
                  <a:lnTo>
                    <a:pt x="2213340" y="3815796"/>
                  </a:lnTo>
                  <a:lnTo>
                    <a:pt x="2160838" y="3801882"/>
                  </a:lnTo>
                  <a:lnTo>
                    <a:pt x="2108793" y="3787623"/>
                  </a:lnTo>
                  <a:lnTo>
                    <a:pt x="2057214" y="3773020"/>
                  </a:lnTo>
                  <a:lnTo>
                    <a:pt x="2006106" y="3758079"/>
                  </a:lnTo>
                  <a:lnTo>
                    <a:pt x="1955477" y="3742800"/>
                  </a:lnTo>
                  <a:lnTo>
                    <a:pt x="1905332" y="3727189"/>
                  </a:lnTo>
                  <a:lnTo>
                    <a:pt x="1855678" y="3711248"/>
                  </a:lnTo>
                  <a:lnTo>
                    <a:pt x="1806523" y="3694980"/>
                  </a:lnTo>
                  <a:lnTo>
                    <a:pt x="1757873" y="3678388"/>
                  </a:lnTo>
                  <a:lnTo>
                    <a:pt x="1709735" y="3661477"/>
                  </a:lnTo>
                  <a:lnTo>
                    <a:pt x="1662116" y="3644248"/>
                  </a:lnTo>
                  <a:lnTo>
                    <a:pt x="1615021" y="3626706"/>
                  </a:lnTo>
                  <a:lnTo>
                    <a:pt x="1568458" y="3608853"/>
                  </a:lnTo>
                  <a:lnTo>
                    <a:pt x="1522434" y="3590693"/>
                  </a:lnTo>
                  <a:lnTo>
                    <a:pt x="1476955" y="3572229"/>
                  </a:lnTo>
                  <a:lnTo>
                    <a:pt x="1432028" y="3553464"/>
                  </a:lnTo>
                  <a:lnTo>
                    <a:pt x="1387660" y="3534401"/>
                  </a:lnTo>
                  <a:lnTo>
                    <a:pt x="1343857" y="3515044"/>
                  </a:lnTo>
                  <a:lnTo>
                    <a:pt x="1300627" y="3495396"/>
                  </a:lnTo>
                  <a:lnTo>
                    <a:pt x="1257975" y="3475460"/>
                  </a:lnTo>
                  <a:lnTo>
                    <a:pt x="1215909" y="3455239"/>
                  </a:lnTo>
                  <a:lnTo>
                    <a:pt x="1174435" y="3434737"/>
                  </a:lnTo>
                  <a:lnTo>
                    <a:pt x="1133560" y="3413956"/>
                  </a:lnTo>
                  <a:lnTo>
                    <a:pt x="1093291" y="3392901"/>
                  </a:lnTo>
                  <a:lnTo>
                    <a:pt x="1053634" y="3371573"/>
                  </a:lnTo>
                  <a:lnTo>
                    <a:pt x="1014597" y="3349977"/>
                  </a:lnTo>
                  <a:lnTo>
                    <a:pt x="976185" y="3328116"/>
                  </a:lnTo>
                  <a:lnTo>
                    <a:pt x="938406" y="3305993"/>
                  </a:lnTo>
                  <a:lnTo>
                    <a:pt x="901266" y="3283610"/>
                  </a:lnTo>
                  <a:lnTo>
                    <a:pt x="864772" y="3260972"/>
                  </a:lnTo>
                  <a:lnTo>
                    <a:pt x="828931" y="3238082"/>
                  </a:lnTo>
                  <a:lnTo>
                    <a:pt x="793749" y="3214942"/>
                  </a:lnTo>
                  <a:lnTo>
                    <a:pt x="759233" y="3191556"/>
                  </a:lnTo>
                  <a:lnTo>
                    <a:pt x="725391" y="3167928"/>
                  </a:lnTo>
                  <a:lnTo>
                    <a:pt x="692227" y="3144060"/>
                  </a:lnTo>
                  <a:lnTo>
                    <a:pt x="659750" y="3119956"/>
                  </a:lnTo>
                  <a:lnTo>
                    <a:pt x="627966" y="3095618"/>
                  </a:lnTo>
                  <a:lnTo>
                    <a:pt x="596882" y="3071051"/>
                  </a:lnTo>
                  <a:lnTo>
                    <a:pt x="566504" y="3046257"/>
                  </a:lnTo>
                  <a:lnTo>
                    <a:pt x="536839" y="3021240"/>
                  </a:lnTo>
                  <a:lnTo>
                    <a:pt x="507895" y="2996003"/>
                  </a:lnTo>
                  <a:lnTo>
                    <a:pt x="452191" y="2944880"/>
                  </a:lnTo>
                  <a:lnTo>
                    <a:pt x="399447" y="2892916"/>
                  </a:lnTo>
                  <a:lnTo>
                    <a:pt x="349717" y="2840136"/>
                  </a:lnTo>
                  <a:lnTo>
                    <a:pt x="303055" y="2786565"/>
                  </a:lnTo>
                  <a:lnTo>
                    <a:pt x="259513" y="2732229"/>
                  </a:lnTo>
                  <a:lnTo>
                    <a:pt x="219146" y="2677155"/>
                  </a:lnTo>
                  <a:lnTo>
                    <a:pt x="182007" y="2621368"/>
                  </a:lnTo>
                  <a:lnTo>
                    <a:pt x="148151" y="2564894"/>
                  </a:lnTo>
                  <a:lnTo>
                    <a:pt x="117630" y="2507759"/>
                  </a:lnTo>
                  <a:lnTo>
                    <a:pt x="90499" y="2449988"/>
                  </a:lnTo>
                  <a:lnTo>
                    <a:pt x="66811" y="2391607"/>
                  </a:lnTo>
                  <a:lnTo>
                    <a:pt x="46620" y="2332643"/>
                  </a:lnTo>
                  <a:lnTo>
                    <a:pt x="29980" y="2273121"/>
                  </a:lnTo>
                  <a:lnTo>
                    <a:pt x="16944" y="2213066"/>
                  </a:lnTo>
                  <a:lnTo>
                    <a:pt x="7566" y="2152505"/>
                  </a:lnTo>
                  <a:lnTo>
                    <a:pt x="1900" y="2091464"/>
                  </a:lnTo>
                  <a:lnTo>
                    <a:pt x="0" y="2029967"/>
                  </a:lnTo>
                  <a:close/>
                </a:path>
              </a:pathLst>
            </a:custGeom>
            <a:ln w="12700">
              <a:solidFill>
                <a:srgbClr val="8A8A8A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5512" y="1702307"/>
              <a:ext cx="330708" cy="3429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0666" y="2254891"/>
              <a:ext cx="397922" cy="4235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01357" y="4007103"/>
              <a:ext cx="392591" cy="3821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53565" y="4859184"/>
              <a:ext cx="232777" cy="45576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4559" y="5607406"/>
              <a:ext cx="362435" cy="3737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4339" y="3582923"/>
              <a:ext cx="342900" cy="329184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1159763" y="1761744"/>
            <a:ext cx="1929764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73355" marR="165735" indent="39116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Business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Transformation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Vision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5400" y="1365503"/>
            <a:ext cx="1929764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0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317500" marR="307340" indent="762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Guiding</a:t>
            </a:r>
            <a:r>
              <a:rPr sz="1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Principles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46492" y="3297935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889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2540" algn="ctr">
              <a:lnSpc>
                <a:spcPts val="1595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State</a:t>
            </a:r>
            <a:endParaRPr sz="1400" dirty="0">
              <a:latin typeface="Calibri"/>
              <a:cs typeface="Calibri"/>
            </a:endParaRPr>
          </a:p>
          <a:p>
            <a:pPr marL="1905" algn="ctr">
              <a:lnSpc>
                <a:spcPts val="1595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Operating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Model/s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12079" y="5276088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222885" marR="212725" indent="10033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 Strategy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Roadmap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3544" y="4757928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53670" marR="146685" indent="16891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 Governance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Metrics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70"/>
              </a:lnSpc>
              <a:spcBef>
                <a:spcPts val="100"/>
              </a:spcBef>
            </a:pPr>
            <a:r>
              <a:rPr dirty="0"/>
              <a:t>Business</a:t>
            </a:r>
            <a:r>
              <a:rPr spc="-540" dirty="0"/>
              <a:t> </a:t>
            </a:r>
            <a:r>
              <a:rPr dirty="0"/>
              <a:t>Transformation</a:t>
            </a:r>
            <a:r>
              <a:rPr spc="30" dirty="0"/>
              <a:t> </a:t>
            </a:r>
            <a:r>
              <a:rPr dirty="0"/>
              <a:t>Framework</a:t>
            </a:r>
            <a:r>
              <a:rPr spc="55" dirty="0"/>
              <a:t> </a:t>
            </a:r>
            <a:r>
              <a:rPr spc="370" dirty="0"/>
              <a:t>–</a:t>
            </a:r>
          </a:p>
          <a:p>
            <a:pPr marL="12700">
              <a:lnSpc>
                <a:spcPts val="3370"/>
              </a:lnSpc>
            </a:pP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2955" y="2378964"/>
            <a:ext cx="6716268" cy="359968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465832" y="6515100"/>
            <a:ext cx="4890770" cy="43180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249045" marR="140970" indent="-1100455">
              <a:lnSpc>
                <a:spcPct val="100000"/>
              </a:lnSpc>
              <a:spcBef>
                <a:spcPts val="300"/>
              </a:spcBef>
            </a:pPr>
            <a:r>
              <a:rPr sz="1100" dirty="0">
                <a:latin typeface="Calibri"/>
                <a:cs typeface="Calibri"/>
              </a:rPr>
              <a:t>Follow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5 steps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framework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utilize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tools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recommended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here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elsewhere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  <a:hlinkClick r:id="rId4"/>
              </a:rPr>
              <a:t>www.experttoolkit.com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059" y="1290827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72085" marR="165735" indent="391795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1.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Business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Transformation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Vision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6039" y="3587591"/>
            <a:ext cx="3668238" cy="192927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28900" y="1290827"/>
            <a:ext cx="6949440" cy="103631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2423795" marR="232410" indent="-2186305">
              <a:lnSpc>
                <a:spcPts val="1510"/>
              </a:lnSpc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Define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future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business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for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needs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undertaken.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019" y="3406140"/>
            <a:ext cx="4291580" cy="252526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502022" y="2483358"/>
            <a:ext cx="9061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Key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8" name="object 8"/>
          <p:cNvSpPr txBox="1"/>
          <p:nvPr/>
        </p:nvSpPr>
        <p:spPr>
          <a:xfrm>
            <a:off x="2078227" y="6590792"/>
            <a:ext cx="1102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Strategy</a:t>
            </a:r>
            <a:r>
              <a:rPr sz="12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Pyramid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54571" y="6590792"/>
            <a:ext cx="26212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Business</a:t>
            </a:r>
            <a:r>
              <a:rPr sz="1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2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Template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059" y="1290827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314960" marR="307975" indent="762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2.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Guiding</a:t>
            </a:r>
            <a:r>
              <a:rPr sz="1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Principles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8900" y="1290827"/>
            <a:ext cx="6949440" cy="103631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36525" marR="127000" indent="-4445" algn="ctr">
              <a:lnSpc>
                <a:spcPct val="90100"/>
              </a:lnSpc>
              <a:spcBef>
                <a:spcPts val="96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Outline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set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clear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principles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help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guide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design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future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the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program.</a:t>
            </a:r>
            <a:r>
              <a:rPr sz="14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Principles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should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defined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across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dimensions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most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relevant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business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being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undertaken.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Examples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include Employee,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Customer,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Product,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Process,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Policy,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Markets,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Regulatory,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Technology,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Governance.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7691" y="2924778"/>
            <a:ext cx="5946987" cy="33938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502022" y="2483358"/>
            <a:ext cx="9061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Key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3849751" y="6590792"/>
            <a:ext cx="2789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Guiding</a:t>
            </a:r>
            <a:r>
              <a:rPr sz="1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Principles</a:t>
            </a:r>
            <a:r>
              <a:rPr sz="1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Template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059" y="1290827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280035" marR="273685" indent="15240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3.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1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Operating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Model/s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8900" y="1290827"/>
            <a:ext cx="6949440" cy="103631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51130" marR="144145" indent="-1905" algn="ctr">
              <a:lnSpc>
                <a:spcPct val="90100"/>
              </a:lnSpc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Design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necessary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future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operating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models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clearly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articulate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“what,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how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who”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business.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Utilize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organizational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impact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assessment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understand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change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needs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occur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move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from</a:t>
            </a:r>
            <a:r>
              <a:rPr sz="1400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current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future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9" y="3215649"/>
            <a:ext cx="4163554" cy="286053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69991" y="3342139"/>
            <a:ext cx="4171184" cy="272946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767585" y="6590792"/>
            <a:ext cx="17227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Operating</a:t>
            </a:r>
            <a:r>
              <a:rPr sz="1200" b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Model</a:t>
            </a:r>
            <a:r>
              <a:rPr sz="1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Template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8" name="object 8"/>
          <p:cNvSpPr txBox="1"/>
          <p:nvPr/>
        </p:nvSpPr>
        <p:spPr>
          <a:xfrm>
            <a:off x="6565772" y="6590792"/>
            <a:ext cx="2199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Organizational</a:t>
            </a:r>
            <a:r>
              <a:rPr sz="1200" b="1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Impact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Assessment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02022" y="2483358"/>
            <a:ext cx="9061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Key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059" y="1290827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96850" rIns="0" bIns="0" rtlCol="0">
            <a:spAutoFit/>
          </a:bodyPr>
          <a:lstStyle/>
          <a:p>
            <a:pPr marL="322580">
              <a:lnSpc>
                <a:spcPts val="1595"/>
              </a:lnSpc>
              <a:spcBef>
                <a:spcPts val="155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4.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</a:t>
            </a:r>
            <a:endParaRPr sz="1400" dirty="0">
              <a:latin typeface="Calibri"/>
              <a:cs typeface="Calibri"/>
            </a:endParaRPr>
          </a:p>
          <a:p>
            <a:pPr marL="666115" marR="244475" indent="-415290">
              <a:lnSpc>
                <a:spcPts val="1510"/>
              </a:lnSpc>
              <a:spcBef>
                <a:spcPts val="11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Roadmap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Change Strategy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8900" y="1290827"/>
            <a:ext cx="6949440" cy="103631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77165" marR="172720" algn="ctr">
              <a:lnSpc>
                <a:spcPct val="90100"/>
              </a:lnSpc>
              <a:spcBef>
                <a:spcPts val="965"/>
              </a:spcBef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Identify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prioritize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initiatives</a:t>
            </a:r>
            <a:r>
              <a:rPr sz="1400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need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defined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delivered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deliver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on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the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400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vision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realize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operating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model.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Assess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stakeholders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critical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to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executing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these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initiatives</a:t>
            </a:r>
            <a:r>
              <a:rPr sz="14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implement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effective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stakeholder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communications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management.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16" y="3398520"/>
            <a:ext cx="4344901" cy="26867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78423" y="3446206"/>
            <a:ext cx="3891967" cy="24956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502022" y="2483358"/>
            <a:ext cx="9061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Key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8" name="object 8"/>
          <p:cNvSpPr txBox="1"/>
          <p:nvPr/>
        </p:nvSpPr>
        <p:spPr>
          <a:xfrm>
            <a:off x="1700276" y="6590792"/>
            <a:ext cx="1855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Stakeholder</a:t>
            </a:r>
            <a:r>
              <a:rPr sz="12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Disposition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Calibri"/>
                <a:cs typeface="Calibri"/>
              </a:rPr>
              <a:t>Map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49871" y="6590792"/>
            <a:ext cx="1630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Roadmap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Business</a:t>
            </a:r>
            <a:r>
              <a:rPr spc="-530" dirty="0"/>
              <a:t> </a:t>
            </a:r>
            <a:r>
              <a:rPr dirty="0"/>
              <a:t>Transformation</a:t>
            </a:r>
            <a:r>
              <a:rPr spc="35" dirty="0"/>
              <a:t> </a:t>
            </a:r>
            <a:r>
              <a:rPr spc="-10" dirty="0"/>
              <a:t>Framework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0059" y="1290827"/>
            <a:ext cx="1927860" cy="1036319"/>
          </a:xfrm>
          <a:prstGeom prst="rect">
            <a:avLst/>
          </a:prstGeom>
          <a:solidFill>
            <a:srgbClr val="1A315F"/>
          </a:solidFill>
          <a:ln w="9144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94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53670" marR="147320" indent="168910">
              <a:lnSpc>
                <a:spcPts val="151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5.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Transformation Governance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Metrics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8900" y="1290827"/>
            <a:ext cx="6949440" cy="103631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endParaRPr sz="1400" dirty="0">
              <a:latin typeface="Times New Roman"/>
              <a:cs typeface="Times New Roman"/>
            </a:endParaRPr>
          </a:p>
          <a:p>
            <a:pPr marL="120650" marR="115570" indent="2540" algn="ctr">
              <a:lnSpc>
                <a:spcPct val="90100"/>
              </a:lnSpc>
            </a:pP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Implement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governance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mechanisms,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processes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manage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4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clearly</a:t>
            </a:r>
            <a:r>
              <a:rPr sz="14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define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operationalize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measures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that</a:t>
            </a:r>
            <a:r>
              <a:rPr sz="14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can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be</a:t>
            </a:r>
            <a:r>
              <a:rPr sz="1400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used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track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400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progress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and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performance</a:t>
            </a:r>
            <a:r>
              <a:rPr sz="14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against</a:t>
            </a:r>
            <a:r>
              <a:rPr sz="14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001F5F"/>
                </a:solidFill>
                <a:latin typeface="Calibri"/>
                <a:cs typeface="Calibri"/>
              </a:rPr>
              <a:t>end</a:t>
            </a:r>
            <a:r>
              <a:rPr sz="1400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state</a:t>
            </a:r>
            <a:r>
              <a:rPr sz="1400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Calibri"/>
                <a:cs typeface="Calibri"/>
              </a:rPr>
              <a:t>vision.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41" y="3636267"/>
            <a:ext cx="2450574" cy="20040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75619" y="3490066"/>
            <a:ext cx="2549870" cy="233017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05357" y="6590792"/>
            <a:ext cx="1750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Business</a:t>
            </a:r>
            <a:r>
              <a:rPr sz="1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Metrics</a:t>
            </a:r>
            <a:r>
              <a:rPr sz="1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Definition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00169" y="6590792"/>
            <a:ext cx="12579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Balanced</a:t>
            </a:r>
            <a:r>
              <a:rPr sz="1200" b="1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Scorecard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02022" y="2483358"/>
            <a:ext cx="9061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Key</a:t>
            </a:r>
            <a:r>
              <a:rPr sz="18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88251" y="6590792"/>
            <a:ext cx="21482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Calibri"/>
                <a:cs typeface="Calibri"/>
              </a:rPr>
              <a:t>Transformation</a:t>
            </a:r>
            <a:r>
              <a:rPr sz="1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1F5F"/>
                </a:solidFill>
                <a:latin typeface="Calibri"/>
                <a:cs typeface="Calibri"/>
              </a:rPr>
              <a:t>Governance</a:t>
            </a:r>
            <a:r>
              <a:rPr sz="1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Calibri"/>
                <a:cs typeface="Calibri"/>
              </a:rPr>
              <a:t>Tools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469402" y="3270503"/>
            <a:ext cx="2935605" cy="2795270"/>
            <a:chOff x="6469402" y="3270503"/>
            <a:chExt cx="2935605" cy="279527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69402" y="3270503"/>
              <a:ext cx="2321029" cy="150721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0755" y="3912107"/>
              <a:ext cx="2516124" cy="16200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2151" y="4678679"/>
              <a:ext cx="2092452" cy="13868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9479" y="3284473"/>
              <a:ext cx="1068891" cy="5233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28128" y="4196079"/>
              <a:ext cx="1170051" cy="58648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46517" y="5289422"/>
              <a:ext cx="982090" cy="490981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686</Words>
  <Application>Microsoft Office PowerPoint</Application>
  <PresentationFormat>Custom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Times New Roman</vt:lpstr>
      <vt:lpstr>Trebuchet MS</vt:lpstr>
      <vt:lpstr>Office Theme</vt:lpstr>
      <vt:lpstr>PowerPoint Presentation</vt:lpstr>
      <vt:lpstr>Business Transformation Framework – Overview</vt:lpstr>
      <vt:lpstr>Business Transformation Framework</vt:lpstr>
      <vt:lpstr>Business Transformation Framework – Method</vt:lpstr>
      <vt:lpstr>Business Transformation Framework</vt:lpstr>
      <vt:lpstr>Business Transformation Framework</vt:lpstr>
      <vt:lpstr>Business Transformation Framework</vt:lpstr>
      <vt:lpstr>Business Transformation Framework</vt:lpstr>
      <vt:lpstr>Business Transformation Framework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48</cp:revision>
  <dcterms:created xsi:type="dcterms:W3CDTF">2026-01-27T15:21:26Z</dcterms:created>
  <dcterms:modified xsi:type="dcterms:W3CDTF">2026-01-28T06:06:50Z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