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97" r:id="rId2"/>
    <p:sldId id="398" r:id="rId3"/>
    <p:sldId id="399" r:id="rId4"/>
    <p:sldId id="400" r:id="rId5"/>
    <p:sldId id="401" r:id="rId6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068" y="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D9FD9-8250-48B2-8AD6-1AB4C72D7C69}" type="datetimeFigureOut">
              <a:rPr lang="tr-TR" smtClean="0"/>
              <a:t>28.01.2026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689A-C2A7-4BC0-868B-888C0008021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64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4380" y="7405218"/>
            <a:ext cx="4958080" cy="169277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152400"/>
            <a:ext cx="8067650" cy="853693"/>
          </a:xfrm>
        </p:spPr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1600" y="7423067"/>
            <a:ext cx="6858000" cy="430887"/>
          </a:xfrm>
        </p:spPr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8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6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1270"/>
                </a:lnTo>
                <a:lnTo>
                  <a:pt x="0" y="7772400"/>
                </a:lnTo>
                <a:lnTo>
                  <a:pt x="762" y="7772400"/>
                </a:lnTo>
                <a:lnTo>
                  <a:pt x="762" y="1270"/>
                </a:lnTo>
                <a:lnTo>
                  <a:pt x="10058400" y="1270"/>
                </a:lnTo>
                <a:lnTo>
                  <a:pt x="100584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7065309" y="7389613"/>
            <a:ext cx="1659890" cy="33855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26607" y="7257964"/>
            <a:ext cx="10058400" cy="457707"/>
          </a:xfrm>
          <a:custGeom>
            <a:avLst/>
            <a:gdLst/>
            <a:ahLst/>
            <a:cxnLst/>
            <a:rect l="l" t="t" r="r" b="b"/>
            <a:pathLst>
              <a:path w="10058400" h="431800">
                <a:moveTo>
                  <a:pt x="10058400" y="0"/>
                </a:moveTo>
                <a:lnTo>
                  <a:pt x="0" y="0"/>
                </a:lnTo>
                <a:lnTo>
                  <a:pt x="0" y="431292"/>
                </a:lnTo>
                <a:lnTo>
                  <a:pt x="10058400" y="431292"/>
                </a:lnTo>
                <a:lnTo>
                  <a:pt x="100584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488441" y="1052322"/>
            <a:ext cx="9086215" cy="0"/>
          </a:xfrm>
          <a:custGeom>
            <a:avLst/>
            <a:gdLst/>
            <a:ahLst/>
            <a:cxnLst/>
            <a:rect l="l" t="t" r="r" b="b"/>
            <a:pathLst>
              <a:path w="9086215">
                <a:moveTo>
                  <a:pt x="0" y="0"/>
                </a:moveTo>
                <a:lnTo>
                  <a:pt x="9085834" y="0"/>
                </a:lnTo>
              </a:path>
            </a:pathLst>
          </a:custGeom>
          <a:ln w="1981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0" y="120776"/>
            <a:ext cx="8054527" cy="885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038" y="1945639"/>
            <a:ext cx="9135110" cy="514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85681" y="7486818"/>
            <a:ext cx="244855" cy="14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9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36" y="26894"/>
            <a:ext cx="1066800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8553" y="3899408"/>
            <a:ext cx="9090025" cy="137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Business</a:t>
            </a:r>
            <a:r>
              <a:rPr sz="4000" b="1" spc="-16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35" dirty="0">
                <a:solidFill>
                  <a:srgbClr val="464952"/>
                </a:solidFill>
                <a:latin typeface="Calibri"/>
                <a:cs typeface="Calibri"/>
              </a:rPr>
              <a:t>Transformation</a:t>
            </a:r>
            <a:r>
              <a:rPr sz="4000" b="1" spc="-13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Guiding</a:t>
            </a:r>
            <a:r>
              <a:rPr sz="4000" b="1" spc="-14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464952"/>
                </a:solidFill>
                <a:latin typeface="Calibri"/>
                <a:cs typeface="Calibri"/>
              </a:rPr>
              <a:t>Principles</a:t>
            </a:r>
            <a:endParaRPr sz="4000" dirty="0">
              <a:latin typeface="Calibri"/>
              <a:cs typeface="Calibri"/>
            </a:endParaRPr>
          </a:p>
          <a:p>
            <a:pPr marL="12700" marR="893444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Align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stakeholders</a:t>
            </a:r>
            <a:r>
              <a:rPr sz="2400" b="1" spc="-8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around</a:t>
            </a:r>
            <a:r>
              <a:rPr sz="2400" b="1" spc="-8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the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key</a:t>
            </a:r>
            <a:r>
              <a:rPr sz="2400" b="1" spc="-8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principles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that</a:t>
            </a:r>
            <a:r>
              <a:rPr sz="2400" b="1" spc="-5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are</a:t>
            </a:r>
            <a:r>
              <a:rPr sz="2400" b="1" spc="-8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essential</a:t>
            </a:r>
            <a:r>
              <a:rPr sz="2400" b="1" spc="-4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9C3636"/>
                </a:solidFill>
                <a:latin typeface="Calibri"/>
                <a:cs typeface="Calibri"/>
              </a:rPr>
              <a:t>to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the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design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and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delivery</a:t>
            </a:r>
            <a:r>
              <a:rPr sz="2400" b="1" spc="-7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of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business</a:t>
            </a:r>
            <a:r>
              <a:rPr sz="2400" b="1" spc="-5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transformation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program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tr-TR" spc="-1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33400"/>
            <a:ext cx="8582990" cy="31767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70"/>
              </a:lnSpc>
              <a:spcBef>
                <a:spcPts val="100"/>
              </a:spcBef>
            </a:pPr>
            <a:r>
              <a:rPr dirty="0"/>
              <a:t>Transformation</a:t>
            </a:r>
            <a:r>
              <a:rPr spc="25" dirty="0"/>
              <a:t> </a:t>
            </a:r>
            <a:r>
              <a:rPr dirty="0"/>
              <a:t>Guiding</a:t>
            </a:r>
            <a:r>
              <a:rPr spc="45" dirty="0"/>
              <a:t> </a:t>
            </a:r>
            <a:r>
              <a:rPr spc="-10" dirty="0"/>
              <a:t>Principles</a:t>
            </a:r>
            <a:r>
              <a:rPr spc="30" dirty="0"/>
              <a:t> </a:t>
            </a:r>
            <a:r>
              <a:rPr spc="370" dirty="0"/>
              <a:t>–</a:t>
            </a:r>
          </a:p>
          <a:p>
            <a:pPr marL="12700">
              <a:lnSpc>
                <a:spcPts val="3370"/>
              </a:lnSpc>
            </a:pPr>
            <a:r>
              <a:rPr spc="-10" dirty="0"/>
              <a:t>Overview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17" y="1211498"/>
            <a:ext cx="9192780" cy="20209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9488" y="1220139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488" y="1652142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219075" marR="214629" indent="-3175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Transformation </a:t>
            </a:r>
            <a:r>
              <a:rPr sz="1600" dirty="0">
                <a:latin typeface="Calibri"/>
                <a:cs typeface="Calibri"/>
              </a:rPr>
              <a:t>Guiding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Principles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Template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structure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defining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capturing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guiding </a:t>
            </a:r>
            <a:r>
              <a:rPr sz="1600" dirty="0">
                <a:latin typeface="Calibri"/>
                <a:cs typeface="Calibri"/>
              </a:rPr>
              <a:t>principles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utilized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shape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inform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delivery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major</a:t>
            </a:r>
            <a:r>
              <a:rPr sz="1600" spc="-10" dirty="0">
                <a:latin typeface="Calibri"/>
                <a:cs typeface="Calibri"/>
              </a:rPr>
              <a:t> business transformation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program.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principles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captured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should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represent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agreements,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givens,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attributes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“design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criteria”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make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critical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decisions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shape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end-</a:t>
            </a:r>
            <a:r>
              <a:rPr sz="1600" spc="-10" dirty="0">
                <a:latin typeface="Calibri"/>
                <a:cs typeface="Calibri"/>
              </a:rPr>
              <a:t>state </a:t>
            </a:r>
            <a:r>
              <a:rPr sz="1600" dirty="0">
                <a:latin typeface="Calibri"/>
                <a:cs typeface="Calibri"/>
              </a:rPr>
              <a:t>operating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model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program.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717" y="3249131"/>
            <a:ext cx="9192780" cy="226319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9488" y="3256584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488" y="3688588"/>
            <a:ext cx="9099550" cy="17513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168275" marR="160655" indent="-3175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Transformation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Guiding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Principles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Template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should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after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been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developed,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prior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creation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future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state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operating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models.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principles agreed-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captured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will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guide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operating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models.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guiding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principles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should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developed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collaborative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fashion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(such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workshop,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series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workshops)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input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buy-</a:t>
            </a:r>
            <a:r>
              <a:rPr sz="1600" spc="-25" dirty="0">
                <a:latin typeface="Calibri"/>
                <a:cs typeface="Calibri"/>
              </a:rPr>
              <a:t>in </a:t>
            </a:r>
            <a:r>
              <a:rPr sz="1600" dirty="0">
                <a:latin typeface="Calibri"/>
                <a:cs typeface="Calibri"/>
              </a:rPr>
              <a:t>from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wide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range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stakeholders.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Once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documented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principles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should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socialized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widely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and </a:t>
            </a:r>
            <a:r>
              <a:rPr sz="1600" spc="-10" dirty="0">
                <a:latin typeface="Calibri"/>
                <a:cs typeface="Calibri"/>
              </a:rPr>
              <a:t>referred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often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–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particularly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situations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where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critical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decisions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required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made.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717" y="5529010"/>
            <a:ext cx="9192780" cy="178621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9475" y="5536844"/>
            <a:ext cx="9099550" cy="442595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533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1" name="object 11"/>
          <p:cNvSpPr txBox="1"/>
          <p:nvPr/>
        </p:nvSpPr>
        <p:spPr>
          <a:xfrm>
            <a:off x="479475" y="5979414"/>
            <a:ext cx="9099550" cy="126365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2715" rIns="0" bIns="0" rtlCol="0">
            <a:spAutoFit/>
          </a:bodyPr>
          <a:lstStyle/>
          <a:p>
            <a:pPr marL="276860" marR="273685" indent="5715" algn="ctr">
              <a:lnSpc>
                <a:spcPct val="100000"/>
              </a:lnSpc>
              <a:spcBef>
                <a:spcPts val="1045"/>
              </a:spcBef>
            </a:pP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compelling,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clear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robust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future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state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buy-in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from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necessary </a:t>
            </a:r>
            <a:r>
              <a:rPr sz="1600" spc="-20" dirty="0">
                <a:latin typeface="Calibri"/>
                <a:cs typeface="Calibri"/>
              </a:rPr>
              <a:t>stakeholders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critical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any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transformation.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Establishing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set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guiding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principles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proven </a:t>
            </a:r>
            <a:r>
              <a:rPr sz="1600" dirty="0">
                <a:latin typeface="Calibri"/>
                <a:cs typeface="Calibri"/>
              </a:rPr>
              <a:t>mechanism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developing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strong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delivers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needs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–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thus </a:t>
            </a:r>
            <a:r>
              <a:rPr sz="1600" dirty="0">
                <a:latin typeface="Calibri"/>
                <a:cs typeface="Calibri"/>
              </a:rPr>
              <a:t>setting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up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program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success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from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outset.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70"/>
              </a:lnSpc>
              <a:spcBef>
                <a:spcPts val="100"/>
              </a:spcBef>
            </a:pPr>
            <a:r>
              <a:rPr dirty="0"/>
              <a:t>Transformation</a:t>
            </a:r>
            <a:r>
              <a:rPr spc="25" dirty="0"/>
              <a:t> </a:t>
            </a:r>
            <a:r>
              <a:rPr dirty="0"/>
              <a:t>Guiding</a:t>
            </a:r>
            <a:r>
              <a:rPr spc="45" dirty="0"/>
              <a:t> </a:t>
            </a:r>
            <a:r>
              <a:rPr spc="-10" dirty="0"/>
              <a:t>Principles</a:t>
            </a:r>
            <a:r>
              <a:rPr spc="30" dirty="0"/>
              <a:t> </a:t>
            </a:r>
            <a:r>
              <a:rPr spc="370" dirty="0"/>
              <a:t>–</a:t>
            </a:r>
          </a:p>
          <a:p>
            <a:pPr marL="12700">
              <a:lnSpc>
                <a:spcPts val="3370"/>
              </a:lnSpc>
            </a:pPr>
            <a:r>
              <a:rPr spc="60" dirty="0"/>
              <a:t>Method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8718" y="1197854"/>
            <a:ext cx="9275445" cy="6078220"/>
            <a:chOff x="458718" y="1197854"/>
            <a:chExt cx="9275445" cy="60782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18" y="1197854"/>
              <a:ext cx="9275081" cy="607773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9488" y="1206449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71345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6313" y="1768094"/>
              <a:ext cx="9105900" cy="5387340"/>
            </a:xfrm>
            <a:custGeom>
              <a:avLst/>
              <a:gdLst/>
              <a:ahLst/>
              <a:cxnLst/>
              <a:rect l="l" t="t" r="r" b="b"/>
              <a:pathLst>
                <a:path w="9105900" h="5387340">
                  <a:moveTo>
                    <a:pt x="0" y="3175"/>
                  </a:moveTo>
                  <a:lnTo>
                    <a:pt x="9105836" y="3175"/>
                  </a:lnTo>
                </a:path>
                <a:path w="9105900" h="5387340">
                  <a:moveTo>
                    <a:pt x="3175" y="0"/>
                  </a:moveTo>
                  <a:lnTo>
                    <a:pt x="3175" y="5386781"/>
                  </a:lnTo>
                </a:path>
                <a:path w="9105900" h="5387340">
                  <a:moveTo>
                    <a:pt x="9102661" y="0"/>
                  </a:moveTo>
                  <a:lnTo>
                    <a:pt x="9102661" y="5386781"/>
                  </a:lnTo>
                </a:path>
                <a:path w="9105900" h="5387340">
                  <a:moveTo>
                    <a:pt x="0" y="5383606"/>
                  </a:moveTo>
                  <a:lnTo>
                    <a:pt x="9105836" y="5383606"/>
                  </a:lnTo>
                </a:path>
              </a:pathLst>
            </a:custGeom>
            <a:ln w="635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33798" y="1307338"/>
            <a:ext cx="1590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2227" y="2110739"/>
            <a:ext cx="1769745" cy="93916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83515" marR="177165" indent="635"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1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Capture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Business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Transformation </a:t>
            </a:r>
            <a:r>
              <a:rPr sz="1100" dirty="0">
                <a:latin typeface="Calibri"/>
                <a:cs typeface="Calibri"/>
              </a:rPr>
              <a:t>Vision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20" dirty="0">
                <a:latin typeface="Calibri"/>
                <a:cs typeface="Calibri"/>
              </a:rPr>
              <a:t> been </a:t>
            </a:r>
            <a:r>
              <a:rPr sz="1100" dirty="0">
                <a:latin typeface="Calibri"/>
                <a:cs typeface="Calibri"/>
              </a:rPr>
              <a:t>defined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future </a:t>
            </a:r>
            <a:r>
              <a:rPr sz="1100" dirty="0">
                <a:latin typeface="Calibri"/>
                <a:cs typeface="Calibri"/>
              </a:rPr>
              <a:t>state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aspiration.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939163" y="3042666"/>
            <a:ext cx="5530215" cy="3416300"/>
            <a:chOff x="1939163" y="3042666"/>
            <a:chExt cx="5530215" cy="3416300"/>
          </a:xfrm>
        </p:grpSpPr>
        <p:sp>
          <p:nvSpPr>
            <p:cNvPr id="11" name="object 11"/>
            <p:cNvSpPr/>
            <p:nvPr/>
          </p:nvSpPr>
          <p:spPr>
            <a:xfrm>
              <a:off x="1939163" y="3042666"/>
              <a:ext cx="1083310" cy="1172210"/>
            </a:xfrm>
            <a:custGeom>
              <a:avLst/>
              <a:gdLst/>
              <a:ahLst/>
              <a:cxnLst/>
              <a:rect l="l" t="t" r="r" b="b"/>
              <a:pathLst>
                <a:path w="1083310" h="1172210">
                  <a:moveTo>
                    <a:pt x="1026904" y="1120433"/>
                  </a:moveTo>
                  <a:lnTo>
                    <a:pt x="1003554" y="1141984"/>
                  </a:lnTo>
                  <a:lnTo>
                    <a:pt x="1083183" y="1172083"/>
                  </a:lnTo>
                  <a:lnTo>
                    <a:pt x="1071738" y="1132459"/>
                  </a:lnTo>
                  <a:lnTo>
                    <a:pt x="1037958" y="1132459"/>
                  </a:lnTo>
                  <a:lnTo>
                    <a:pt x="1035431" y="1129664"/>
                  </a:lnTo>
                  <a:lnTo>
                    <a:pt x="1026904" y="1120433"/>
                  </a:lnTo>
                  <a:close/>
                </a:path>
                <a:path w="1083310" h="1172210">
                  <a:moveTo>
                    <a:pt x="1036220" y="1111835"/>
                  </a:moveTo>
                  <a:lnTo>
                    <a:pt x="1026904" y="1120433"/>
                  </a:lnTo>
                  <a:lnTo>
                    <a:pt x="1035431" y="1129664"/>
                  </a:lnTo>
                  <a:lnTo>
                    <a:pt x="1037958" y="1132459"/>
                  </a:lnTo>
                  <a:lnTo>
                    <a:pt x="1041907" y="1132459"/>
                  </a:lnTo>
                  <a:lnTo>
                    <a:pt x="1044448" y="1130046"/>
                  </a:lnTo>
                  <a:lnTo>
                    <a:pt x="1046988" y="1127760"/>
                  </a:lnTo>
                  <a:lnTo>
                    <a:pt x="1047242" y="1123696"/>
                  </a:lnTo>
                  <a:lnTo>
                    <a:pt x="1044829" y="1121156"/>
                  </a:lnTo>
                  <a:lnTo>
                    <a:pt x="1036220" y="1111835"/>
                  </a:lnTo>
                  <a:close/>
                </a:path>
                <a:path w="1083310" h="1172210">
                  <a:moveTo>
                    <a:pt x="1059561" y="1090295"/>
                  </a:moveTo>
                  <a:lnTo>
                    <a:pt x="1036220" y="1111835"/>
                  </a:lnTo>
                  <a:lnTo>
                    <a:pt x="1044829" y="1121156"/>
                  </a:lnTo>
                  <a:lnTo>
                    <a:pt x="1047242" y="1123696"/>
                  </a:lnTo>
                  <a:lnTo>
                    <a:pt x="1046988" y="1127760"/>
                  </a:lnTo>
                  <a:lnTo>
                    <a:pt x="1044448" y="1130046"/>
                  </a:lnTo>
                  <a:lnTo>
                    <a:pt x="1041907" y="1132459"/>
                  </a:lnTo>
                  <a:lnTo>
                    <a:pt x="1071738" y="1132459"/>
                  </a:lnTo>
                  <a:lnTo>
                    <a:pt x="1059561" y="1090295"/>
                  </a:lnTo>
                  <a:close/>
                </a:path>
                <a:path w="1083310" h="1172210">
                  <a:moveTo>
                    <a:pt x="9270" y="0"/>
                  </a:moveTo>
                  <a:lnTo>
                    <a:pt x="5065" y="0"/>
                  </a:lnTo>
                  <a:lnTo>
                    <a:pt x="2667" y="2159"/>
                  </a:lnTo>
                  <a:lnTo>
                    <a:pt x="126" y="4572"/>
                  </a:lnTo>
                  <a:lnTo>
                    <a:pt x="0" y="8636"/>
                  </a:lnTo>
                  <a:lnTo>
                    <a:pt x="2286" y="11175"/>
                  </a:lnTo>
                  <a:lnTo>
                    <a:pt x="1026904" y="1120433"/>
                  </a:lnTo>
                  <a:lnTo>
                    <a:pt x="1036220" y="1111835"/>
                  </a:lnTo>
                  <a:lnTo>
                    <a:pt x="11684" y="2539"/>
                  </a:lnTo>
                  <a:lnTo>
                    <a:pt x="9270" y="0"/>
                  </a:lnTo>
                  <a:close/>
                </a:path>
              </a:pathLst>
            </a:custGeom>
            <a:solidFill>
              <a:srgbClr val="8A8A8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0280" y="3457956"/>
              <a:ext cx="5228844" cy="3000756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447288" y="2110739"/>
            <a:ext cx="2255520" cy="93916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13664" marR="105410"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2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Identify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capture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key </a:t>
            </a:r>
            <a:r>
              <a:rPr sz="1100" spc="-10" dirty="0">
                <a:latin typeface="Calibri"/>
                <a:cs typeface="Calibri"/>
              </a:rPr>
              <a:t>dimensions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relevant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spc="-10" dirty="0">
                <a:latin typeface="Calibri"/>
                <a:cs typeface="Calibri"/>
              </a:rPr>
              <a:t>transformation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program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–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purpose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documenting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guiding principles.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67936" y="3042284"/>
            <a:ext cx="3235960" cy="1021080"/>
          </a:xfrm>
          <a:custGeom>
            <a:avLst/>
            <a:gdLst/>
            <a:ahLst/>
            <a:cxnLst/>
            <a:rect l="l" t="t" r="r" b="b"/>
            <a:pathLst>
              <a:path w="3235959" h="1021079">
                <a:moveTo>
                  <a:pt x="461010" y="506349"/>
                </a:moveTo>
                <a:lnTo>
                  <a:pt x="449732" y="466344"/>
                </a:lnTo>
                <a:lnTo>
                  <a:pt x="437896" y="424307"/>
                </a:lnTo>
                <a:lnTo>
                  <a:pt x="414388" y="445693"/>
                </a:lnTo>
                <a:lnTo>
                  <a:pt x="11811" y="2921"/>
                </a:lnTo>
                <a:lnTo>
                  <a:pt x="9398" y="381"/>
                </a:lnTo>
                <a:lnTo>
                  <a:pt x="5461" y="127"/>
                </a:lnTo>
                <a:lnTo>
                  <a:pt x="2794" y="2540"/>
                </a:lnTo>
                <a:lnTo>
                  <a:pt x="254" y="4953"/>
                </a:lnTo>
                <a:lnTo>
                  <a:pt x="0" y="8890"/>
                </a:lnTo>
                <a:lnTo>
                  <a:pt x="404952" y="454279"/>
                </a:lnTo>
                <a:lnTo>
                  <a:pt x="381508" y="475615"/>
                </a:lnTo>
                <a:lnTo>
                  <a:pt x="461010" y="506349"/>
                </a:lnTo>
                <a:close/>
              </a:path>
              <a:path w="3235959" h="1021079">
                <a:moveTo>
                  <a:pt x="3235706" y="7112"/>
                </a:moveTo>
                <a:lnTo>
                  <a:pt x="3234563" y="3302"/>
                </a:lnTo>
                <a:lnTo>
                  <a:pt x="3231388" y="1651"/>
                </a:lnTo>
                <a:lnTo>
                  <a:pt x="3228340" y="0"/>
                </a:lnTo>
                <a:lnTo>
                  <a:pt x="3224530" y="1143"/>
                </a:lnTo>
                <a:lnTo>
                  <a:pt x="3222879" y="4191"/>
                </a:lnTo>
                <a:lnTo>
                  <a:pt x="2718054" y="950823"/>
                </a:lnTo>
                <a:lnTo>
                  <a:pt x="2690114" y="935863"/>
                </a:lnTo>
                <a:lnTo>
                  <a:pt x="2687828" y="1021080"/>
                </a:lnTo>
                <a:lnTo>
                  <a:pt x="2756573" y="972312"/>
                </a:lnTo>
                <a:lnTo>
                  <a:pt x="2757297" y="971804"/>
                </a:lnTo>
                <a:lnTo>
                  <a:pt x="2729230" y="956792"/>
                </a:lnTo>
                <a:lnTo>
                  <a:pt x="3234055" y="10287"/>
                </a:lnTo>
                <a:lnTo>
                  <a:pt x="3235706" y="7112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6377940" y="2110739"/>
            <a:ext cx="2836545" cy="93916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00965" marR="93980" indent="2540"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3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Capture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guiding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principles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each </a:t>
            </a:r>
            <a:r>
              <a:rPr sz="1100" spc="-10" dirty="0">
                <a:latin typeface="Calibri"/>
                <a:cs typeface="Calibri"/>
              </a:rPr>
              <a:t>dimension.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Guiding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principles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 </a:t>
            </a:r>
            <a:r>
              <a:rPr sz="1100" spc="-20" dirty="0">
                <a:latin typeface="Calibri"/>
                <a:cs typeface="Calibri"/>
              </a:rPr>
              <a:t>used </a:t>
            </a:r>
            <a:r>
              <a:rPr sz="1100" dirty="0">
                <a:latin typeface="Calibri"/>
                <a:cs typeface="Calibri"/>
              </a:rPr>
              <a:t>to inform “how”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transformation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execute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“what”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 </a:t>
            </a:r>
            <a:r>
              <a:rPr sz="1100" spc="-10" dirty="0">
                <a:latin typeface="Calibri"/>
                <a:cs typeface="Calibri"/>
              </a:rPr>
              <a:t>transformation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delivers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(the </a:t>
            </a:r>
            <a:r>
              <a:rPr sz="1100" dirty="0">
                <a:latin typeface="Calibri"/>
                <a:cs typeface="Calibri"/>
              </a:rPr>
              <a:t>end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state)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6" name="object 16"/>
          <p:cNvSpPr txBox="1"/>
          <p:nvPr/>
        </p:nvSpPr>
        <p:spPr>
          <a:xfrm>
            <a:off x="2240279" y="6509004"/>
            <a:ext cx="5229225" cy="43180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223520" marR="83820" indent="-131445">
              <a:lnSpc>
                <a:spcPct val="100000"/>
              </a:lnSpc>
              <a:spcBef>
                <a:spcPts val="305"/>
              </a:spcBef>
            </a:pPr>
            <a:r>
              <a:rPr sz="1100" dirty="0">
                <a:latin typeface="Calibri"/>
                <a:cs typeface="Calibri"/>
              </a:rPr>
              <a:t>It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10" dirty="0">
                <a:latin typeface="Calibri"/>
                <a:cs typeface="Calibri"/>
              </a:rPr>
              <a:t> recommended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guiding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principles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 workshop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setting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–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involving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key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stakeholders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across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program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–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drive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alignment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across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principles.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70"/>
              </a:lnSpc>
              <a:spcBef>
                <a:spcPts val="100"/>
              </a:spcBef>
            </a:pPr>
            <a:r>
              <a:rPr dirty="0"/>
              <a:t>Transformation</a:t>
            </a:r>
            <a:r>
              <a:rPr spc="25" dirty="0"/>
              <a:t> </a:t>
            </a:r>
            <a:r>
              <a:rPr dirty="0"/>
              <a:t>Guiding</a:t>
            </a:r>
            <a:r>
              <a:rPr spc="45" dirty="0"/>
              <a:t> </a:t>
            </a:r>
            <a:r>
              <a:rPr spc="-10" dirty="0"/>
              <a:t>Principles</a:t>
            </a:r>
            <a:r>
              <a:rPr spc="30" dirty="0"/>
              <a:t> </a:t>
            </a:r>
            <a:r>
              <a:rPr spc="370" dirty="0"/>
              <a:t>–</a:t>
            </a:r>
          </a:p>
          <a:p>
            <a:pPr marL="12700">
              <a:lnSpc>
                <a:spcPts val="3370"/>
              </a:lnSpc>
            </a:pPr>
            <a:r>
              <a:rPr spc="-10" dirty="0"/>
              <a:t>Template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064001" y="2845739"/>
            <a:ext cx="6461760" cy="4251960"/>
            <a:chOff x="3064001" y="2845739"/>
            <a:chExt cx="6461760" cy="4251960"/>
          </a:xfrm>
        </p:grpSpPr>
        <p:sp>
          <p:nvSpPr>
            <p:cNvPr id="4" name="object 4"/>
            <p:cNvSpPr/>
            <p:nvPr/>
          </p:nvSpPr>
          <p:spPr>
            <a:xfrm>
              <a:off x="3064002" y="2845739"/>
              <a:ext cx="6461760" cy="4251960"/>
            </a:xfrm>
            <a:custGeom>
              <a:avLst/>
              <a:gdLst/>
              <a:ahLst/>
              <a:cxnLst/>
              <a:rect l="l" t="t" r="r" b="b"/>
              <a:pathLst>
                <a:path w="6461759" h="4251959">
                  <a:moveTo>
                    <a:pt x="6461506" y="0"/>
                  </a:moveTo>
                  <a:lnTo>
                    <a:pt x="6461506" y="0"/>
                  </a:lnTo>
                  <a:lnTo>
                    <a:pt x="0" y="0"/>
                  </a:lnTo>
                  <a:lnTo>
                    <a:pt x="0" y="4251452"/>
                  </a:lnTo>
                  <a:lnTo>
                    <a:pt x="6461506" y="4251452"/>
                  </a:lnTo>
                  <a:lnTo>
                    <a:pt x="6461506" y="0"/>
                  </a:lnTo>
                  <a:close/>
                </a:path>
              </a:pathLst>
            </a:custGeom>
            <a:solidFill>
              <a:srgbClr val="E7E7E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3287267" y="30937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3287267" y="30937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287267" y="37414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287267" y="37414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287267" y="43891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287267" y="43891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287267" y="5070348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3287267" y="5070348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287267" y="5750052"/>
              <a:ext cx="879475" cy="524510"/>
            </a:xfrm>
            <a:custGeom>
              <a:avLst/>
              <a:gdLst/>
              <a:ahLst/>
              <a:cxnLst/>
              <a:rect l="l" t="t" r="r" b="b"/>
              <a:pathLst>
                <a:path w="879475" h="524510">
                  <a:moveTo>
                    <a:pt x="879348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879348" y="524256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3287267" y="5750052"/>
              <a:ext cx="879475" cy="524510"/>
            </a:xfrm>
            <a:custGeom>
              <a:avLst/>
              <a:gdLst/>
              <a:ahLst/>
              <a:cxnLst/>
              <a:rect l="l" t="t" r="r" b="b"/>
              <a:pathLst>
                <a:path w="879475" h="524510">
                  <a:moveTo>
                    <a:pt x="0" y="524256"/>
                  </a:moveTo>
                  <a:lnTo>
                    <a:pt x="879348" y="524256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4256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287267" y="6409944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40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287267" y="6409944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40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4529327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4529327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4529327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9327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529327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9327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9327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9327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9327" y="5750052"/>
              <a:ext cx="878205" cy="524510"/>
            </a:xfrm>
            <a:custGeom>
              <a:avLst/>
              <a:gdLst/>
              <a:ahLst/>
              <a:cxnLst/>
              <a:rect l="l" t="t" r="r" b="b"/>
              <a:pathLst>
                <a:path w="878204" h="524510">
                  <a:moveTo>
                    <a:pt x="877824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877824" y="524256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9327" y="5750052"/>
              <a:ext cx="878205" cy="524510"/>
            </a:xfrm>
            <a:custGeom>
              <a:avLst/>
              <a:gdLst/>
              <a:ahLst/>
              <a:cxnLst/>
              <a:rect l="l" t="t" r="r" b="b"/>
              <a:pathLst>
                <a:path w="878204" h="524510">
                  <a:moveTo>
                    <a:pt x="0" y="524256"/>
                  </a:moveTo>
                  <a:lnTo>
                    <a:pt x="877824" y="524256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4256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4529327" y="6409944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40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4529327" y="6409944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40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5830823" y="30937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5830823" y="30937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5830823" y="37414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5830823" y="37414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5830823" y="43891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5830823" y="43891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5830823" y="5070348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5830823" y="5070348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5830823" y="5750052"/>
              <a:ext cx="879475" cy="524510"/>
            </a:xfrm>
            <a:custGeom>
              <a:avLst/>
              <a:gdLst/>
              <a:ahLst/>
              <a:cxnLst/>
              <a:rect l="l" t="t" r="r" b="b"/>
              <a:pathLst>
                <a:path w="879475" h="524510">
                  <a:moveTo>
                    <a:pt x="879348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879348" y="524256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5830823" y="5750052"/>
              <a:ext cx="879475" cy="524510"/>
            </a:xfrm>
            <a:custGeom>
              <a:avLst/>
              <a:gdLst/>
              <a:ahLst/>
              <a:cxnLst/>
              <a:rect l="l" t="t" r="r" b="b"/>
              <a:pathLst>
                <a:path w="879475" h="524510">
                  <a:moveTo>
                    <a:pt x="0" y="524256"/>
                  </a:moveTo>
                  <a:lnTo>
                    <a:pt x="879348" y="524256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4256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5830823" y="6409944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40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5830823" y="6409944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40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7133843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7133843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7133843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7133843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7133843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7133843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47"/>
            <p:cNvSpPr/>
            <p:nvPr/>
          </p:nvSpPr>
          <p:spPr>
            <a:xfrm>
              <a:off x="7133843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48"/>
            <p:cNvSpPr/>
            <p:nvPr/>
          </p:nvSpPr>
          <p:spPr>
            <a:xfrm>
              <a:off x="7133843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7133843" y="5750052"/>
              <a:ext cx="878205" cy="524510"/>
            </a:xfrm>
            <a:custGeom>
              <a:avLst/>
              <a:gdLst/>
              <a:ahLst/>
              <a:cxnLst/>
              <a:rect l="l" t="t" r="r" b="b"/>
              <a:pathLst>
                <a:path w="878204" h="524510">
                  <a:moveTo>
                    <a:pt x="877824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877824" y="524256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7133843" y="5750052"/>
              <a:ext cx="878205" cy="524510"/>
            </a:xfrm>
            <a:custGeom>
              <a:avLst/>
              <a:gdLst/>
              <a:ahLst/>
              <a:cxnLst/>
              <a:rect l="l" t="t" r="r" b="b"/>
              <a:pathLst>
                <a:path w="878204" h="524510">
                  <a:moveTo>
                    <a:pt x="0" y="524256"/>
                  </a:moveTo>
                  <a:lnTo>
                    <a:pt x="877824" y="524256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4256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1" name="object 51"/>
            <p:cNvSpPr/>
            <p:nvPr/>
          </p:nvSpPr>
          <p:spPr>
            <a:xfrm>
              <a:off x="7133843" y="6409944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40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2"/>
            <p:cNvSpPr/>
            <p:nvPr/>
          </p:nvSpPr>
          <p:spPr>
            <a:xfrm>
              <a:off x="7133843" y="6409944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40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8435339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8435339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8435339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6" name="object 56"/>
            <p:cNvSpPr/>
            <p:nvPr/>
          </p:nvSpPr>
          <p:spPr>
            <a:xfrm>
              <a:off x="8435339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7" name="object 57"/>
            <p:cNvSpPr/>
            <p:nvPr/>
          </p:nvSpPr>
          <p:spPr>
            <a:xfrm>
              <a:off x="8435339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8" name="object 58"/>
            <p:cNvSpPr/>
            <p:nvPr/>
          </p:nvSpPr>
          <p:spPr>
            <a:xfrm>
              <a:off x="8435339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9" name="object 59"/>
            <p:cNvSpPr/>
            <p:nvPr/>
          </p:nvSpPr>
          <p:spPr>
            <a:xfrm>
              <a:off x="8435339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0" name="object 60"/>
            <p:cNvSpPr/>
            <p:nvPr/>
          </p:nvSpPr>
          <p:spPr>
            <a:xfrm>
              <a:off x="8435339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8435339" y="5750052"/>
              <a:ext cx="878205" cy="524510"/>
            </a:xfrm>
            <a:custGeom>
              <a:avLst/>
              <a:gdLst/>
              <a:ahLst/>
              <a:cxnLst/>
              <a:rect l="l" t="t" r="r" b="b"/>
              <a:pathLst>
                <a:path w="878204" h="524510">
                  <a:moveTo>
                    <a:pt x="877824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877824" y="524256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2" name="object 62"/>
            <p:cNvSpPr/>
            <p:nvPr/>
          </p:nvSpPr>
          <p:spPr>
            <a:xfrm>
              <a:off x="8435339" y="5750052"/>
              <a:ext cx="878205" cy="524510"/>
            </a:xfrm>
            <a:custGeom>
              <a:avLst/>
              <a:gdLst/>
              <a:ahLst/>
              <a:cxnLst/>
              <a:rect l="l" t="t" r="r" b="b"/>
              <a:pathLst>
                <a:path w="878204" h="524510">
                  <a:moveTo>
                    <a:pt x="0" y="524256"/>
                  </a:moveTo>
                  <a:lnTo>
                    <a:pt x="877824" y="524256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4256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3" name="object 63"/>
            <p:cNvSpPr/>
            <p:nvPr/>
          </p:nvSpPr>
          <p:spPr>
            <a:xfrm>
              <a:off x="8435339" y="6409944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40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4" name="object 64"/>
            <p:cNvSpPr/>
            <p:nvPr/>
          </p:nvSpPr>
          <p:spPr>
            <a:xfrm>
              <a:off x="8435339" y="6409944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40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aphicFrame>
        <p:nvGraphicFramePr>
          <p:cNvPr id="65" name="object 65"/>
          <p:cNvGraphicFramePr>
            <a:graphicFrameLocks noGrp="1"/>
          </p:cNvGraphicFramePr>
          <p:nvPr/>
        </p:nvGraphicFramePr>
        <p:xfrm>
          <a:off x="473138" y="1945639"/>
          <a:ext cx="9045575" cy="5144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3425"/>
                <a:gridCol w="581025"/>
                <a:gridCol w="1292225"/>
                <a:gridCol w="1292225"/>
                <a:gridCol w="1292225"/>
                <a:gridCol w="1292225"/>
                <a:gridCol w="1292225"/>
              </a:tblGrid>
              <a:tr h="777240">
                <a:tc>
                  <a:txBody>
                    <a:bodyPr/>
                    <a:lstStyle/>
                    <a:p>
                      <a:pPr marL="350520" marR="354965" indent="-63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Business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Transformation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Vision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37820" marR="331470" indent="1270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Customer Guiding Principles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34645" marR="327025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Employee Guiding Principles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37820" marR="127000" indent="-20447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Product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Principles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38455" marR="137160" indent="-19367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Process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Principles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89560" marR="280670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2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Technology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Principles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116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4251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93700" marR="35306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1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93700" marR="35306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2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93700" marR="353060" indent="698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3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93700" marR="35306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4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93700" marR="35306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93700" marR="35306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6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42265" marR="40386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1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42265" marR="40386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2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42265" marR="403860" indent="698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3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42265" marR="40386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4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42265" marR="40386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42265" marR="40386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6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52425" marR="39370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1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52425" marR="39370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2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52425" marR="393700" indent="698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3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52425" marR="39370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4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52425" marR="39370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52425" marR="39370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6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62585" marR="38354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1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62585" marR="38354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2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62585" marR="383540" indent="698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3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62585" marR="38354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4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62585" marR="38354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62585" marR="383540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6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72110" marR="374015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1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72110" marR="374015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2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72110" marR="374015" indent="698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3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72110" marR="374015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4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72110" marR="374015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5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72110" marR="374015" indent="6985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6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6" name="object 6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70"/>
              </a:lnSpc>
              <a:spcBef>
                <a:spcPts val="100"/>
              </a:spcBef>
            </a:pPr>
            <a:r>
              <a:rPr dirty="0"/>
              <a:t>Transformation</a:t>
            </a:r>
            <a:r>
              <a:rPr spc="25" dirty="0"/>
              <a:t> </a:t>
            </a:r>
            <a:r>
              <a:rPr dirty="0"/>
              <a:t>Guiding</a:t>
            </a:r>
            <a:r>
              <a:rPr spc="45" dirty="0"/>
              <a:t> </a:t>
            </a:r>
            <a:r>
              <a:rPr spc="-10" dirty="0"/>
              <a:t>Principles</a:t>
            </a:r>
            <a:r>
              <a:rPr spc="30" dirty="0"/>
              <a:t> </a:t>
            </a:r>
            <a:r>
              <a:rPr spc="370" dirty="0"/>
              <a:t>–</a:t>
            </a:r>
          </a:p>
          <a:p>
            <a:pPr marL="12700">
              <a:lnSpc>
                <a:spcPts val="3370"/>
              </a:lnSpc>
            </a:pPr>
            <a:r>
              <a:rPr spc="-10" dirty="0"/>
              <a:t>Example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064001" y="2845739"/>
            <a:ext cx="6461760" cy="4251960"/>
            <a:chOff x="3064001" y="2845739"/>
            <a:chExt cx="6461760" cy="4251960"/>
          </a:xfrm>
        </p:grpSpPr>
        <p:sp>
          <p:nvSpPr>
            <p:cNvPr id="4" name="object 4"/>
            <p:cNvSpPr/>
            <p:nvPr/>
          </p:nvSpPr>
          <p:spPr>
            <a:xfrm>
              <a:off x="3064002" y="2845739"/>
              <a:ext cx="6461760" cy="4251960"/>
            </a:xfrm>
            <a:custGeom>
              <a:avLst/>
              <a:gdLst/>
              <a:ahLst/>
              <a:cxnLst/>
              <a:rect l="l" t="t" r="r" b="b"/>
              <a:pathLst>
                <a:path w="6461759" h="4251959">
                  <a:moveTo>
                    <a:pt x="6461506" y="0"/>
                  </a:moveTo>
                  <a:lnTo>
                    <a:pt x="6461506" y="0"/>
                  </a:lnTo>
                  <a:lnTo>
                    <a:pt x="0" y="0"/>
                  </a:lnTo>
                  <a:lnTo>
                    <a:pt x="0" y="4251452"/>
                  </a:lnTo>
                  <a:lnTo>
                    <a:pt x="6461506" y="4251452"/>
                  </a:lnTo>
                  <a:lnTo>
                    <a:pt x="6461506" y="0"/>
                  </a:lnTo>
                  <a:close/>
                </a:path>
              </a:pathLst>
            </a:custGeom>
            <a:solidFill>
              <a:srgbClr val="E7E7E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3287267" y="30937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3287267" y="30937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287267" y="37414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287267" y="37414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287267" y="43891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287267" y="43891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287267" y="5070348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3287267" y="5070348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287267" y="5750052"/>
              <a:ext cx="879475" cy="524510"/>
            </a:xfrm>
            <a:custGeom>
              <a:avLst/>
              <a:gdLst/>
              <a:ahLst/>
              <a:cxnLst/>
              <a:rect l="l" t="t" r="r" b="b"/>
              <a:pathLst>
                <a:path w="879475" h="524510">
                  <a:moveTo>
                    <a:pt x="879348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879348" y="524256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3287267" y="5750052"/>
              <a:ext cx="879475" cy="524510"/>
            </a:xfrm>
            <a:custGeom>
              <a:avLst/>
              <a:gdLst/>
              <a:ahLst/>
              <a:cxnLst/>
              <a:rect l="l" t="t" r="r" b="b"/>
              <a:pathLst>
                <a:path w="879475" h="524510">
                  <a:moveTo>
                    <a:pt x="0" y="524256"/>
                  </a:moveTo>
                  <a:lnTo>
                    <a:pt x="879348" y="524256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4256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287267" y="6409944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40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287267" y="6409944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40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4529327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4529327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4529327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4529327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529327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529327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529327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529327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529327" y="5750052"/>
              <a:ext cx="878205" cy="524510"/>
            </a:xfrm>
            <a:custGeom>
              <a:avLst/>
              <a:gdLst/>
              <a:ahLst/>
              <a:cxnLst/>
              <a:rect l="l" t="t" r="r" b="b"/>
              <a:pathLst>
                <a:path w="878204" h="524510">
                  <a:moveTo>
                    <a:pt x="877824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877824" y="524256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529327" y="5750052"/>
              <a:ext cx="878205" cy="524510"/>
            </a:xfrm>
            <a:custGeom>
              <a:avLst/>
              <a:gdLst/>
              <a:ahLst/>
              <a:cxnLst/>
              <a:rect l="l" t="t" r="r" b="b"/>
              <a:pathLst>
                <a:path w="878204" h="524510">
                  <a:moveTo>
                    <a:pt x="0" y="524256"/>
                  </a:moveTo>
                  <a:lnTo>
                    <a:pt x="877824" y="524256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4256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4529327" y="6409944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40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4529327" y="6409944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40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5830823" y="30937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5830823" y="30937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5830823" y="37414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5830823" y="37414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5830823" y="43891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5830823" y="4389120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5830823" y="5070348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879348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9348" y="522731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5830823" y="5070348"/>
              <a:ext cx="879475" cy="523240"/>
            </a:xfrm>
            <a:custGeom>
              <a:avLst/>
              <a:gdLst/>
              <a:ahLst/>
              <a:cxnLst/>
              <a:rect l="l" t="t" r="r" b="b"/>
              <a:pathLst>
                <a:path w="879475" h="523239">
                  <a:moveTo>
                    <a:pt x="0" y="522731"/>
                  </a:moveTo>
                  <a:lnTo>
                    <a:pt x="879348" y="522731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5830823" y="5750052"/>
              <a:ext cx="879475" cy="524510"/>
            </a:xfrm>
            <a:custGeom>
              <a:avLst/>
              <a:gdLst/>
              <a:ahLst/>
              <a:cxnLst/>
              <a:rect l="l" t="t" r="r" b="b"/>
              <a:pathLst>
                <a:path w="879475" h="524510">
                  <a:moveTo>
                    <a:pt x="879348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879348" y="524256"/>
                  </a:lnTo>
                  <a:lnTo>
                    <a:pt x="879348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5830823" y="5750052"/>
              <a:ext cx="879475" cy="524510"/>
            </a:xfrm>
            <a:custGeom>
              <a:avLst/>
              <a:gdLst/>
              <a:ahLst/>
              <a:cxnLst/>
              <a:rect l="l" t="t" r="r" b="b"/>
              <a:pathLst>
                <a:path w="879475" h="524510">
                  <a:moveTo>
                    <a:pt x="0" y="524256"/>
                  </a:moveTo>
                  <a:lnTo>
                    <a:pt x="879348" y="524256"/>
                  </a:lnTo>
                  <a:lnTo>
                    <a:pt x="879348" y="0"/>
                  </a:lnTo>
                  <a:lnTo>
                    <a:pt x="0" y="0"/>
                  </a:lnTo>
                  <a:lnTo>
                    <a:pt x="0" y="524256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7133843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7133843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7133843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7133843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7133843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4" name="object 44"/>
            <p:cNvSpPr/>
            <p:nvPr/>
          </p:nvSpPr>
          <p:spPr>
            <a:xfrm>
              <a:off x="7133843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45"/>
            <p:cNvSpPr/>
            <p:nvPr/>
          </p:nvSpPr>
          <p:spPr>
            <a:xfrm>
              <a:off x="7133843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7133843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47"/>
            <p:cNvSpPr/>
            <p:nvPr/>
          </p:nvSpPr>
          <p:spPr>
            <a:xfrm>
              <a:off x="8435339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48"/>
            <p:cNvSpPr/>
            <p:nvPr/>
          </p:nvSpPr>
          <p:spPr>
            <a:xfrm>
              <a:off x="8435339" y="30937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8435339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8435339" y="37414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1" name="object 51"/>
            <p:cNvSpPr/>
            <p:nvPr/>
          </p:nvSpPr>
          <p:spPr>
            <a:xfrm>
              <a:off x="8435339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2" name="object 52"/>
            <p:cNvSpPr/>
            <p:nvPr/>
          </p:nvSpPr>
          <p:spPr>
            <a:xfrm>
              <a:off x="8435339" y="4389120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8435339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877824" y="0"/>
                  </a:moveTo>
                  <a:lnTo>
                    <a:pt x="0" y="0"/>
                  </a:lnTo>
                  <a:lnTo>
                    <a:pt x="0" y="522731"/>
                  </a:lnTo>
                  <a:lnTo>
                    <a:pt x="877824" y="522731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8435339" y="5070348"/>
              <a:ext cx="878205" cy="523240"/>
            </a:xfrm>
            <a:custGeom>
              <a:avLst/>
              <a:gdLst/>
              <a:ahLst/>
              <a:cxnLst/>
              <a:rect l="l" t="t" r="r" b="b"/>
              <a:pathLst>
                <a:path w="878204" h="523239">
                  <a:moveTo>
                    <a:pt x="0" y="522731"/>
                  </a:moveTo>
                  <a:lnTo>
                    <a:pt x="877824" y="522731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2731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5" name="object 55"/>
            <p:cNvSpPr/>
            <p:nvPr/>
          </p:nvSpPr>
          <p:spPr>
            <a:xfrm>
              <a:off x="7133843" y="5750052"/>
              <a:ext cx="878205" cy="524510"/>
            </a:xfrm>
            <a:custGeom>
              <a:avLst/>
              <a:gdLst/>
              <a:ahLst/>
              <a:cxnLst/>
              <a:rect l="l" t="t" r="r" b="b"/>
              <a:pathLst>
                <a:path w="878204" h="524510">
                  <a:moveTo>
                    <a:pt x="877824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877824" y="524256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6" name="object 56"/>
            <p:cNvSpPr/>
            <p:nvPr/>
          </p:nvSpPr>
          <p:spPr>
            <a:xfrm>
              <a:off x="7133843" y="5750052"/>
              <a:ext cx="878205" cy="524510"/>
            </a:xfrm>
            <a:custGeom>
              <a:avLst/>
              <a:gdLst/>
              <a:ahLst/>
              <a:cxnLst/>
              <a:rect l="l" t="t" r="r" b="b"/>
              <a:pathLst>
                <a:path w="878204" h="524510">
                  <a:moveTo>
                    <a:pt x="0" y="524256"/>
                  </a:moveTo>
                  <a:lnTo>
                    <a:pt x="877824" y="524256"/>
                  </a:lnTo>
                  <a:lnTo>
                    <a:pt x="877824" y="0"/>
                  </a:lnTo>
                  <a:lnTo>
                    <a:pt x="0" y="0"/>
                  </a:lnTo>
                  <a:lnTo>
                    <a:pt x="0" y="524256"/>
                  </a:lnTo>
                  <a:close/>
                </a:path>
              </a:pathLst>
            </a:custGeom>
            <a:ln w="9144">
              <a:solidFill>
                <a:srgbClr val="9C363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aphicFrame>
        <p:nvGraphicFramePr>
          <p:cNvPr id="57" name="object 57"/>
          <p:cNvGraphicFramePr>
            <a:graphicFrameLocks noGrp="1"/>
          </p:cNvGraphicFramePr>
          <p:nvPr/>
        </p:nvGraphicFramePr>
        <p:xfrm>
          <a:off x="473138" y="1945639"/>
          <a:ext cx="9045575" cy="5144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3425"/>
                <a:gridCol w="581025"/>
                <a:gridCol w="1292225"/>
                <a:gridCol w="1292225"/>
                <a:gridCol w="1292225"/>
                <a:gridCol w="1292225"/>
                <a:gridCol w="1292225"/>
              </a:tblGrid>
              <a:tr h="777240">
                <a:tc>
                  <a:txBody>
                    <a:bodyPr/>
                    <a:lstStyle/>
                    <a:p>
                      <a:pPr marL="350520" marR="354965" indent="-63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Business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Transformation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Vision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37820" marR="331470" indent="1270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Customer Guiding Principles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34645" marR="327025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Employee Guiding Principles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37820" marR="127000" indent="-20447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Product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Principles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38455" marR="137160" indent="-193675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Process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Principles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89560" marR="280670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2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Technology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Guiding Principles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116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4251325">
                <a:tc>
                  <a:txBody>
                    <a:bodyPr/>
                    <a:lstStyle/>
                    <a:p>
                      <a:pPr marL="161925" marR="156845" indent="1905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1400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4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best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telecommunications company</a:t>
                      </a:r>
                      <a:r>
                        <a:rPr sz="14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advocacy, innovation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service.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We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accomplish</a:t>
                      </a:r>
                      <a:r>
                        <a:rPr sz="1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our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vision</a:t>
                      </a:r>
                      <a:r>
                        <a:rPr sz="1400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by: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31445" marR="12382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4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Delivering</a:t>
                      </a:r>
                      <a:r>
                        <a:rPr sz="140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innovative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customer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solutions</a:t>
                      </a:r>
                      <a:r>
                        <a:rPr sz="1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with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exceptional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quality.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125095" marR="119380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Providing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world-class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customer</a:t>
                      </a:r>
                      <a:r>
                        <a:rPr sz="1400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experience.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135890" marR="130175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4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Creating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work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environment 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that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supports</a:t>
                      </a:r>
                      <a:r>
                        <a:rPr sz="1400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creativity, excellence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personal growth.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403860" marR="362585"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0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First </a:t>
                      </a:r>
                      <a:r>
                        <a:rPr sz="10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Time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2384"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Know</a:t>
                      </a:r>
                      <a:r>
                        <a:rPr sz="10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365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Single</a:t>
                      </a:r>
                      <a:r>
                        <a:rPr sz="10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View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18770" marR="276860" algn="ctr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Privacy</a:t>
                      </a:r>
                      <a:r>
                        <a:rPr sz="9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Privacy</a:t>
                      </a:r>
                      <a:r>
                        <a:rPr sz="900" spc="5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Privacy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4290"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10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0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Center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1750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Listen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04800" marR="366395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Understood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sz="10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Valued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30835" marR="392430" indent="1270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Visible Leadership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6096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Collaborative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69875" marR="332105"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0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Tools</a:t>
                      </a:r>
                      <a:r>
                        <a:rPr sz="10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&amp;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Training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62585" marR="421640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Customer Oriented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419100" marR="479425"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Bias</a:t>
                      </a:r>
                      <a:r>
                        <a:rPr sz="1000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Action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41275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Modular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41275"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Just</a:t>
                      </a:r>
                      <a:r>
                        <a:rPr sz="10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Works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412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Quality</a:t>
                      </a:r>
                      <a:r>
                        <a:rPr sz="1000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First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78460" marR="420370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Managed Portfolio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39370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Profitable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8135" marR="340360" algn="ctr">
                        <a:lnSpc>
                          <a:spcPts val="5100"/>
                        </a:lnSpc>
                        <a:spcBef>
                          <a:spcPts val="270"/>
                        </a:spcBef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Closed</a:t>
                      </a:r>
                      <a:r>
                        <a:rPr sz="10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Loop 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Scalable </a:t>
                      </a: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Error</a:t>
                      </a:r>
                      <a:r>
                        <a:rPr sz="1000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Proof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20320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Controlled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20320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Measured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Cloud</a:t>
                      </a:r>
                      <a:r>
                        <a:rPr sz="10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First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412115" marR="414020" indent="2540"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Service Oriented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Simple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R="1905"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Digital</a:t>
                      </a:r>
                      <a:r>
                        <a:rPr sz="10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First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8" name="object 5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677</Words>
  <Application>Microsoft Office PowerPoint</Application>
  <PresentationFormat>Custom</PresentationFormat>
  <Paragraphs>221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Times New Roman</vt:lpstr>
      <vt:lpstr>Trebuchet MS</vt:lpstr>
      <vt:lpstr>Office Theme</vt:lpstr>
      <vt:lpstr>PowerPoint Presentation</vt:lpstr>
      <vt:lpstr>Transformation Guiding Principles – Overview</vt:lpstr>
      <vt:lpstr>Transformation Guiding Principles – Method</vt:lpstr>
      <vt:lpstr>Transformation Guiding Principles – Template</vt:lpstr>
      <vt:lpstr>Transformation Guiding Principles – Example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Management Consulting Toolkit: Fifty of the most versatile and value-adding tools used by the worldâ•Žs leading business analysts, transformation experts and management consultants.</dc:title>
  <dc:creator>Expert Toolkit</dc:creator>
  <cp:lastModifiedBy>Ozhan Atalay</cp:lastModifiedBy>
  <cp:revision>46</cp:revision>
  <dcterms:created xsi:type="dcterms:W3CDTF">2026-01-27T15:21:26Z</dcterms:created>
  <dcterms:modified xsi:type="dcterms:W3CDTF">2026-01-28T05:59:23Z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gent">
    <vt:lpwstr>pdfHarmony 2.0 Linux Kernel 2.6 64bit Mar 13 2012 Library 9.0.1</vt:lpwstr>
  </property>
  <property fmtid="{D5CDD505-2E9C-101B-9397-08002B2CF9AE}" pid="3" name="Created">
    <vt:filetime>2019-08-20T00:00:00Z</vt:filetime>
  </property>
  <property fmtid="{D5CDD505-2E9C-101B-9397-08002B2CF9AE}" pid="4" name="Creator">
    <vt:lpwstr>Appligent pdfHarmony 2.0</vt:lpwstr>
  </property>
  <property fmtid="{D5CDD505-2E9C-101B-9397-08002B2CF9AE}" pid="5" name="LastSaved">
    <vt:filetime>2026-01-27T00:00:00Z</vt:filetime>
  </property>
  <property fmtid="{D5CDD505-2E9C-101B-9397-08002B2CF9AE}" pid="6" name="Producer">
    <vt:lpwstr>PDFium</vt:lpwstr>
  </property>
</Properties>
</file>