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415" r:id="rId2"/>
    <p:sldId id="416" r:id="rId3"/>
    <p:sldId id="417" r:id="rId4"/>
    <p:sldId id="418" r:id="rId5"/>
    <p:sldId id="419" r:id="rId6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7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068" y="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D9FD9-8250-48B2-8AD6-1AB4C72D7C69}" type="datetimeFigureOut">
              <a:rPr lang="tr-TR" smtClean="0"/>
              <a:t>28.01.2026</a:t>
            </a:fld>
            <a:endParaRPr lang="tr-T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2163" y="971550"/>
            <a:ext cx="3394075" cy="2622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740150"/>
            <a:ext cx="8045450" cy="3060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6689A-C2A7-4BC0-868B-888C0008021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7648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54380" y="7405218"/>
            <a:ext cx="4958080" cy="169277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7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1" y="152400"/>
            <a:ext cx="8067650" cy="853693"/>
          </a:xfrm>
        </p:spPr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71600" y="7423067"/>
            <a:ext cx="6858000" cy="430887"/>
          </a:xfrm>
        </p:spPr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7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338554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8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338554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6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10058400" y="0"/>
                </a:moveTo>
                <a:lnTo>
                  <a:pt x="0" y="0"/>
                </a:lnTo>
                <a:lnTo>
                  <a:pt x="0" y="1270"/>
                </a:lnTo>
                <a:lnTo>
                  <a:pt x="0" y="7772400"/>
                </a:lnTo>
                <a:lnTo>
                  <a:pt x="762" y="7772400"/>
                </a:lnTo>
                <a:lnTo>
                  <a:pt x="762" y="1270"/>
                </a:lnTo>
                <a:lnTo>
                  <a:pt x="10058400" y="1270"/>
                </a:lnTo>
                <a:lnTo>
                  <a:pt x="10058400" y="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7065309" y="7389613"/>
            <a:ext cx="1659890" cy="33855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endParaRPr spc="-20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-26607" y="7257964"/>
            <a:ext cx="10058400" cy="457707"/>
          </a:xfrm>
          <a:custGeom>
            <a:avLst/>
            <a:gdLst/>
            <a:ahLst/>
            <a:cxnLst/>
            <a:rect l="l" t="t" r="r" b="b"/>
            <a:pathLst>
              <a:path w="10058400" h="431800">
                <a:moveTo>
                  <a:pt x="10058400" y="0"/>
                </a:moveTo>
                <a:lnTo>
                  <a:pt x="0" y="0"/>
                </a:lnTo>
                <a:lnTo>
                  <a:pt x="0" y="431292"/>
                </a:lnTo>
                <a:lnTo>
                  <a:pt x="10058400" y="431292"/>
                </a:lnTo>
                <a:lnTo>
                  <a:pt x="1005840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488441" y="1052322"/>
            <a:ext cx="9086215" cy="0"/>
          </a:xfrm>
          <a:custGeom>
            <a:avLst/>
            <a:gdLst/>
            <a:ahLst/>
            <a:cxnLst/>
            <a:rect l="l" t="t" r="r" b="b"/>
            <a:pathLst>
              <a:path w="9086215">
                <a:moveTo>
                  <a:pt x="0" y="0"/>
                </a:moveTo>
                <a:lnTo>
                  <a:pt x="9085834" y="0"/>
                </a:lnTo>
              </a:path>
            </a:pathLst>
          </a:custGeom>
          <a:ln w="1981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0" y="120776"/>
            <a:ext cx="8054527" cy="8853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5038" y="1945639"/>
            <a:ext cx="9135110" cy="5144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385681" y="7486818"/>
            <a:ext cx="244855" cy="144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9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36" y="26894"/>
            <a:ext cx="1066800" cy="1066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400" y="4167230"/>
            <a:ext cx="8203565" cy="1379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dirty="0">
                <a:solidFill>
                  <a:srgbClr val="464952"/>
                </a:solidFill>
                <a:latin typeface="Calibri"/>
                <a:cs typeface="Calibri"/>
              </a:rPr>
              <a:t>Business</a:t>
            </a:r>
            <a:r>
              <a:rPr sz="4000" b="1" spc="-125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464952"/>
                </a:solidFill>
                <a:latin typeface="Calibri"/>
                <a:cs typeface="Calibri"/>
              </a:rPr>
              <a:t>Vision</a:t>
            </a:r>
            <a:r>
              <a:rPr sz="4000" b="1" spc="-125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464952"/>
                </a:solidFill>
                <a:latin typeface="Calibri"/>
                <a:cs typeface="Calibri"/>
              </a:rPr>
              <a:t>Framework</a:t>
            </a:r>
            <a:endParaRPr sz="40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proven,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structured</a:t>
            </a:r>
            <a:r>
              <a:rPr sz="2400" b="1" spc="-5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and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highly</a:t>
            </a:r>
            <a:r>
              <a:rPr sz="2400" b="1" spc="-5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customizable</a:t>
            </a:r>
            <a:r>
              <a:rPr sz="2400" b="1" spc="-7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template</a:t>
            </a:r>
            <a:r>
              <a:rPr sz="2400" b="1" spc="-4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9C3636"/>
                </a:solidFill>
                <a:latin typeface="Calibri"/>
                <a:cs typeface="Calibri"/>
              </a:rPr>
              <a:t>for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develop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strong</a:t>
            </a:r>
            <a:r>
              <a:rPr sz="2400" b="1" spc="-5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vision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for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</a:t>
            </a:r>
            <a:r>
              <a:rPr sz="2400" b="1" spc="-4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business</a:t>
            </a:r>
            <a:r>
              <a:rPr sz="2400" b="1" spc="-4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or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transformation</a:t>
            </a:r>
            <a:r>
              <a:rPr sz="2400" b="1" spc="-4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program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tr-TR" spc="-1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33400"/>
            <a:ext cx="8582990" cy="31767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Business</a:t>
            </a:r>
            <a:r>
              <a:rPr spc="-535" dirty="0"/>
              <a:t> </a:t>
            </a:r>
            <a:r>
              <a:rPr dirty="0"/>
              <a:t>Vision</a:t>
            </a:r>
            <a:r>
              <a:rPr spc="55" dirty="0"/>
              <a:t> </a:t>
            </a:r>
            <a:r>
              <a:rPr dirty="0"/>
              <a:t>Framework</a:t>
            </a:r>
            <a:r>
              <a:rPr spc="35" dirty="0"/>
              <a:t> </a:t>
            </a:r>
            <a:r>
              <a:rPr spc="420" dirty="0"/>
              <a:t>–</a:t>
            </a:r>
            <a:r>
              <a:rPr spc="80" dirty="0"/>
              <a:t> </a:t>
            </a:r>
            <a:r>
              <a:rPr spc="-10" dirty="0"/>
              <a:t>Overview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717" y="1211498"/>
            <a:ext cx="9192780" cy="202094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79488" y="1220139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762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9488" y="1652142"/>
            <a:ext cx="9099550" cy="150749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1445" rIns="0" bIns="0" rtlCol="0">
            <a:spAutoFit/>
          </a:bodyPr>
          <a:lstStyle/>
          <a:p>
            <a:pPr marL="198755" marR="193675" indent="-635" algn="ctr">
              <a:lnSpc>
                <a:spcPct val="100000"/>
              </a:lnSpc>
              <a:spcBef>
                <a:spcPts val="1035"/>
              </a:spcBef>
            </a:pPr>
            <a:r>
              <a:rPr sz="1600" dirty="0">
                <a:latin typeface="Calibri"/>
                <a:cs typeface="Calibri"/>
              </a:rPr>
              <a:t>The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Vision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Framework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structured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format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outlining</a:t>
            </a:r>
            <a:r>
              <a:rPr sz="1600" spc="-7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key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elements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corporate </a:t>
            </a:r>
            <a:r>
              <a:rPr sz="1600" spc="-25" dirty="0">
                <a:latin typeface="Calibri"/>
                <a:cs typeface="Calibri"/>
              </a:rPr>
              <a:t>or </a:t>
            </a:r>
            <a:r>
              <a:rPr sz="1600" dirty="0">
                <a:latin typeface="Calibri"/>
                <a:cs typeface="Calibri"/>
              </a:rPr>
              <a:t>program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vision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related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components </a:t>
            </a:r>
            <a:r>
              <a:rPr sz="1600" dirty="0">
                <a:latin typeface="Calibri"/>
                <a:cs typeface="Calibri"/>
              </a:rPr>
              <a:t>necessary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accomplish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vision,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including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mission,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values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objectives.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layout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allows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creativity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focus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essence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vision,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rather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“how </a:t>
            </a:r>
            <a:r>
              <a:rPr sz="1600" dirty="0">
                <a:latin typeface="Calibri"/>
                <a:cs typeface="Calibri"/>
              </a:rPr>
              <a:t>do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lay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out”.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highly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customizable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provides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very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strong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starting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point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anyone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working </a:t>
            </a:r>
            <a:r>
              <a:rPr sz="1600" dirty="0">
                <a:latin typeface="Calibri"/>
                <a:cs typeface="Calibri"/>
              </a:rPr>
              <a:t>with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team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develop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vision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entire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organization,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program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unit.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8717" y="3249154"/>
            <a:ext cx="9192780" cy="201932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79488" y="3256584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762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When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9488" y="3688588"/>
            <a:ext cx="9099550" cy="150749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1445" rIns="0" bIns="0" rtlCol="0">
            <a:spAutoFit/>
          </a:bodyPr>
          <a:lstStyle/>
          <a:p>
            <a:pPr marL="156210" marR="153035" indent="635" algn="ctr">
              <a:lnSpc>
                <a:spcPct val="100000"/>
              </a:lnSpc>
              <a:spcBef>
                <a:spcPts val="1035"/>
              </a:spcBef>
            </a:pP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Vision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Framework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part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strategic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planning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refresh</a:t>
            </a:r>
            <a:r>
              <a:rPr sz="1600" dirty="0">
                <a:latin typeface="Calibri"/>
                <a:cs typeface="Calibri"/>
              </a:rPr>
              <a:t> cycle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develop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a </a:t>
            </a:r>
            <a:r>
              <a:rPr sz="1600" spc="-10" dirty="0">
                <a:latin typeface="Calibri"/>
                <a:cs typeface="Calibri"/>
              </a:rPr>
              <a:t>corporate</a:t>
            </a:r>
            <a:r>
              <a:rPr sz="1600" dirty="0">
                <a:latin typeface="Calibri"/>
                <a:cs typeface="Calibri"/>
              </a:rPr>
              <a:t> vision,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unit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vision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team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vision.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also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used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frame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vision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objectives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transformation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program.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When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this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45" dirty="0">
                <a:latin typeface="Calibri"/>
                <a:cs typeface="Calibri"/>
              </a:rPr>
              <a:t>way,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aspects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framework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would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to </a:t>
            </a:r>
            <a:r>
              <a:rPr sz="1600" dirty="0">
                <a:latin typeface="Calibri"/>
                <a:cs typeface="Calibri"/>
              </a:rPr>
              <a:t>describe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state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(after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transformation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has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been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delivered)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aspects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could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describe transformation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delivery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priorities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behaviors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need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occur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during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transformation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program.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8717" y="5304975"/>
            <a:ext cx="9192780" cy="201184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79475" y="5313095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82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8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Why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11" name="object 11"/>
          <p:cNvSpPr txBox="1"/>
          <p:nvPr/>
        </p:nvSpPr>
        <p:spPr>
          <a:xfrm>
            <a:off x="479475" y="5745098"/>
            <a:ext cx="9099550" cy="150749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2080" rIns="0" bIns="0" rtlCol="0">
            <a:spAutoFit/>
          </a:bodyPr>
          <a:lstStyle/>
          <a:p>
            <a:pPr marL="288925" marR="281940" indent="76200">
              <a:lnSpc>
                <a:spcPct val="100000"/>
              </a:lnSpc>
              <a:spcBef>
                <a:spcPts val="1040"/>
              </a:spcBef>
            </a:pPr>
            <a:r>
              <a:rPr sz="1600" dirty="0">
                <a:latin typeface="Calibri"/>
                <a:cs typeface="Calibri"/>
              </a:rPr>
              <a:t>Many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moment,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day,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week,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month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has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been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lost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endeavoring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develop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strong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vision,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mission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and </a:t>
            </a:r>
            <a:r>
              <a:rPr sz="1600" dirty="0">
                <a:latin typeface="Calibri"/>
                <a:cs typeface="Calibri"/>
              </a:rPr>
              <a:t>objective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statement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time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wasted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wrestling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“content”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at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same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time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“look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30" dirty="0">
                <a:latin typeface="Calibri"/>
                <a:cs typeface="Calibri"/>
              </a:rPr>
              <a:t>feel”.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The </a:t>
            </a:r>
            <a:r>
              <a:rPr sz="1600" spc="-10" dirty="0">
                <a:latin typeface="Calibri"/>
                <a:cs typeface="Calibri"/>
              </a:rPr>
              <a:t>framework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presented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here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presents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easy-</a:t>
            </a:r>
            <a:r>
              <a:rPr sz="1600" spc="-10" dirty="0">
                <a:latin typeface="Calibri"/>
                <a:cs typeface="Calibri"/>
              </a:rPr>
              <a:t>to-</a:t>
            </a:r>
            <a:r>
              <a:rPr sz="1600" dirty="0">
                <a:latin typeface="Calibri"/>
                <a:cs typeface="Calibri"/>
              </a:rPr>
              <a:t>use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proven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structure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developing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great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vision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– </a:t>
            </a:r>
            <a:r>
              <a:rPr sz="1600" dirty="0">
                <a:latin typeface="Calibri"/>
                <a:cs typeface="Calibri"/>
              </a:rPr>
              <a:t>allowing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focus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energy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directed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content,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not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structure.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framework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very</a:t>
            </a:r>
            <a:endParaRPr sz="1600" dirty="0">
              <a:latin typeface="Calibri"/>
              <a:cs typeface="Calibri"/>
            </a:endParaRPr>
          </a:p>
          <a:p>
            <a:pPr marL="113792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Calibri"/>
                <a:cs typeface="Calibri"/>
              </a:rPr>
              <a:t>useful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workshop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environment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can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easily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modified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vision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evolves.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Business</a:t>
            </a:r>
            <a:r>
              <a:rPr spc="-535" dirty="0"/>
              <a:t> </a:t>
            </a:r>
            <a:r>
              <a:rPr dirty="0"/>
              <a:t>Vision</a:t>
            </a:r>
            <a:r>
              <a:rPr spc="55" dirty="0"/>
              <a:t> </a:t>
            </a:r>
            <a:r>
              <a:rPr dirty="0"/>
              <a:t>Framework</a:t>
            </a:r>
            <a:r>
              <a:rPr spc="35" dirty="0"/>
              <a:t> </a:t>
            </a:r>
            <a:r>
              <a:rPr spc="420" dirty="0"/>
              <a:t>–</a:t>
            </a:r>
            <a:r>
              <a:rPr spc="80" dirty="0"/>
              <a:t> </a:t>
            </a:r>
            <a:r>
              <a:rPr spc="60" dirty="0"/>
              <a:t>Method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718" y="1197854"/>
            <a:ext cx="9275081" cy="607773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79488" y="1206449"/>
            <a:ext cx="9099550" cy="5945505"/>
            <a:chOff x="479488" y="1206449"/>
            <a:chExt cx="9099550" cy="5945505"/>
          </a:xfrm>
        </p:grpSpPr>
        <p:sp>
          <p:nvSpPr>
            <p:cNvPr id="5" name="object 5"/>
            <p:cNvSpPr/>
            <p:nvPr/>
          </p:nvSpPr>
          <p:spPr>
            <a:xfrm>
              <a:off x="479488" y="1206449"/>
              <a:ext cx="9099550" cy="565150"/>
            </a:xfrm>
            <a:custGeom>
              <a:avLst/>
              <a:gdLst/>
              <a:ahLst/>
              <a:cxnLst/>
              <a:rect l="l" t="t" r="r" b="b"/>
              <a:pathLst>
                <a:path w="9099550" h="565150">
                  <a:moveTo>
                    <a:pt x="9099423" y="0"/>
                  </a:moveTo>
                  <a:lnTo>
                    <a:pt x="0" y="0"/>
                  </a:lnTo>
                  <a:lnTo>
                    <a:pt x="0" y="564819"/>
                  </a:lnTo>
                  <a:lnTo>
                    <a:pt x="9099423" y="564819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479488" y="1771345"/>
              <a:ext cx="9099550" cy="5380355"/>
            </a:xfrm>
            <a:custGeom>
              <a:avLst/>
              <a:gdLst/>
              <a:ahLst/>
              <a:cxnLst/>
              <a:rect l="l" t="t" r="r" b="b"/>
              <a:pathLst>
                <a:path w="9099550" h="5380355">
                  <a:moveTo>
                    <a:pt x="9099423" y="0"/>
                  </a:moveTo>
                  <a:lnTo>
                    <a:pt x="0" y="0"/>
                  </a:lnTo>
                  <a:lnTo>
                    <a:pt x="0" y="5380355"/>
                  </a:lnTo>
                  <a:lnTo>
                    <a:pt x="9099423" y="5380355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3489959" y="1905000"/>
              <a:ext cx="2764790" cy="1108075"/>
            </a:xfrm>
            <a:custGeom>
              <a:avLst/>
              <a:gdLst/>
              <a:ahLst/>
              <a:cxnLst/>
              <a:rect l="l" t="t" r="r" b="b"/>
              <a:pathLst>
                <a:path w="2764790" h="1108075">
                  <a:moveTo>
                    <a:pt x="0" y="1107948"/>
                  </a:moveTo>
                  <a:lnTo>
                    <a:pt x="2764536" y="1107948"/>
                  </a:lnTo>
                  <a:lnTo>
                    <a:pt x="2764536" y="0"/>
                  </a:lnTo>
                  <a:lnTo>
                    <a:pt x="0" y="0"/>
                  </a:lnTo>
                  <a:lnTo>
                    <a:pt x="0" y="1107948"/>
                  </a:lnTo>
                  <a:close/>
                </a:path>
              </a:pathLst>
            </a:custGeom>
            <a:ln w="9144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75331" y="3044952"/>
              <a:ext cx="5358384" cy="351739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94360" y="1908048"/>
              <a:ext cx="8754110" cy="5137785"/>
            </a:xfrm>
            <a:custGeom>
              <a:avLst/>
              <a:gdLst/>
              <a:ahLst/>
              <a:cxnLst/>
              <a:rect l="l" t="t" r="r" b="b"/>
              <a:pathLst>
                <a:path w="8754110" h="5137784">
                  <a:moveTo>
                    <a:pt x="329184" y="1107948"/>
                  </a:moveTo>
                  <a:lnTo>
                    <a:pt x="2738628" y="1107948"/>
                  </a:lnTo>
                  <a:lnTo>
                    <a:pt x="2738628" y="0"/>
                  </a:lnTo>
                  <a:lnTo>
                    <a:pt x="329184" y="0"/>
                  </a:lnTo>
                  <a:lnTo>
                    <a:pt x="329184" y="1107948"/>
                  </a:lnTo>
                  <a:close/>
                </a:path>
                <a:path w="8754110" h="5137784">
                  <a:moveTo>
                    <a:pt x="5818632" y="938784"/>
                  </a:moveTo>
                  <a:lnTo>
                    <a:pt x="8679180" y="938784"/>
                  </a:lnTo>
                  <a:lnTo>
                    <a:pt x="8679180" y="0"/>
                  </a:lnTo>
                  <a:lnTo>
                    <a:pt x="5818632" y="0"/>
                  </a:lnTo>
                  <a:lnTo>
                    <a:pt x="5818632" y="938784"/>
                  </a:lnTo>
                  <a:close/>
                </a:path>
                <a:path w="8754110" h="5137784">
                  <a:moveTo>
                    <a:pt x="0" y="5137404"/>
                  </a:moveTo>
                  <a:lnTo>
                    <a:pt x="1565148" y="5137404"/>
                  </a:lnTo>
                  <a:lnTo>
                    <a:pt x="1565148" y="3352800"/>
                  </a:lnTo>
                  <a:lnTo>
                    <a:pt x="0" y="3352800"/>
                  </a:lnTo>
                  <a:lnTo>
                    <a:pt x="0" y="5137404"/>
                  </a:lnTo>
                  <a:close/>
                </a:path>
                <a:path w="8754110" h="5137784">
                  <a:moveTo>
                    <a:pt x="7188708" y="5131308"/>
                  </a:moveTo>
                  <a:lnTo>
                    <a:pt x="8753856" y="5131308"/>
                  </a:lnTo>
                  <a:lnTo>
                    <a:pt x="8753856" y="3854196"/>
                  </a:lnTo>
                  <a:lnTo>
                    <a:pt x="7188708" y="3854196"/>
                  </a:lnTo>
                  <a:lnTo>
                    <a:pt x="7188708" y="5131308"/>
                  </a:lnTo>
                  <a:close/>
                </a:path>
              </a:pathLst>
            </a:custGeom>
            <a:ln w="9144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476313" y="1203274"/>
          <a:ext cx="9182100" cy="59397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41955"/>
                <a:gridCol w="2951480"/>
                <a:gridCol w="3206749"/>
              </a:tblGrid>
              <a:tr h="564515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How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you</a:t>
                      </a:r>
                      <a:r>
                        <a:rPr sz="20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use</a:t>
                      </a:r>
                      <a:r>
                        <a:rPr sz="20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113664" marB="0"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61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72453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Step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Capture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your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or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L w="6350">
                      <a:solidFill>
                        <a:srgbClr val="A6A6A6"/>
                      </a:solidFill>
                      <a:prstDash val="solid"/>
                    </a:lnL>
                    <a:lnT w="6350">
                      <a:solidFill>
                        <a:srgbClr val="A6A6A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R="38735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Step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Capture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your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or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T w="6350">
                      <a:solidFill>
                        <a:srgbClr val="A6A6A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233679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Step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Identify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3-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underlying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objectives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to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</a:tcPr>
                </a:tc>
              </a:tr>
              <a:tr h="167005">
                <a:tc>
                  <a:txBody>
                    <a:bodyPr/>
                    <a:lstStyle/>
                    <a:p>
                      <a:pPr marR="203835" algn="r">
                        <a:lnSpc>
                          <a:spcPts val="117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organization’s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mission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statement.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This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0640" algn="ctr">
                        <a:lnSpc>
                          <a:spcPts val="1145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organization’s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vision statement.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This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7665">
                        <a:lnSpc>
                          <a:spcPts val="116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put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depth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vision.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These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could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be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</a:tcPr>
                </a:tc>
              </a:tr>
              <a:tr h="167640">
                <a:tc>
                  <a:txBody>
                    <a:bodyPr/>
                    <a:lstStyle/>
                    <a:p>
                      <a:pPr marR="179705" algn="r">
                        <a:lnSpc>
                          <a:spcPts val="117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should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inspirational,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purpose-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led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2545" algn="ctr">
                        <a:lnSpc>
                          <a:spcPts val="114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statement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should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represent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end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goal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to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0">
                        <a:lnSpc>
                          <a:spcPts val="116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objectives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on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measures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such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revenue,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</a:tcPr>
                </a:tc>
              </a:tr>
              <a:tr h="167640">
                <a:tc>
                  <a:txBody>
                    <a:bodyPr/>
                    <a:lstStyle/>
                    <a:p>
                      <a:pPr marL="711200">
                        <a:lnSpc>
                          <a:spcPts val="117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statement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captures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core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0640" algn="ctr">
                        <a:lnSpc>
                          <a:spcPts val="114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strive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towards.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Where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mission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the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2420">
                        <a:lnSpc>
                          <a:spcPts val="116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market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share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more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qualitative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such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as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</a:tcPr>
                </a:tc>
              </a:tr>
              <a:tr h="167005">
                <a:tc>
                  <a:txBody>
                    <a:bodyPr/>
                    <a:lstStyle/>
                    <a:p>
                      <a:pPr marR="177800" algn="r">
                        <a:lnSpc>
                          <a:spcPts val="117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meaning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what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organization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does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0005" algn="ctr">
                        <a:lnSpc>
                          <a:spcPts val="114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purpose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behind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journey,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vision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the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7350">
                        <a:lnSpc>
                          <a:spcPts val="116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brand,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customer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perception,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integrity.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</a:tcPr>
                </a:tc>
              </a:tr>
              <a:tr h="1342390">
                <a:tc>
                  <a:txBody>
                    <a:bodyPr/>
                    <a:lstStyle/>
                    <a:p>
                      <a:pPr marL="353695" algn="ctr">
                        <a:lnSpc>
                          <a:spcPts val="117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every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day.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0005" algn="ctr">
                        <a:lnSpc>
                          <a:spcPts val="1145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destination.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</a:tcPr>
                </a:tc>
              </a:tr>
              <a:tr h="1341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35560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Step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Identify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3-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4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</a:tcPr>
                </a:tc>
              </a:tr>
              <a:tr h="167640">
                <a:tc>
                  <a:txBody>
                    <a:bodyPr/>
                    <a:lstStyle/>
                    <a:p>
                      <a:pPr marL="228600">
                        <a:lnSpc>
                          <a:spcPts val="1155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dimensions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lenses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to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</a:tcPr>
                </a:tc>
              </a:tr>
              <a:tr h="166370">
                <a:tc>
                  <a:txBody>
                    <a:bodyPr/>
                    <a:lstStyle/>
                    <a:p>
                      <a:pPr marL="224154">
                        <a:lnSpc>
                          <a:spcPts val="115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add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further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clarification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</a:tcPr>
                </a:tc>
              </a:tr>
              <a:tr h="167005">
                <a:tc>
                  <a:txBody>
                    <a:bodyPr/>
                    <a:lstStyle/>
                    <a:p>
                      <a:pPr marL="394970">
                        <a:lnSpc>
                          <a:spcPts val="116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organizational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34820">
                        <a:lnSpc>
                          <a:spcPts val="115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Step 5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each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</a:tcPr>
                </a:tc>
              </a:tr>
              <a:tr h="167005">
                <a:tc>
                  <a:txBody>
                    <a:bodyPr/>
                    <a:lstStyle/>
                    <a:p>
                      <a:pPr marL="411480">
                        <a:lnSpc>
                          <a:spcPts val="116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priorities,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values,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38455" algn="r">
                        <a:lnSpc>
                          <a:spcPts val="115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dimension,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identify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and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</a:tcPr>
                </a:tc>
              </a:tr>
              <a:tr h="167640">
                <a:tc>
                  <a:txBody>
                    <a:bodyPr/>
                    <a:lstStyle/>
                    <a:p>
                      <a:pPr marL="381000">
                        <a:lnSpc>
                          <a:spcPts val="1165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principles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or</a:t>
                      </a:r>
                      <a:r>
                        <a:rPr sz="11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aims.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38935">
                        <a:lnSpc>
                          <a:spcPts val="115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capture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3-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specific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</a:tcPr>
                </a:tc>
              </a:tr>
              <a:tr h="167640">
                <a:tc>
                  <a:txBody>
                    <a:bodyPr/>
                    <a:lstStyle/>
                    <a:p>
                      <a:pPr marL="407034">
                        <a:lnSpc>
                          <a:spcPts val="116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Examples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include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4010">
                        <a:lnSpc>
                          <a:spcPts val="115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elements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within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that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</a:tcPr>
                </a:tc>
              </a:tr>
              <a:tr h="167640">
                <a:tc>
                  <a:txBody>
                    <a:bodyPr/>
                    <a:lstStyle/>
                    <a:p>
                      <a:pPr marL="280670">
                        <a:lnSpc>
                          <a:spcPts val="116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leadership,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customer,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7345" algn="r">
                        <a:lnSpc>
                          <a:spcPts val="115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dimension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articulate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</a:tcPr>
                </a:tc>
              </a:tr>
              <a:tr h="167005">
                <a:tc>
                  <a:txBody>
                    <a:bodyPr/>
                    <a:lstStyle/>
                    <a:p>
                      <a:pPr marL="426720">
                        <a:lnSpc>
                          <a:spcPts val="116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product,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people,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14960" algn="r">
                        <a:lnSpc>
                          <a:spcPts val="115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organizational</a:t>
                      </a:r>
                      <a:r>
                        <a:rPr sz="11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priorities,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</a:tcPr>
                </a:tc>
              </a:tr>
              <a:tr h="323215">
                <a:tc>
                  <a:txBody>
                    <a:bodyPr/>
                    <a:lstStyle/>
                    <a:p>
                      <a:pPr marL="341630">
                        <a:lnSpc>
                          <a:spcPts val="1165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culture,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innovation.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A6A6A6"/>
                      </a:solidFill>
                      <a:prstDash val="solid"/>
                    </a:lnL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8450">
                        <a:lnSpc>
                          <a:spcPts val="115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values,</a:t>
                      </a:r>
                      <a:r>
                        <a:rPr sz="1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principles,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etc.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A6A6A6"/>
                      </a:solidFill>
                      <a:prstDash val="solid"/>
                    </a:lnR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1" name="object 11"/>
          <p:cNvSpPr/>
          <p:nvPr/>
        </p:nvSpPr>
        <p:spPr>
          <a:xfrm>
            <a:off x="2121789" y="2839719"/>
            <a:ext cx="5729605" cy="3646804"/>
          </a:xfrm>
          <a:custGeom>
            <a:avLst/>
            <a:gdLst/>
            <a:ahLst/>
            <a:cxnLst/>
            <a:rect l="l" t="t" r="r" b="b"/>
            <a:pathLst>
              <a:path w="5729605" h="3646804">
                <a:moveTo>
                  <a:pt x="2346706" y="3618738"/>
                </a:moveTo>
                <a:lnTo>
                  <a:pt x="2344445" y="3617214"/>
                </a:lnTo>
                <a:lnTo>
                  <a:pt x="2276094" y="3570986"/>
                </a:lnTo>
                <a:lnTo>
                  <a:pt x="2271953" y="3602494"/>
                </a:lnTo>
                <a:lnTo>
                  <a:pt x="44551" y="3308629"/>
                </a:lnTo>
                <a:lnTo>
                  <a:pt x="153085" y="2040356"/>
                </a:lnTo>
                <a:lnTo>
                  <a:pt x="184785" y="2043049"/>
                </a:lnTo>
                <a:lnTo>
                  <a:pt x="175933" y="2020824"/>
                </a:lnTo>
                <a:lnTo>
                  <a:pt x="175831" y="2020570"/>
                </a:lnTo>
                <a:lnTo>
                  <a:pt x="153289" y="1963928"/>
                </a:lnTo>
                <a:lnTo>
                  <a:pt x="108839" y="2036572"/>
                </a:lnTo>
                <a:lnTo>
                  <a:pt x="140398" y="2039264"/>
                </a:lnTo>
                <a:lnTo>
                  <a:pt x="31369" y="3313303"/>
                </a:lnTo>
                <a:lnTo>
                  <a:pt x="30988" y="3316859"/>
                </a:lnTo>
                <a:lnTo>
                  <a:pt x="33401" y="3320034"/>
                </a:lnTo>
                <a:lnTo>
                  <a:pt x="36830" y="3320542"/>
                </a:lnTo>
                <a:lnTo>
                  <a:pt x="2270315" y="3615067"/>
                </a:lnTo>
                <a:lnTo>
                  <a:pt x="2266188" y="3646551"/>
                </a:lnTo>
                <a:lnTo>
                  <a:pt x="2346706" y="3618738"/>
                </a:lnTo>
                <a:close/>
              </a:path>
              <a:path w="5729605" h="3646804">
                <a:moveTo>
                  <a:pt x="2544318" y="1283716"/>
                </a:moveTo>
                <a:lnTo>
                  <a:pt x="2529154" y="1265555"/>
                </a:lnTo>
                <a:lnTo>
                  <a:pt x="2489708" y="1218311"/>
                </a:lnTo>
                <a:lnTo>
                  <a:pt x="2477008" y="1247394"/>
                </a:lnTo>
                <a:lnTo>
                  <a:pt x="6604" y="169037"/>
                </a:lnTo>
                <a:lnTo>
                  <a:pt x="2794" y="170561"/>
                </a:lnTo>
                <a:lnTo>
                  <a:pt x="0" y="176911"/>
                </a:lnTo>
                <a:lnTo>
                  <a:pt x="1524" y="180721"/>
                </a:lnTo>
                <a:lnTo>
                  <a:pt x="2471915" y="1259078"/>
                </a:lnTo>
                <a:lnTo>
                  <a:pt x="2459228" y="1288161"/>
                </a:lnTo>
                <a:lnTo>
                  <a:pt x="2544318" y="1283716"/>
                </a:lnTo>
                <a:close/>
              </a:path>
              <a:path w="5729605" h="3646804">
                <a:moveTo>
                  <a:pt x="3136138" y="1551940"/>
                </a:moveTo>
                <a:lnTo>
                  <a:pt x="3105340" y="1559674"/>
                </a:lnTo>
                <a:lnTo>
                  <a:pt x="2756535" y="171704"/>
                </a:lnTo>
                <a:lnTo>
                  <a:pt x="2755773" y="168275"/>
                </a:lnTo>
                <a:lnTo>
                  <a:pt x="2752344" y="166243"/>
                </a:lnTo>
                <a:lnTo>
                  <a:pt x="2748915" y="167005"/>
                </a:lnTo>
                <a:lnTo>
                  <a:pt x="2745486" y="167894"/>
                </a:lnTo>
                <a:lnTo>
                  <a:pt x="2743454" y="171323"/>
                </a:lnTo>
                <a:lnTo>
                  <a:pt x="2744216" y="174752"/>
                </a:lnTo>
                <a:lnTo>
                  <a:pt x="3093034" y="1562760"/>
                </a:lnTo>
                <a:lnTo>
                  <a:pt x="3096133" y="1575054"/>
                </a:lnTo>
                <a:lnTo>
                  <a:pt x="3096196" y="1575308"/>
                </a:lnTo>
                <a:lnTo>
                  <a:pt x="3093034" y="1562760"/>
                </a:lnTo>
                <a:lnTo>
                  <a:pt x="3062224" y="1570482"/>
                </a:lnTo>
                <a:lnTo>
                  <a:pt x="3117723" y="1635137"/>
                </a:lnTo>
                <a:lnTo>
                  <a:pt x="3129800" y="1580515"/>
                </a:lnTo>
                <a:lnTo>
                  <a:pt x="3136138" y="1551940"/>
                </a:lnTo>
                <a:close/>
              </a:path>
              <a:path w="5729605" h="3646804">
                <a:moveTo>
                  <a:pt x="5668264" y="3559302"/>
                </a:moveTo>
                <a:lnTo>
                  <a:pt x="5668099" y="3559137"/>
                </a:lnTo>
                <a:lnTo>
                  <a:pt x="5668137" y="3558921"/>
                </a:lnTo>
                <a:lnTo>
                  <a:pt x="5665851" y="3555619"/>
                </a:lnTo>
                <a:lnTo>
                  <a:pt x="5664543" y="3555377"/>
                </a:lnTo>
                <a:lnTo>
                  <a:pt x="5113198" y="2973501"/>
                </a:lnTo>
                <a:lnTo>
                  <a:pt x="5125555" y="2961767"/>
                </a:lnTo>
                <a:lnTo>
                  <a:pt x="5136261" y="2951607"/>
                </a:lnTo>
                <a:lnTo>
                  <a:pt x="5056251" y="2922524"/>
                </a:lnTo>
                <a:lnTo>
                  <a:pt x="5081016" y="3004058"/>
                </a:lnTo>
                <a:lnTo>
                  <a:pt x="5104079" y="2982163"/>
                </a:lnTo>
                <a:lnTo>
                  <a:pt x="5643600" y="3551821"/>
                </a:lnTo>
                <a:lnTo>
                  <a:pt x="4416133" y="3345015"/>
                </a:lnTo>
                <a:lnTo>
                  <a:pt x="4416488" y="3342894"/>
                </a:lnTo>
                <a:lnTo>
                  <a:pt x="4416590" y="3342259"/>
                </a:lnTo>
                <a:lnTo>
                  <a:pt x="4421378" y="3313684"/>
                </a:lnTo>
                <a:lnTo>
                  <a:pt x="4339971" y="3338576"/>
                </a:lnTo>
                <a:lnTo>
                  <a:pt x="4408805" y="3388868"/>
                </a:lnTo>
                <a:lnTo>
                  <a:pt x="4414050" y="3357448"/>
                </a:lnTo>
                <a:lnTo>
                  <a:pt x="5658167" y="3567214"/>
                </a:lnTo>
                <a:lnTo>
                  <a:pt x="5658993" y="3568065"/>
                </a:lnTo>
                <a:lnTo>
                  <a:pt x="5663057" y="3568192"/>
                </a:lnTo>
                <a:lnTo>
                  <a:pt x="5663247" y="3568001"/>
                </a:lnTo>
                <a:lnTo>
                  <a:pt x="5663692" y="3568065"/>
                </a:lnTo>
                <a:lnTo>
                  <a:pt x="5666994" y="3565779"/>
                </a:lnTo>
                <a:lnTo>
                  <a:pt x="5667286" y="3564178"/>
                </a:lnTo>
                <a:lnTo>
                  <a:pt x="5668137" y="3563366"/>
                </a:lnTo>
                <a:lnTo>
                  <a:pt x="5668264" y="3559302"/>
                </a:lnTo>
                <a:close/>
              </a:path>
              <a:path w="5729605" h="3646804">
                <a:moveTo>
                  <a:pt x="5729351" y="5969"/>
                </a:moveTo>
                <a:lnTo>
                  <a:pt x="5725033" y="381"/>
                </a:lnTo>
                <a:lnTo>
                  <a:pt x="5720969" y="0"/>
                </a:lnTo>
                <a:lnTo>
                  <a:pt x="2576525" y="2451862"/>
                </a:lnTo>
                <a:lnTo>
                  <a:pt x="2557018" y="2426843"/>
                </a:lnTo>
                <a:lnTo>
                  <a:pt x="2520315" y="2503805"/>
                </a:lnTo>
                <a:lnTo>
                  <a:pt x="2603881" y="2486914"/>
                </a:lnTo>
                <a:lnTo>
                  <a:pt x="2592184" y="2471928"/>
                </a:lnTo>
                <a:lnTo>
                  <a:pt x="2584361" y="2461907"/>
                </a:lnTo>
                <a:lnTo>
                  <a:pt x="5728843" y="9906"/>
                </a:lnTo>
                <a:lnTo>
                  <a:pt x="5729351" y="5969"/>
                </a:lnTo>
                <a:close/>
              </a:path>
            </a:pathLst>
          </a:custGeom>
          <a:solidFill>
            <a:srgbClr val="8A8A8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Business</a:t>
            </a:r>
            <a:r>
              <a:rPr spc="-535" dirty="0"/>
              <a:t> </a:t>
            </a:r>
            <a:r>
              <a:rPr dirty="0"/>
              <a:t>Vision</a:t>
            </a:r>
            <a:r>
              <a:rPr spc="55" dirty="0"/>
              <a:t> </a:t>
            </a:r>
            <a:r>
              <a:rPr dirty="0"/>
              <a:t>Framework</a:t>
            </a:r>
            <a:r>
              <a:rPr spc="35" dirty="0"/>
              <a:t> </a:t>
            </a:r>
            <a:r>
              <a:rPr spc="420" dirty="0"/>
              <a:t>–</a:t>
            </a:r>
            <a:r>
              <a:rPr spc="80" dirty="0"/>
              <a:t> </a:t>
            </a:r>
            <a:r>
              <a:rPr spc="-10" dirty="0"/>
              <a:t>Example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191511" y="2851404"/>
            <a:ext cx="5534025" cy="3606165"/>
            <a:chOff x="2191511" y="2851404"/>
            <a:chExt cx="5534025" cy="3606165"/>
          </a:xfrm>
        </p:grpSpPr>
        <p:sp>
          <p:nvSpPr>
            <p:cNvPr id="4" name="object 4"/>
            <p:cNvSpPr/>
            <p:nvPr/>
          </p:nvSpPr>
          <p:spPr>
            <a:xfrm>
              <a:off x="2205989" y="2865882"/>
              <a:ext cx="5504815" cy="3576954"/>
            </a:xfrm>
            <a:custGeom>
              <a:avLst/>
              <a:gdLst/>
              <a:ahLst/>
              <a:cxnLst/>
              <a:rect l="l" t="t" r="r" b="b"/>
              <a:pathLst>
                <a:path w="5504815" h="3576954">
                  <a:moveTo>
                    <a:pt x="5211318" y="0"/>
                  </a:moveTo>
                  <a:lnTo>
                    <a:pt x="293370" y="0"/>
                  </a:lnTo>
                  <a:lnTo>
                    <a:pt x="245777" y="3838"/>
                  </a:lnTo>
                  <a:lnTo>
                    <a:pt x="200631" y="14953"/>
                  </a:lnTo>
                  <a:lnTo>
                    <a:pt x="158537" y="32740"/>
                  </a:lnTo>
                  <a:lnTo>
                    <a:pt x="120097" y="56595"/>
                  </a:lnTo>
                  <a:lnTo>
                    <a:pt x="85915" y="85915"/>
                  </a:lnTo>
                  <a:lnTo>
                    <a:pt x="56595" y="120097"/>
                  </a:lnTo>
                  <a:lnTo>
                    <a:pt x="32740" y="158537"/>
                  </a:lnTo>
                  <a:lnTo>
                    <a:pt x="14953" y="200631"/>
                  </a:lnTo>
                  <a:lnTo>
                    <a:pt x="3838" y="245777"/>
                  </a:lnTo>
                  <a:lnTo>
                    <a:pt x="0" y="293369"/>
                  </a:lnTo>
                  <a:lnTo>
                    <a:pt x="0" y="3283457"/>
                  </a:lnTo>
                  <a:lnTo>
                    <a:pt x="3838" y="3331050"/>
                  </a:lnTo>
                  <a:lnTo>
                    <a:pt x="14953" y="3376196"/>
                  </a:lnTo>
                  <a:lnTo>
                    <a:pt x="32740" y="3418290"/>
                  </a:lnTo>
                  <a:lnTo>
                    <a:pt x="56595" y="3456730"/>
                  </a:lnTo>
                  <a:lnTo>
                    <a:pt x="85915" y="3490912"/>
                  </a:lnTo>
                  <a:lnTo>
                    <a:pt x="120097" y="3520232"/>
                  </a:lnTo>
                  <a:lnTo>
                    <a:pt x="158537" y="3544087"/>
                  </a:lnTo>
                  <a:lnTo>
                    <a:pt x="200631" y="3561874"/>
                  </a:lnTo>
                  <a:lnTo>
                    <a:pt x="245777" y="3572989"/>
                  </a:lnTo>
                  <a:lnTo>
                    <a:pt x="293370" y="3576828"/>
                  </a:lnTo>
                  <a:lnTo>
                    <a:pt x="5211318" y="3576828"/>
                  </a:lnTo>
                  <a:lnTo>
                    <a:pt x="5258910" y="3572989"/>
                  </a:lnTo>
                  <a:lnTo>
                    <a:pt x="5304056" y="3561874"/>
                  </a:lnTo>
                  <a:lnTo>
                    <a:pt x="5346150" y="3544087"/>
                  </a:lnTo>
                  <a:lnTo>
                    <a:pt x="5384590" y="3520232"/>
                  </a:lnTo>
                  <a:lnTo>
                    <a:pt x="5418772" y="3490912"/>
                  </a:lnTo>
                  <a:lnTo>
                    <a:pt x="5448092" y="3456730"/>
                  </a:lnTo>
                  <a:lnTo>
                    <a:pt x="5471947" y="3418290"/>
                  </a:lnTo>
                  <a:lnTo>
                    <a:pt x="5489734" y="3376196"/>
                  </a:lnTo>
                  <a:lnTo>
                    <a:pt x="5500849" y="3331050"/>
                  </a:lnTo>
                  <a:lnTo>
                    <a:pt x="5504688" y="3283457"/>
                  </a:lnTo>
                  <a:lnTo>
                    <a:pt x="5504688" y="293369"/>
                  </a:lnTo>
                  <a:lnTo>
                    <a:pt x="5500849" y="245777"/>
                  </a:lnTo>
                  <a:lnTo>
                    <a:pt x="5489734" y="200631"/>
                  </a:lnTo>
                  <a:lnTo>
                    <a:pt x="5471947" y="158537"/>
                  </a:lnTo>
                  <a:lnTo>
                    <a:pt x="5448092" y="120097"/>
                  </a:lnTo>
                  <a:lnTo>
                    <a:pt x="5418772" y="85915"/>
                  </a:lnTo>
                  <a:lnTo>
                    <a:pt x="5384590" y="56595"/>
                  </a:lnTo>
                  <a:lnTo>
                    <a:pt x="5346150" y="32740"/>
                  </a:lnTo>
                  <a:lnTo>
                    <a:pt x="5304056" y="14953"/>
                  </a:lnTo>
                  <a:lnTo>
                    <a:pt x="5258910" y="3838"/>
                  </a:lnTo>
                  <a:lnTo>
                    <a:pt x="5211318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2205989" y="2865882"/>
              <a:ext cx="5504815" cy="3576954"/>
            </a:xfrm>
            <a:custGeom>
              <a:avLst/>
              <a:gdLst/>
              <a:ahLst/>
              <a:cxnLst/>
              <a:rect l="l" t="t" r="r" b="b"/>
              <a:pathLst>
                <a:path w="5504815" h="3576954">
                  <a:moveTo>
                    <a:pt x="0" y="293369"/>
                  </a:moveTo>
                  <a:lnTo>
                    <a:pt x="3838" y="245777"/>
                  </a:lnTo>
                  <a:lnTo>
                    <a:pt x="14953" y="200631"/>
                  </a:lnTo>
                  <a:lnTo>
                    <a:pt x="32740" y="158537"/>
                  </a:lnTo>
                  <a:lnTo>
                    <a:pt x="56595" y="120097"/>
                  </a:lnTo>
                  <a:lnTo>
                    <a:pt x="85915" y="85915"/>
                  </a:lnTo>
                  <a:lnTo>
                    <a:pt x="120097" y="56595"/>
                  </a:lnTo>
                  <a:lnTo>
                    <a:pt x="158537" y="32740"/>
                  </a:lnTo>
                  <a:lnTo>
                    <a:pt x="200631" y="14953"/>
                  </a:lnTo>
                  <a:lnTo>
                    <a:pt x="245777" y="3838"/>
                  </a:lnTo>
                  <a:lnTo>
                    <a:pt x="293370" y="0"/>
                  </a:lnTo>
                  <a:lnTo>
                    <a:pt x="5211318" y="0"/>
                  </a:lnTo>
                  <a:lnTo>
                    <a:pt x="5258910" y="3838"/>
                  </a:lnTo>
                  <a:lnTo>
                    <a:pt x="5304056" y="14953"/>
                  </a:lnTo>
                  <a:lnTo>
                    <a:pt x="5346150" y="32740"/>
                  </a:lnTo>
                  <a:lnTo>
                    <a:pt x="5384590" y="56595"/>
                  </a:lnTo>
                  <a:lnTo>
                    <a:pt x="5418772" y="85915"/>
                  </a:lnTo>
                  <a:lnTo>
                    <a:pt x="5448092" y="120097"/>
                  </a:lnTo>
                  <a:lnTo>
                    <a:pt x="5471947" y="158537"/>
                  </a:lnTo>
                  <a:lnTo>
                    <a:pt x="5489734" y="200631"/>
                  </a:lnTo>
                  <a:lnTo>
                    <a:pt x="5500849" y="245777"/>
                  </a:lnTo>
                  <a:lnTo>
                    <a:pt x="5504688" y="293369"/>
                  </a:lnTo>
                  <a:lnTo>
                    <a:pt x="5504688" y="3283457"/>
                  </a:lnTo>
                  <a:lnTo>
                    <a:pt x="5500849" y="3331050"/>
                  </a:lnTo>
                  <a:lnTo>
                    <a:pt x="5489734" y="3376196"/>
                  </a:lnTo>
                  <a:lnTo>
                    <a:pt x="5471947" y="3418290"/>
                  </a:lnTo>
                  <a:lnTo>
                    <a:pt x="5448092" y="3456730"/>
                  </a:lnTo>
                  <a:lnTo>
                    <a:pt x="5418772" y="3490912"/>
                  </a:lnTo>
                  <a:lnTo>
                    <a:pt x="5384590" y="3520232"/>
                  </a:lnTo>
                  <a:lnTo>
                    <a:pt x="5346150" y="3544087"/>
                  </a:lnTo>
                  <a:lnTo>
                    <a:pt x="5304056" y="3561874"/>
                  </a:lnTo>
                  <a:lnTo>
                    <a:pt x="5258910" y="3572989"/>
                  </a:lnTo>
                  <a:lnTo>
                    <a:pt x="5211318" y="3576828"/>
                  </a:lnTo>
                  <a:lnTo>
                    <a:pt x="293370" y="3576828"/>
                  </a:lnTo>
                  <a:lnTo>
                    <a:pt x="245777" y="3572989"/>
                  </a:lnTo>
                  <a:lnTo>
                    <a:pt x="200631" y="3561874"/>
                  </a:lnTo>
                  <a:lnTo>
                    <a:pt x="158537" y="3544087"/>
                  </a:lnTo>
                  <a:lnTo>
                    <a:pt x="120097" y="3520232"/>
                  </a:lnTo>
                  <a:lnTo>
                    <a:pt x="85915" y="3490912"/>
                  </a:lnTo>
                  <a:lnTo>
                    <a:pt x="56595" y="3456730"/>
                  </a:lnTo>
                  <a:lnTo>
                    <a:pt x="32740" y="3418290"/>
                  </a:lnTo>
                  <a:lnTo>
                    <a:pt x="14953" y="3376196"/>
                  </a:lnTo>
                  <a:lnTo>
                    <a:pt x="3838" y="3331050"/>
                  </a:lnTo>
                  <a:lnTo>
                    <a:pt x="0" y="3283457"/>
                  </a:lnTo>
                  <a:lnTo>
                    <a:pt x="0" y="293369"/>
                  </a:lnTo>
                  <a:close/>
                </a:path>
              </a:pathLst>
            </a:custGeom>
            <a:ln w="28956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389758" y="3104514"/>
            <a:ext cx="5132705" cy="1736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2145030" algn="r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Mission</a:t>
            </a:r>
            <a:endParaRPr sz="2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We</a:t>
            </a:r>
            <a:r>
              <a:rPr sz="16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exist</a:t>
            </a:r>
            <a:r>
              <a:rPr sz="1600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6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enable</a:t>
            </a:r>
            <a:r>
              <a:rPr sz="16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people</a:t>
            </a:r>
            <a:r>
              <a:rPr sz="16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6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connect</a:t>
            </a:r>
            <a:r>
              <a:rPr sz="16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anywhere,</a:t>
            </a:r>
            <a:r>
              <a:rPr sz="16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anytime</a:t>
            </a:r>
            <a:r>
              <a:rPr sz="1600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Calibri"/>
                <a:cs typeface="Calibri"/>
              </a:rPr>
              <a:t>with</a:t>
            </a:r>
            <a:endParaRPr sz="1600" dirty="0">
              <a:latin typeface="Calibri"/>
              <a:cs typeface="Calibri"/>
            </a:endParaRPr>
          </a:p>
          <a:p>
            <a:pPr marL="181610" algn="ctr">
              <a:lnSpc>
                <a:spcPct val="100000"/>
              </a:lnSpc>
            </a:pP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anyone.</a:t>
            </a:r>
            <a:endParaRPr sz="1600" dirty="0">
              <a:latin typeface="Calibri"/>
              <a:cs typeface="Calibri"/>
            </a:endParaRPr>
          </a:p>
          <a:p>
            <a:pPr marR="2141855" algn="r">
              <a:lnSpc>
                <a:spcPct val="100000"/>
              </a:lnSpc>
              <a:spcBef>
                <a:spcPts val="935"/>
              </a:spcBef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Vision</a:t>
            </a:r>
            <a:endParaRPr sz="2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600" spc="-6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6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be</a:t>
            </a:r>
            <a:r>
              <a:rPr sz="16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6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best</a:t>
            </a:r>
            <a:r>
              <a:rPr sz="16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telecommunications</a:t>
            </a:r>
            <a:r>
              <a:rPr sz="16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company</a:t>
            </a:r>
            <a:r>
              <a:rPr sz="16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by</a:t>
            </a:r>
            <a:r>
              <a:rPr sz="16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advocacy,</a:t>
            </a:r>
            <a:endParaRPr sz="1600" dirty="0">
              <a:latin typeface="Calibri"/>
              <a:cs typeface="Calibri"/>
            </a:endParaRPr>
          </a:p>
          <a:p>
            <a:pPr marL="180340" algn="ctr">
              <a:lnSpc>
                <a:spcPct val="100000"/>
              </a:lnSpc>
            </a:pP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innovation</a:t>
            </a:r>
            <a:r>
              <a:rPr sz="16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6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service.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18584" y="5002148"/>
            <a:ext cx="20751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We</a:t>
            </a:r>
            <a:r>
              <a:rPr sz="1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will</a:t>
            </a:r>
            <a:r>
              <a:rPr sz="1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accomplish</a:t>
            </a:r>
            <a:r>
              <a:rPr sz="12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our</a:t>
            </a:r>
            <a:r>
              <a:rPr sz="12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vision</a:t>
            </a:r>
            <a:r>
              <a:rPr sz="12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by: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69947" y="5367909"/>
            <a:ext cx="5015865" cy="81216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90500" indent="-177800">
              <a:lnSpc>
                <a:spcPct val="100000"/>
              </a:lnSpc>
              <a:spcBef>
                <a:spcPts val="240"/>
              </a:spcBef>
              <a:buClr>
                <a:srgbClr val="B4AA82"/>
              </a:buClr>
              <a:buFont typeface="Wingdings"/>
              <a:buChar char=""/>
              <a:tabLst>
                <a:tab pos="190500" algn="l"/>
              </a:tabLst>
            </a:pP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Delivering</a:t>
            </a:r>
            <a:r>
              <a:rPr sz="12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innovative</a:t>
            </a:r>
            <a:r>
              <a:rPr sz="12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customer</a:t>
            </a:r>
            <a:r>
              <a:rPr sz="12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solutions</a:t>
            </a: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with</a:t>
            </a:r>
            <a:r>
              <a:rPr sz="12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exceptional</a:t>
            </a:r>
            <a:r>
              <a:rPr sz="12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quality.</a:t>
            </a:r>
            <a:endParaRPr sz="1200" dirty="0">
              <a:latin typeface="Calibri"/>
              <a:cs typeface="Calibri"/>
            </a:endParaRPr>
          </a:p>
          <a:p>
            <a:pPr marL="190500" indent="-177800">
              <a:lnSpc>
                <a:spcPct val="100000"/>
              </a:lnSpc>
              <a:spcBef>
                <a:spcPts val="145"/>
              </a:spcBef>
              <a:buClr>
                <a:srgbClr val="B4AA82"/>
              </a:buClr>
              <a:buFont typeface="Wingdings"/>
              <a:buChar char=""/>
              <a:tabLst>
                <a:tab pos="190500" algn="l"/>
              </a:tabLst>
            </a:pP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Providing</a:t>
            </a:r>
            <a:r>
              <a:rPr sz="12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a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world-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class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customer</a:t>
            </a:r>
            <a:r>
              <a:rPr sz="12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experience.</a:t>
            </a:r>
            <a:endParaRPr sz="1200" dirty="0">
              <a:latin typeface="Calibri"/>
              <a:cs typeface="Calibri"/>
            </a:endParaRPr>
          </a:p>
          <a:p>
            <a:pPr marL="189865" marR="5080" indent="-177800">
              <a:lnSpc>
                <a:spcPct val="100000"/>
              </a:lnSpc>
              <a:spcBef>
                <a:spcPts val="145"/>
              </a:spcBef>
              <a:buClr>
                <a:srgbClr val="B4AA82"/>
              </a:buClr>
              <a:buFont typeface="Wingdings"/>
              <a:buChar char=""/>
              <a:tabLst>
                <a:tab pos="191135" algn="l"/>
              </a:tabLst>
            </a:pP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Creating</a:t>
            </a:r>
            <a:r>
              <a:rPr sz="12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a work</a:t>
            </a:r>
            <a:r>
              <a:rPr sz="12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environment</a:t>
            </a:r>
            <a:r>
              <a:rPr sz="12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that</a:t>
            </a:r>
            <a:r>
              <a:rPr sz="12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supports</a:t>
            </a: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creativity,</a:t>
            </a:r>
            <a:r>
              <a:rPr sz="12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excellence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 and</a:t>
            </a:r>
            <a:r>
              <a:rPr sz="12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Calibri"/>
                <a:cs typeface="Calibri"/>
              </a:rPr>
              <a:t>personal 	growth.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205989" y="2145029"/>
            <a:ext cx="1233170" cy="605155"/>
          </a:xfrm>
          <a:custGeom>
            <a:avLst/>
            <a:gdLst/>
            <a:ahLst/>
            <a:cxnLst/>
            <a:rect l="l" t="t" r="r" b="b"/>
            <a:pathLst>
              <a:path w="1233170" h="605155">
                <a:moveTo>
                  <a:pt x="0" y="100837"/>
                </a:moveTo>
                <a:lnTo>
                  <a:pt x="7915" y="61561"/>
                </a:lnTo>
                <a:lnTo>
                  <a:pt x="29511" y="29511"/>
                </a:lnTo>
                <a:lnTo>
                  <a:pt x="61561" y="7915"/>
                </a:lnTo>
                <a:lnTo>
                  <a:pt x="100837" y="0"/>
                </a:lnTo>
                <a:lnTo>
                  <a:pt x="1132077" y="0"/>
                </a:lnTo>
                <a:lnTo>
                  <a:pt x="1171354" y="7915"/>
                </a:lnTo>
                <a:lnTo>
                  <a:pt x="1203404" y="29511"/>
                </a:lnTo>
                <a:lnTo>
                  <a:pt x="1225000" y="61561"/>
                </a:lnTo>
                <a:lnTo>
                  <a:pt x="1232915" y="100837"/>
                </a:lnTo>
                <a:lnTo>
                  <a:pt x="1232915" y="504190"/>
                </a:lnTo>
                <a:lnTo>
                  <a:pt x="1225000" y="543466"/>
                </a:lnTo>
                <a:lnTo>
                  <a:pt x="1203404" y="575516"/>
                </a:lnTo>
                <a:lnTo>
                  <a:pt x="1171354" y="597112"/>
                </a:lnTo>
                <a:lnTo>
                  <a:pt x="1132077" y="605028"/>
                </a:lnTo>
                <a:lnTo>
                  <a:pt x="100837" y="605028"/>
                </a:lnTo>
                <a:lnTo>
                  <a:pt x="61561" y="597112"/>
                </a:lnTo>
                <a:lnTo>
                  <a:pt x="29511" y="575516"/>
                </a:lnTo>
                <a:lnTo>
                  <a:pt x="7915" y="543466"/>
                </a:lnTo>
                <a:lnTo>
                  <a:pt x="0" y="504190"/>
                </a:lnTo>
                <a:lnTo>
                  <a:pt x="0" y="100837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2366010" y="2244597"/>
            <a:ext cx="910590" cy="405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ts val="1075"/>
              </a:lnSpc>
              <a:spcBef>
                <a:spcPts val="100"/>
              </a:spcBef>
            </a:pPr>
            <a:r>
              <a:rPr sz="900" b="1" spc="-10" dirty="0">
                <a:solidFill>
                  <a:srgbClr val="001F5F"/>
                </a:solidFill>
                <a:latin typeface="Tahoma"/>
                <a:cs typeface="Tahoma"/>
              </a:rPr>
              <a:t>Simple</a:t>
            </a:r>
            <a:endParaRPr sz="900" dirty="0">
              <a:latin typeface="Tahoma"/>
              <a:cs typeface="Tahoma"/>
            </a:endParaRPr>
          </a:p>
          <a:p>
            <a:pPr marL="12700" marR="5080" algn="ctr">
              <a:lnSpc>
                <a:spcPts val="960"/>
              </a:lnSpc>
              <a:spcBef>
                <a:spcPts val="25"/>
              </a:spcBef>
            </a:pP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Easy</a:t>
            </a:r>
            <a:r>
              <a:rPr sz="800" spc="-1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to</a:t>
            </a:r>
            <a:r>
              <a:rPr sz="800" spc="-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do</a:t>
            </a:r>
            <a:r>
              <a:rPr sz="800" spc="-10" dirty="0">
                <a:solidFill>
                  <a:srgbClr val="001F5F"/>
                </a:solidFill>
                <a:latin typeface="Tahoma"/>
                <a:cs typeface="Tahoma"/>
              </a:rPr>
              <a:t> business </a:t>
            </a:r>
            <a:r>
              <a:rPr sz="800" spc="-20" dirty="0">
                <a:solidFill>
                  <a:srgbClr val="001F5F"/>
                </a:solidFill>
                <a:latin typeface="Tahoma"/>
                <a:cs typeface="Tahoma"/>
              </a:rPr>
              <a:t>with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629405" y="2145029"/>
            <a:ext cx="1233170" cy="605155"/>
          </a:xfrm>
          <a:custGeom>
            <a:avLst/>
            <a:gdLst/>
            <a:ahLst/>
            <a:cxnLst/>
            <a:rect l="l" t="t" r="r" b="b"/>
            <a:pathLst>
              <a:path w="1233170" h="605155">
                <a:moveTo>
                  <a:pt x="0" y="100837"/>
                </a:moveTo>
                <a:lnTo>
                  <a:pt x="7915" y="61561"/>
                </a:lnTo>
                <a:lnTo>
                  <a:pt x="29511" y="29511"/>
                </a:lnTo>
                <a:lnTo>
                  <a:pt x="61561" y="7915"/>
                </a:lnTo>
                <a:lnTo>
                  <a:pt x="100838" y="0"/>
                </a:lnTo>
                <a:lnTo>
                  <a:pt x="1132078" y="0"/>
                </a:lnTo>
                <a:lnTo>
                  <a:pt x="1171354" y="7915"/>
                </a:lnTo>
                <a:lnTo>
                  <a:pt x="1203404" y="29511"/>
                </a:lnTo>
                <a:lnTo>
                  <a:pt x="1225000" y="61561"/>
                </a:lnTo>
                <a:lnTo>
                  <a:pt x="1232916" y="100837"/>
                </a:lnTo>
                <a:lnTo>
                  <a:pt x="1232916" y="504190"/>
                </a:lnTo>
                <a:lnTo>
                  <a:pt x="1225000" y="543466"/>
                </a:lnTo>
                <a:lnTo>
                  <a:pt x="1203404" y="575516"/>
                </a:lnTo>
                <a:lnTo>
                  <a:pt x="1171354" y="597112"/>
                </a:lnTo>
                <a:lnTo>
                  <a:pt x="1132078" y="605028"/>
                </a:lnTo>
                <a:lnTo>
                  <a:pt x="100838" y="605028"/>
                </a:lnTo>
                <a:lnTo>
                  <a:pt x="61561" y="597112"/>
                </a:lnTo>
                <a:lnTo>
                  <a:pt x="29511" y="575516"/>
                </a:lnTo>
                <a:lnTo>
                  <a:pt x="7915" y="543466"/>
                </a:lnTo>
                <a:lnTo>
                  <a:pt x="0" y="504190"/>
                </a:lnTo>
                <a:lnTo>
                  <a:pt x="0" y="100837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3775964" y="2244597"/>
            <a:ext cx="939165" cy="405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75"/>
              </a:lnSpc>
              <a:spcBef>
                <a:spcPts val="100"/>
              </a:spcBef>
            </a:pPr>
            <a:r>
              <a:rPr sz="900" b="1" spc="-10" dirty="0">
                <a:solidFill>
                  <a:srgbClr val="001F5F"/>
                </a:solidFill>
                <a:latin typeface="Tahoma"/>
                <a:cs typeface="Tahoma"/>
              </a:rPr>
              <a:t>Partner</a:t>
            </a:r>
            <a:endParaRPr sz="900" dirty="0">
              <a:latin typeface="Tahoma"/>
              <a:cs typeface="Tahoma"/>
            </a:endParaRPr>
          </a:p>
          <a:p>
            <a:pPr marL="12065" marR="5080" algn="ctr">
              <a:lnSpc>
                <a:spcPts val="960"/>
              </a:lnSpc>
              <a:spcBef>
                <a:spcPts val="25"/>
              </a:spcBef>
            </a:pP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Help</a:t>
            </a:r>
            <a:r>
              <a:rPr sz="800" spc="-2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me</a:t>
            </a:r>
            <a:r>
              <a:rPr sz="800" spc="-2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achieve</a:t>
            </a:r>
            <a:r>
              <a:rPr sz="800" spc="-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spc="-25" dirty="0">
                <a:solidFill>
                  <a:srgbClr val="001F5F"/>
                </a:solidFill>
                <a:latin typeface="Tahoma"/>
                <a:cs typeface="Tahoma"/>
              </a:rPr>
              <a:t>my </a:t>
            </a:r>
            <a:r>
              <a:rPr sz="800" spc="-10" dirty="0">
                <a:solidFill>
                  <a:srgbClr val="001F5F"/>
                </a:solidFill>
                <a:latin typeface="Tahoma"/>
                <a:cs typeface="Tahoma"/>
              </a:rPr>
              <a:t>goals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052821" y="2145029"/>
            <a:ext cx="1234440" cy="605155"/>
          </a:xfrm>
          <a:custGeom>
            <a:avLst/>
            <a:gdLst/>
            <a:ahLst/>
            <a:cxnLst/>
            <a:rect l="l" t="t" r="r" b="b"/>
            <a:pathLst>
              <a:path w="1234439" h="605155">
                <a:moveTo>
                  <a:pt x="0" y="100837"/>
                </a:moveTo>
                <a:lnTo>
                  <a:pt x="7915" y="61561"/>
                </a:lnTo>
                <a:lnTo>
                  <a:pt x="29511" y="29511"/>
                </a:lnTo>
                <a:lnTo>
                  <a:pt x="61561" y="7915"/>
                </a:lnTo>
                <a:lnTo>
                  <a:pt x="100837" y="0"/>
                </a:lnTo>
                <a:lnTo>
                  <a:pt x="1133602" y="0"/>
                </a:lnTo>
                <a:lnTo>
                  <a:pt x="1172878" y="7915"/>
                </a:lnTo>
                <a:lnTo>
                  <a:pt x="1204928" y="29511"/>
                </a:lnTo>
                <a:lnTo>
                  <a:pt x="1226524" y="61561"/>
                </a:lnTo>
                <a:lnTo>
                  <a:pt x="1234439" y="100837"/>
                </a:lnTo>
                <a:lnTo>
                  <a:pt x="1234439" y="504190"/>
                </a:lnTo>
                <a:lnTo>
                  <a:pt x="1226524" y="543466"/>
                </a:lnTo>
                <a:lnTo>
                  <a:pt x="1204928" y="575516"/>
                </a:lnTo>
                <a:lnTo>
                  <a:pt x="1172878" y="597112"/>
                </a:lnTo>
                <a:lnTo>
                  <a:pt x="1133602" y="605028"/>
                </a:lnTo>
                <a:lnTo>
                  <a:pt x="100837" y="605028"/>
                </a:lnTo>
                <a:lnTo>
                  <a:pt x="61561" y="597112"/>
                </a:lnTo>
                <a:lnTo>
                  <a:pt x="29511" y="575516"/>
                </a:lnTo>
                <a:lnTo>
                  <a:pt x="7915" y="543466"/>
                </a:lnTo>
                <a:lnTo>
                  <a:pt x="0" y="504190"/>
                </a:lnTo>
                <a:lnTo>
                  <a:pt x="0" y="100837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5278882" y="2244597"/>
            <a:ext cx="782955" cy="405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3175" algn="ctr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001F5F"/>
                </a:solidFill>
                <a:latin typeface="Tahoma"/>
                <a:cs typeface="Tahoma"/>
              </a:rPr>
              <a:t>No</a:t>
            </a:r>
            <a:r>
              <a:rPr sz="900" b="1" spc="-2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b="1" spc="-10" dirty="0">
                <a:solidFill>
                  <a:srgbClr val="001F5F"/>
                </a:solidFill>
                <a:latin typeface="Tahoma"/>
                <a:cs typeface="Tahoma"/>
              </a:rPr>
              <a:t>Surprises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Deliver</a:t>
            </a:r>
            <a:r>
              <a:rPr sz="800" spc="-1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what</a:t>
            </a:r>
            <a:r>
              <a:rPr sz="800" spc="-25" dirty="0">
                <a:solidFill>
                  <a:srgbClr val="001F5F"/>
                </a:solidFill>
                <a:latin typeface="Tahoma"/>
                <a:cs typeface="Tahoma"/>
              </a:rPr>
              <a:t> you </a:t>
            </a:r>
            <a:r>
              <a:rPr sz="800" spc="-10" dirty="0">
                <a:solidFill>
                  <a:srgbClr val="001F5F"/>
                </a:solidFill>
                <a:latin typeface="Tahoma"/>
                <a:cs typeface="Tahoma"/>
              </a:rPr>
              <a:t>promised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477761" y="2145029"/>
            <a:ext cx="1233170" cy="605155"/>
          </a:xfrm>
          <a:custGeom>
            <a:avLst/>
            <a:gdLst/>
            <a:ahLst/>
            <a:cxnLst/>
            <a:rect l="l" t="t" r="r" b="b"/>
            <a:pathLst>
              <a:path w="1233170" h="605155">
                <a:moveTo>
                  <a:pt x="0" y="100837"/>
                </a:moveTo>
                <a:lnTo>
                  <a:pt x="7915" y="61561"/>
                </a:lnTo>
                <a:lnTo>
                  <a:pt x="29511" y="29511"/>
                </a:lnTo>
                <a:lnTo>
                  <a:pt x="61561" y="7915"/>
                </a:lnTo>
                <a:lnTo>
                  <a:pt x="100837" y="0"/>
                </a:lnTo>
                <a:lnTo>
                  <a:pt x="1132078" y="0"/>
                </a:lnTo>
                <a:lnTo>
                  <a:pt x="1171354" y="7915"/>
                </a:lnTo>
                <a:lnTo>
                  <a:pt x="1203404" y="29511"/>
                </a:lnTo>
                <a:lnTo>
                  <a:pt x="1225000" y="61561"/>
                </a:lnTo>
                <a:lnTo>
                  <a:pt x="1232915" y="100837"/>
                </a:lnTo>
                <a:lnTo>
                  <a:pt x="1232915" y="504190"/>
                </a:lnTo>
                <a:lnTo>
                  <a:pt x="1225000" y="543466"/>
                </a:lnTo>
                <a:lnTo>
                  <a:pt x="1203404" y="575516"/>
                </a:lnTo>
                <a:lnTo>
                  <a:pt x="1171354" y="597112"/>
                </a:lnTo>
                <a:lnTo>
                  <a:pt x="1132078" y="605028"/>
                </a:lnTo>
                <a:lnTo>
                  <a:pt x="100837" y="605028"/>
                </a:lnTo>
                <a:lnTo>
                  <a:pt x="61561" y="597112"/>
                </a:lnTo>
                <a:lnTo>
                  <a:pt x="29511" y="575516"/>
                </a:lnTo>
                <a:lnTo>
                  <a:pt x="7915" y="543466"/>
                </a:lnTo>
                <a:lnTo>
                  <a:pt x="0" y="504190"/>
                </a:lnTo>
                <a:lnTo>
                  <a:pt x="0" y="100837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 txBox="1"/>
          <p:nvPr/>
        </p:nvSpPr>
        <p:spPr>
          <a:xfrm>
            <a:off x="6669151" y="2305558"/>
            <a:ext cx="851535" cy="28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75"/>
              </a:lnSpc>
              <a:spcBef>
                <a:spcPts val="100"/>
              </a:spcBef>
            </a:pPr>
            <a:r>
              <a:rPr sz="900" b="1" spc="-10" dirty="0">
                <a:solidFill>
                  <a:srgbClr val="001F5F"/>
                </a:solidFill>
                <a:latin typeface="Tahoma"/>
                <a:cs typeface="Tahoma"/>
              </a:rPr>
              <a:t>Quality</a:t>
            </a:r>
            <a:endParaRPr sz="900" dirty="0">
              <a:latin typeface="Tahoma"/>
              <a:cs typeface="Tahoma"/>
            </a:endParaRPr>
          </a:p>
          <a:p>
            <a:pPr algn="ctr">
              <a:lnSpc>
                <a:spcPts val="955"/>
              </a:lnSpc>
            </a:pP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Don’t</a:t>
            </a:r>
            <a:r>
              <a:rPr sz="800" spc="-1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let</a:t>
            </a:r>
            <a:r>
              <a:rPr sz="800" spc="-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me</a:t>
            </a:r>
            <a:r>
              <a:rPr sz="800" spc="-20" dirty="0">
                <a:solidFill>
                  <a:srgbClr val="001F5F"/>
                </a:solidFill>
                <a:latin typeface="Tahoma"/>
                <a:cs typeface="Tahoma"/>
              </a:rPr>
              <a:t> down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14850" y="1764919"/>
            <a:ext cx="88836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001F5F"/>
                </a:solidFill>
                <a:latin typeface="Tahoma"/>
                <a:cs typeface="Tahoma"/>
              </a:rPr>
              <a:t>Customer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11164" y="4151381"/>
            <a:ext cx="240665" cy="1007744"/>
          </a:xfrm>
          <a:prstGeom prst="rect">
            <a:avLst/>
          </a:prstGeom>
        </p:spPr>
        <p:txBody>
          <a:bodyPr vert="vert270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001F5F"/>
                </a:solidFill>
                <a:latin typeface="Tahoma"/>
                <a:cs typeface="Tahoma"/>
              </a:rPr>
              <a:t>Leadership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64869" y="2865882"/>
            <a:ext cx="1153795" cy="605155"/>
          </a:xfrm>
          <a:custGeom>
            <a:avLst/>
            <a:gdLst/>
            <a:ahLst/>
            <a:cxnLst/>
            <a:rect l="l" t="t" r="r" b="b"/>
            <a:pathLst>
              <a:path w="1153795" h="605154">
                <a:moveTo>
                  <a:pt x="0" y="100837"/>
                </a:moveTo>
                <a:lnTo>
                  <a:pt x="7924" y="61561"/>
                </a:lnTo>
                <a:lnTo>
                  <a:pt x="29535" y="29511"/>
                </a:lnTo>
                <a:lnTo>
                  <a:pt x="61588" y="7915"/>
                </a:lnTo>
                <a:lnTo>
                  <a:pt x="100838" y="0"/>
                </a:lnTo>
                <a:lnTo>
                  <a:pt x="1052830" y="0"/>
                </a:lnTo>
                <a:lnTo>
                  <a:pt x="1092106" y="7915"/>
                </a:lnTo>
                <a:lnTo>
                  <a:pt x="1124156" y="29511"/>
                </a:lnTo>
                <a:lnTo>
                  <a:pt x="1145752" y="61561"/>
                </a:lnTo>
                <a:lnTo>
                  <a:pt x="1153668" y="100837"/>
                </a:lnTo>
                <a:lnTo>
                  <a:pt x="1153668" y="504189"/>
                </a:lnTo>
                <a:lnTo>
                  <a:pt x="1145752" y="543466"/>
                </a:lnTo>
                <a:lnTo>
                  <a:pt x="1124156" y="575516"/>
                </a:lnTo>
                <a:lnTo>
                  <a:pt x="1092106" y="597112"/>
                </a:lnTo>
                <a:lnTo>
                  <a:pt x="1052830" y="605027"/>
                </a:lnTo>
                <a:lnTo>
                  <a:pt x="100838" y="605027"/>
                </a:lnTo>
                <a:lnTo>
                  <a:pt x="61588" y="597112"/>
                </a:lnTo>
                <a:lnTo>
                  <a:pt x="29535" y="575516"/>
                </a:lnTo>
                <a:lnTo>
                  <a:pt x="7924" y="543466"/>
                </a:lnTo>
                <a:lnTo>
                  <a:pt x="0" y="504189"/>
                </a:lnTo>
                <a:lnTo>
                  <a:pt x="0" y="100837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37640" y="2904490"/>
            <a:ext cx="807720" cy="527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843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001F5F"/>
                </a:solidFill>
                <a:latin typeface="Tahoma"/>
                <a:cs typeface="Tahoma"/>
              </a:rPr>
              <a:t>Motivate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We</a:t>
            </a:r>
            <a:r>
              <a:rPr sz="800" spc="-2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empower</a:t>
            </a:r>
            <a:r>
              <a:rPr sz="800" spc="-2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spc="-25" dirty="0">
                <a:solidFill>
                  <a:srgbClr val="001F5F"/>
                </a:solidFill>
                <a:latin typeface="Tahoma"/>
                <a:cs typeface="Tahoma"/>
              </a:rPr>
              <a:t>our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staff</a:t>
            </a:r>
            <a:r>
              <a:rPr sz="800" spc="-2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by</a:t>
            </a:r>
            <a:r>
              <a:rPr sz="800" spc="-2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living </a:t>
            </a:r>
            <a:r>
              <a:rPr sz="800" spc="-25" dirty="0">
                <a:solidFill>
                  <a:srgbClr val="001F5F"/>
                </a:solidFill>
                <a:latin typeface="Tahoma"/>
                <a:cs typeface="Tahoma"/>
              </a:rPr>
              <a:t>our</a:t>
            </a:r>
            <a:endParaRPr sz="800" dirty="0">
              <a:latin typeface="Tahoma"/>
              <a:cs typeface="Tahoma"/>
            </a:endParaRPr>
          </a:p>
          <a:p>
            <a:pPr marL="262255">
              <a:lnSpc>
                <a:spcPts val="950"/>
              </a:lnSpc>
            </a:pPr>
            <a:r>
              <a:rPr sz="800" spc="-10" dirty="0">
                <a:solidFill>
                  <a:srgbClr val="001F5F"/>
                </a:solidFill>
                <a:latin typeface="Tahoma"/>
                <a:cs typeface="Tahoma"/>
              </a:rPr>
              <a:t>values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4869" y="3609594"/>
            <a:ext cx="1153795" cy="605155"/>
          </a:xfrm>
          <a:custGeom>
            <a:avLst/>
            <a:gdLst/>
            <a:ahLst/>
            <a:cxnLst/>
            <a:rect l="l" t="t" r="r" b="b"/>
            <a:pathLst>
              <a:path w="1153795" h="605154">
                <a:moveTo>
                  <a:pt x="0" y="100837"/>
                </a:moveTo>
                <a:lnTo>
                  <a:pt x="7924" y="61561"/>
                </a:lnTo>
                <a:lnTo>
                  <a:pt x="29535" y="29511"/>
                </a:lnTo>
                <a:lnTo>
                  <a:pt x="61588" y="7915"/>
                </a:lnTo>
                <a:lnTo>
                  <a:pt x="100838" y="0"/>
                </a:lnTo>
                <a:lnTo>
                  <a:pt x="1052830" y="0"/>
                </a:lnTo>
                <a:lnTo>
                  <a:pt x="1092106" y="7915"/>
                </a:lnTo>
                <a:lnTo>
                  <a:pt x="1124156" y="29511"/>
                </a:lnTo>
                <a:lnTo>
                  <a:pt x="1145752" y="61561"/>
                </a:lnTo>
                <a:lnTo>
                  <a:pt x="1153668" y="100837"/>
                </a:lnTo>
                <a:lnTo>
                  <a:pt x="1153668" y="504189"/>
                </a:lnTo>
                <a:lnTo>
                  <a:pt x="1145752" y="543466"/>
                </a:lnTo>
                <a:lnTo>
                  <a:pt x="1124156" y="575516"/>
                </a:lnTo>
                <a:lnTo>
                  <a:pt x="1092106" y="597112"/>
                </a:lnTo>
                <a:lnTo>
                  <a:pt x="1052830" y="605027"/>
                </a:lnTo>
                <a:lnTo>
                  <a:pt x="100838" y="605027"/>
                </a:lnTo>
                <a:lnTo>
                  <a:pt x="61588" y="597112"/>
                </a:lnTo>
                <a:lnTo>
                  <a:pt x="29535" y="575516"/>
                </a:lnTo>
                <a:lnTo>
                  <a:pt x="7924" y="543466"/>
                </a:lnTo>
                <a:lnTo>
                  <a:pt x="0" y="504189"/>
                </a:lnTo>
                <a:lnTo>
                  <a:pt x="0" y="100837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 txBox="1"/>
          <p:nvPr/>
        </p:nvSpPr>
        <p:spPr>
          <a:xfrm>
            <a:off x="936447" y="3708272"/>
            <a:ext cx="1008380" cy="405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75"/>
              </a:lnSpc>
              <a:spcBef>
                <a:spcPts val="100"/>
              </a:spcBef>
            </a:pPr>
            <a:r>
              <a:rPr sz="900" b="1" spc="-10" dirty="0">
                <a:solidFill>
                  <a:srgbClr val="001F5F"/>
                </a:solidFill>
                <a:latin typeface="Tahoma"/>
                <a:cs typeface="Tahoma"/>
              </a:rPr>
              <a:t>Respect</a:t>
            </a:r>
            <a:endParaRPr sz="900" dirty="0">
              <a:latin typeface="Tahoma"/>
              <a:cs typeface="Tahoma"/>
            </a:endParaRPr>
          </a:p>
          <a:p>
            <a:pPr marL="12700" marR="5080" algn="ctr">
              <a:lnSpc>
                <a:spcPts val="960"/>
              </a:lnSpc>
              <a:spcBef>
                <a:spcPts val="25"/>
              </a:spcBef>
            </a:pP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We</a:t>
            </a:r>
            <a:r>
              <a:rPr sz="800" spc="-3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actively</a:t>
            </a:r>
            <a:r>
              <a:rPr sz="800" spc="-2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listen</a:t>
            </a:r>
            <a:r>
              <a:rPr sz="800" spc="-25" dirty="0">
                <a:solidFill>
                  <a:srgbClr val="001F5F"/>
                </a:solidFill>
                <a:latin typeface="Tahoma"/>
                <a:cs typeface="Tahoma"/>
              </a:rPr>
              <a:t> and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respect</a:t>
            </a:r>
            <a:r>
              <a:rPr sz="800" spc="-3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spc="-10" dirty="0">
                <a:solidFill>
                  <a:srgbClr val="001F5F"/>
                </a:solidFill>
                <a:latin typeface="Tahoma"/>
                <a:cs typeface="Tahoma"/>
              </a:rPr>
              <a:t>others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4869" y="5093970"/>
            <a:ext cx="1153795" cy="605155"/>
          </a:xfrm>
          <a:custGeom>
            <a:avLst/>
            <a:gdLst/>
            <a:ahLst/>
            <a:cxnLst/>
            <a:rect l="l" t="t" r="r" b="b"/>
            <a:pathLst>
              <a:path w="1153795" h="605154">
                <a:moveTo>
                  <a:pt x="0" y="100837"/>
                </a:moveTo>
                <a:lnTo>
                  <a:pt x="7924" y="61561"/>
                </a:lnTo>
                <a:lnTo>
                  <a:pt x="29535" y="29511"/>
                </a:lnTo>
                <a:lnTo>
                  <a:pt x="61588" y="7915"/>
                </a:lnTo>
                <a:lnTo>
                  <a:pt x="100838" y="0"/>
                </a:lnTo>
                <a:lnTo>
                  <a:pt x="1052830" y="0"/>
                </a:lnTo>
                <a:lnTo>
                  <a:pt x="1092106" y="7915"/>
                </a:lnTo>
                <a:lnTo>
                  <a:pt x="1124156" y="29511"/>
                </a:lnTo>
                <a:lnTo>
                  <a:pt x="1145752" y="61561"/>
                </a:lnTo>
                <a:lnTo>
                  <a:pt x="1153668" y="100837"/>
                </a:lnTo>
                <a:lnTo>
                  <a:pt x="1153668" y="504189"/>
                </a:lnTo>
                <a:lnTo>
                  <a:pt x="1145752" y="543466"/>
                </a:lnTo>
                <a:lnTo>
                  <a:pt x="1124156" y="575516"/>
                </a:lnTo>
                <a:lnTo>
                  <a:pt x="1092106" y="597112"/>
                </a:lnTo>
                <a:lnTo>
                  <a:pt x="1052830" y="605027"/>
                </a:lnTo>
                <a:lnTo>
                  <a:pt x="100838" y="605027"/>
                </a:lnTo>
                <a:lnTo>
                  <a:pt x="61588" y="597112"/>
                </a:lnTo>
                <a:lnTo>
                  <a:pt x="29535" y="575516"/>
                </a:lnTo>
                <a:lnTo>
                  <a:pt x="7924" y="543466"/>
                </a:lnTo>
                <a:lnTo>
                  <a:pt x="0" y="504189"/>
                </a:lnTo>
                <a:lnTo>
                  <a:pt x="0" y="100837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 txBox="1"/>
          <p:nvPr/>
        </p:nvSpPr>
        <p:spPr>
          <a:xfrm>
            <a:off x="918159" y="5193919"/>
            <a:ext cx="1045210" cy="405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75"/>
              </a:lnSpc>
              <a:spcBef>
                <a:spcPts val="100"/>
              </a:spcBef>
            </a:pPr>
            <a:r>
              <a:rPr sz="900" b="1" spc="-10" dirty="0">
                <a:solidFill>
                  <a:srgbClr val="001F5F"/>
                </a:solidFill>
                <a:latin typeface="Tahoma"/>
                <a:cs typeface="Tahoma"/>
              </a:rPr>
              <a:t>Inclusive</a:t>
            </a:r>
            <a:endParaRPr sz="900" dirty="0">
              <a:latin typeface="Tahoma"/>
              <a:cs typeface="Tahoma"/>
            </a:endParaRPr>
          </a:p>
          <a:p>
            <a:pPr marL="12700" marR="5080" algn="ctr">
              <a:lnSpc>
                <a:spcPts val="960"/>
              </a:lnSpc>
              <a:spcBef>
                <a:spcPts val="25"/>
              </a:spcBef>
            </a:pP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We</a:t>
            </a:r>
            <a:r>
              <a:rPr sz="800" spc="-2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are</a:t>
            </a:r>
            <a:r>
              <a:rPr sz="800" spc="-3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supportive</a:t>
            </a:r>
            <a:r>
              <a:rPr sz="800" spc="-25" dirty="0">
                <a:solidFill>
                  <a:srgbClr val="001F5F"/>
                </a:solidFill>
                <a:latin typeface="Tahoma"/>
                <a:cs typeface="Tahoma"/>
              </a:rPr>
              <a:t> and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accepting</a:t>
            </a:r>
            <a:r>
              <a:rPr sz="800" spc="-2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of</a:t>
            </a:r>
            <a:r>
              <a:rPr sz="800" spc="-3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spc="-25" dirty="0">
                <a:solidFill>
                  <a:srgbClr val="001F5F"/>
                </a:solidFill>
                <a:latin typeface="Tahoma"/>
                <a:cs typeface="Tahoma"/>
              </a:rPr>
              <a:t>all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4869" y="4351782"/>
            <a:ext cx="1153795" cy="605155"/>
          </a:xfrm>
          <a:custGeom>
            <a:avLst/>
            <a:gdLst/>
            <a:ahLst/>
            <a:cxnLst/>
            <a:rect l="l" t="t" r="r" b="b"/>
            <a:pathLst>
              <a:path w="1153795" h="605154">
                <a:moveTo>
                  <a:pt x="0" y="100837"/>
                </a:moveTo>
                <a:lnTo>
                  <a:pt x="7924" y="61561"/>
                </a:lnTo>
                <a:lnTo>
                  <a:pt x="29535" y="29511"/>
                </a:lnTo>
                <a:lnTo>
                  <a:pt x="61588" y="7915"/>
                </a:lnTo>
                <a:lnTo>
                  <a:pt x="100838" y="0"/>
                </a:lnTo>
                <a:lnTo>
                  <a:pt x="1052830" y="0"/>
                </a:lnTo>
                <a:lnTo>
                  <a:pt x="1092106" y="7915"/>
                </a:lnTo>
                <a:lnTo>
                  <a:pt x="1124156" y="29511"/>
                </a:lnTo>
                <a:lnTo>
                  <a:pt x="1145752" y="61561"/>
                </a:lnTo>
                <a:lnTo>
                  <a:pt x="1153668" y="100837"/>
                </a:lnTo>
                <a:lnTo>
                  <a:pt x="1153668" y="504189"/>
                </a:lnTo>
                <a:lnTo>
                  <a:pt x="1145752" y="543466"/>
                </a:lnTo>
                <a:lnTo>
                  <a:pt x="1124156" y="575516"/>
                </a:lnTo>
                <a:lnTo>
                  <a:pt x="1092106" y="597112"/>
                </a:lnTo>
                <a:lnTo>
                  <a:pt x="1052830" y="605027"/>
                </a:lnTo>
                <a:lnTo>
                  <a:pt x="100838" y="605027"/>
                </a:lnTo>
                <a:lnTo>
                  <a:pt x="61588" y="597112"/>
                </a:lnTo>
                <a:lnTo>
                  <a:pt x="29535" y="575516"/>
                </a:lnTo>
                <a:lnTo>
                  <a:pt x="7924" y="543466"/>
                </a:lnTo>
                <a:lnTo>
                  <a:pt x="0" y="504189"/>
                </a:lnTo>
                <a:lnTo>
                  <a:pt x="0" y="100837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 txBox="1"/>
          <p:nvPr/>
        </p:nvSpPr>
        <p:spPr>
          <a:xfrm>
            <a:off x="985215" y="4451095"/>
            <a:ext cx="911225" cy="405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75"/>
              </a:lnSpc>
              <a:spcBef>
                <a:spcPts val="100"/>
              </a:spcBef>
            </a:pPr>
            <a:r>
              <a:rPr sz="900" b="1" spc="-10" dirty="0">
                <a:solidFill>
                  <a:srgbClr val="001F5F"/>
                </a:solidFill>
                <a:latin typeface="Tahoma"/>
                <a:cs typeface="Tahoma"/>
              </a:rPr>
              <a:t>Strength</a:t>
            </a:r>
            <a:endParaRPr sz="900" dirty="0">
              <a:latin typeface="Tahoma"/>
              <a:cs typeface="Tahoma"/>
            </a:endParaRPr>
          </a:p>
          <a:p>
            <a:pPr marL="12700" marR="5080" algn="ctr">
              <a:lnSpc>
                <a:spcPts val="960"/>
              </a:lnSpc>
              <a:spcBef>
                <a:spcPts val="25"/>
              </a:spcBef>
            </a:pP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We</a:t>
            </a:r>
            <a:r>
              <a:rPr sz="800" spc="-2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lead</a:t>
            </a:r>
            <a:r>
              <a:rPr sz="800" spc="-2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with</a:t>
            </a:r>
            <a:r>
              <a:rPr sz="800" spc="-10" dirty="0">
                <a:solidFill>
                  <a:srgbClr val="001F5F"/>
                </a:solidFill>
                <a:latin typeface="Tahoma"/>
                <a:cs typeface="Tahoma"/>
              </a:rPr>
              <a:t> clarity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and</a:t>
            </a:r>
            <a:r>
              <a:rPr sz="800" spc="-1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spc="-10" dirty="0">
                <a:solidFill>
                  <a:srgbClr val="001F5F"/>
                </a:solidFill>
                <a:latin typeface="Tahoma"/>
                <a:cs typeface="Tahoma"/>
              </a:rPr>
              <a:t>direction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864869" y="5836158"/>
            <a:ext cx="1153795" cy="605155"/>
          </a:xfrm>
          <a:custGeom>
            <a:avLst/>
            <a:gdLst/>
            <a:ahLst/>
            <a:cxnLst/>
            <a:rect l="l" t="t" r="r" b="b"/>
            <a:pathLst>
              <a:path w="1153795" h="605154">
                <a:moveTo>
                  <a:pt x="0" y="100838"/>
                </a:moveTo>
                <a:lnTo>
                  <a:pt x="7924" y="61561"/>
                </a:lnTo>
                <a:lnTo>
                  <a:pt x="29535" y="29511"/>
                </a:lnTo>
                <a:lnTo>
                  <a:pt x="61588" y="7915"/>
                </a:lnTo>
                <a:lnTo>
                  <a:pt x="100838" y="0"/>
                </a:lnTo>
                <a:lnTo>
                  <a:pt x="1052830" y="0"/>
                </a:lnTo>
                <a:lnTo>
                  <a:pt x="1092106" y="7915"/>
                </a:lnTo>
                <a:lnTo>
                  <a:pt x="1124156" y="29511"/>
                </a:lnTo>
                <a:lnTo>
                  <a:pt x="1145752" y="61561"/>
                </a:lnTo>
                <a:lnTo>
                  <a:pt x="1153668" y="100838"/>
                </a:lnTo>
                <a:lnTo>
                  <a:pt x="1153668" y="504190"/>
                </a:lnTo>
                <a:lnTo>
                  <a:pt x="1145752" y="543466"/>
                </a:lnTo>
                <a:lnTo>
                  <a:pt x="1124156" y="575516"/>
                </a:lnTo>
                <a:lnTo>
                  <a:pt x="1092106" y="597112"/>
                </a:lnTo>
                <a:lnTo>
                  <a:pt x="1052830" y="605028"/>
                </a:lnTo>
                <a:lnTo>
                  <a:pt x="100838" y="605028"/>
                </a:lnTo>
                <a:lnTo>
                  <a:pt x="61588" y="597112"/>
                </a:lnTo>
                <a:lnTo>
                  <a:pt x="29535" y="575516"/>
                </a:lnTo>
                <a:lnTo>
                  <a:pt x="7924" y="543466"/>
                </a:lnTo>
                <a:lnTo>
                  <a:pt x="0" y="504190"/>
                </a:lnTo>
                <a:lnTo>
                  <a:pt x="0" y="100838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8"/>
          <p:cNvSpPr txBox="1"/>
          <p:nvPr/>
        </p:nvSpPr>
        <p:spPr>
          <a:xfrm>
            <a:off x="979119" y="5936360"/>
            <a:ext cx="92329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75"/>
              </a:lnSpc>
              <a:spcBef>
                <a:spcPts val="100"/>
              </a:spcBef>
            </a:pPr>
            <a:r>
              <a:rPr sz="900" b="1" spc="-10" dirty="0">
                <a:solidFill>
                  <a:srgbClr val="001F5F"/>
                </a:solidFill>
                <a:latin typeface="Tahoma"/>
                <a:cs typeface="Tahoma"/>
              </a:rPr>
              <a:t>Serve</a:t>
            </a:r>
            <a:endParaRPr sz="900" dirty="0">
              <a:latin typeface="Tahoma"/>
              <a:cs typeface="Tahoma"/>
            </a:endParaRPr>
          </a:p>
          <a:p>
            <a:pPr marL="12700" marR="5080" algn="ctr">
              <a:lnSpc>
                <a:spcPts val="960"/>
              </a:lnSpc>
              <a:spcBef>
                <a:spcPts val="25"/>
              </a:spcBef>
            </a:pP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We</a:t>
            </a:r>
            <a:r>
              <a:rPr sz="800" spc="-2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are</a:t>
            </a:r>
            <a:r>
              <a:rPr sz="800" spc="-2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leaders</a:t>
            </a:r>
            <a:r>
              <a:rPr sz="800" spc="-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spc="-25" dirty="0">
                <a:solidFill>
                  <a:srgbClr val="001F5F"/>
                </a:solidFill>
                <a:latin typeface="Tahoma"/>
                <a:cs typeface="Tahoma"/>
              </a:rPr>
              <a:t>who </a:t>
            </a:r>
            <a:r>
              <a:rPr sz="800" spc="-10" dirty="0">
                <a:solidFill>
                  <a:srgbClr val="001F5F"/>
                </a:solidFill>
                <a:latin typeface="Tahoma"/>
                <a:cs typeface="Tahoma"/>
              </a:rPr>
              <a:t>serve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846314" y="2897885"/>
            <a:ext cx="1234440" cy="605155"/>
          </a:xfrm>
          <a:custGeom>
            <a:avLst/>
            <a:gdLst/>
            <a:ahLst/>
            <a:cxnLst/>
            <a:rect l="l" t="t" r="r" b="b"/>
            <a:pathLst>
              <a:path w="1234440" h="605154">
                <a:moveTo>
                  <a:pt x="0" y="100837"/>
                </a:moveTo>
                <a:lnTo>
                  <a:pt x="7915" y="61561"/>
                </a:lnTo>
                <a:lnTo>
                  <a:pt x="29511" y="29511"/>
                </a:lnTo>
                <a:lnTo>
                  <a:pt x="61561" y="7915"/>
                </a:lnTo>
                <a:lnTo>
                  <a:pt x="100837" y="0"/>
                </a:lnTo>
                <a:lnTo>
                  <a:pt x="1133602" y="0"/>
                </a:lnTo>
                <a:lnTo>
                  <a:pt x="1172878" y="7915"/>
                </a:lnTo>
                <a:lnTo>
                  <a:pt x="1204928" y="29511"/>
                </a:lnTo>
                <a:lnTo>
                  <a:pt x="1226524" y="61561"/>
                </a:lnTo>
                <a:lnTo>
                  <a:pt x="1234439" y="100837"/>
                </a:lnTo>
                <a:lnTo>
                  <a:pt x="1234439" y="504189"/>
                </a:lnTo>
                <a:lnTo>
                  <a:pt x="1226524" y="543466"/>
                </a:lnTo>
                <a:lnTo>
                  <a:pt x="1204928" y="575516"/>
                </a:lnTo>
                <a:lnTo>
                  <a:pt x="1172878" y="597112"/>
                </a:lnTo>
                <a:lnTo>
                  <a:pt x="1133602" y="605027"/>
                </a:lnTo>
                <a:lnTo>
                  <a:pt x="100837" y="605027"/>
                </a:lnTo>
                <a:lnTo>
                  <a:pt x="61561" y="597112"/>
                </a:lnTo>
                <a:lnTo>
                  <a:pt x="29511" y="575516"/>
                </a:lnTo>
                <a:lnTo>
                  <a:pt x="7915" y="543466"/>
                </a:lnTo>
                <a:lnTo>
                  <a:pt x="0" y="504189"/>
                </a:lnTo>
                <a:lnTo>
                  <a:pt x="0" y="100837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object 30"/>
          <p:cNvSpPr txBox="1"/>
          <p:nvPr/>
        </p:nvSpPr>
        <p:spPr>
          <a:xfrm>
            <a:off x="8077327" y="3058159"/>
            <a:ext cx="774065" cy="28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930">
              <a:lnSpc>
                <a:spcPts val="1075"/>
              </a:lnSpc>
              <a:spcBef>
                <a:spcPts val="100"/>
              </a:spcBef>
            </a:pPr>
            <a:r>
              <a:rPr sz="900" b="1" spc="-10" dirty="0">
                <a:solidFill>
                  <a:srgbClr val="001F5F"/>
                </a:solidFill>
                <a:latin typeface="Tahoma"/>
                <a:cs typeface="Tahoma"/>
              </a:rPr>
              <a:t>Innovative</a:t>
            </a:r>
            <a:endParaRPr sz="900" dirty="0">
              <a:latin typeface="Tahoma"/>
              <a:cs typeface="Tahoma"/>
            </a:endParaRPr>
          </a:p>
          <a:p>
            <a:pPr marL="12700">
              <a:lnSpc>
                <a:spcPts val="955"/>
              </a:lnSpc>
            </a:pP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New</a:t>
            </a:r>
            <a:r>
              <a:rPr sz="800" spc="-3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ideas</a:t>
            </a:r>
            <a:r>
              <a:rPr sz="800" spc="-1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spc="-10" dirty="0">
                <a:solidFill>
                  <a:srgbClr val="001F5F"/>
                </a:solidFill>
                <a:latin typeface="Tahoma"/>
                <a:cs typeface="Tahoma"/>
              </a:rPr>
              <a:t>thrive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846314" y="3633978"/>
            <a:ext cx="1234440" cy="603885"/>
          </a:xfrm>
          <a:custGeom>
            <a:avLst/>
            <a:gdLst/>
            <a:ahLst/>
            <a:cxnLst/>
            <a:rect l="l" t="t" r="r" b="b"/>
            <a:pathLst>
              <a:path w="1234440" h="603885">
                <a:moveTo>
                  <a:pt x="0" y="100584"/>
                </a:moveTo>
                <a:lnTo>
                  <a:pt x="7911" y="61454"/>
                </a:lnTo>
                <a:lnTo>
                  <a:pt x="29479" y="29479"/>
                </a:lnTo>
                <a:lnTo>
                  <a:pt x="61454" y="7911"/>
                </a:lnTo>
                <a:lnTo>
                  <a:pt x="100583" y="0"/>
                </a:lnTo>
                <a:lnTo>
                  <a:pt x="1133855" y="0"/>
                </a:lnTo>
                <a:lnTo>
                  <a:pt x="1172985" y="7911"/>
                </a:lnTo>
                <a:lnTo>
                  <a:pt x="1204960" y="29479"/>
                </a:lnTo>
                <a:lnTo>
                  <a:pt x="1226528" y="61454"/>
                </a:lnTo>
                <a:lnTo>
                  <a:pt x="1234439" y="100584"/>
                </a:lnTo>
                <a:lnTo>
                  <a:pt x="1234439" y="502920"/>
                </a:lnTo>
                <a:lnTo>
                  <a:pt x="1226528" y="542049"/>
                </a:lnTo>
                <a:lnTo>
                  <a:pt x="1204960" y="574024"/>
                </a:lnTo>
                <a:lnTo>
                  <a:pt x="1172985" y="595592"/>
                </a:lnTo>
                <a:lnTo>
                  <a:pt x="1133855" y="603504"/>
                </a:lnTo>
                <a:lnTo>
                  <a:pt x="100583" y="603504"/>
                </a:lnTo>
                <a:lnTo>
                  <a:pt x="61454" y="595592"/>
                </a:lnTo>
                <a:lnTo>
                  <a:pt x="29479" y="574024"/>
                </a:lnTo>
                <a:lnTo>
                  <a:pt x="7911" y="542049"/>
                </a:lnTo>
                <a:lnTo>
                  <a:pt x="0" y="502920"/>
                </a:lnTo>
                <a:lnTo>
                  <a:pt x="0" y="100584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object 32"/>
          <p:cNvSpPr txBox="1"/>
          <p:nvPr/>
        </p:nvSpPr>
        <p:spPr>
          <a:xfrm>
            <a:off x="8000238" y="3732403"/>
            <a:ext cx="928369" cy="405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3175" algn="ctr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001F5F"/>
                </a:solidFill>
                <a:latin typeface="Tahoma"/>
                <a:cs typeface="Tahoma"/>
              </a:rPr>
              <a:t>Fun</a:t>
            </a:r>
            <a:r>
              <a:rPr sz="900" b="1" spc="-2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b="1" dirty="0">
                <a:solidFill>
                  <a:srgbClr val="001F5F"/>
                </a:solidFill>
                <a:latin typeface="Tahoma"/>
                <a:cs typeface="Tahoma"/>
              </a:rPr>
              <a:t>&amp;</a:t>
            </a:r>
            <a:r>
              <a:rPr sz="900" b="1" spc="-10" dirty="0">
                <a:solidFill>
                  <a:srgbClr val="001F5F"/>
                </a:solidFill>
                <a:latin typeface="Tahoma"/>
                <a:cs typeface="Tahoma"/>
              </a:rPr>
              <a:t> Positive</a:t>
            </a:r>
            <a:r>
              <a:rPr sz="900" b="1" spc="50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A</a:t>
            </a:r>
            <a:r>
              <a:rPr sz="800" spc="-2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work </a:t>
            </a:r>
            <a:r>
              <a:rPr sz="800" spc="-10" dirty="0">
                <a:solidFill>
                  <a:srgbClr val="001F5F"/>
                </a:solidFill>
                <a:latin typeface="Tahoma"/>
                <a:cs typeface="Tahoma"/>
              </a:rPr>
              <a:t>environment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we</a:t>
            </a:r>
            <a:r>
              <a:rPr sz="800" spc="-2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spc="-10" dirty="0">
                <a:solidFill>
                  <a:srgbClr val="001F5F"/>
                </a:solidFill>
                <a:latin typeface="Tahoma"/>
                <a:cs typeface="Tahoma"/>
              </a:rPr>
              <a:t>enjoy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7846314" y="5103114"/>
            <a:ext cx="1234440" cy="605155"/>
          </a:xfrm>
          <a:custGeom>
            <a:avLst/>
            <a:gdLst/>
            <a:ahLst/>
            <a:cxnLst/>
            <a:rect l="l" t="t" r="r" b="b"/>
            <a:pathLst>
              <a:path w="1234440" h="605154">
                <a:moveTo>
                  <a:pt x="0" y="100837"/>
                </a:moveTo>
                <a:lnTo>
                  <a:pt x="7915" y="61561"/>
                </a:lnTo>
                <a:lnTo>
                  <a:pt x="29511" y="29511"/>
                </a:lnTo>
                <a:lnTo>
                  <a:pt x="61561" y="7915"/>
                </a:lnTo>
                <a:lnTo>
                  <a:pt x="100837" y="0"/>
                </a:lnTo>
                <a:lnTo>
                  <a:pt x="1133602" y="0"/>
                </a:lnTo>
                <a:lnTo>
                  <a:pt x="1172878" y="7915"/>
                </a:lnTo>
                <a:lnTo>
                  <a:pt x="1204928" y="29511"/>
                </a:lnTo>
                <a:lnTo>
                  <a:pt x="1226524" y="61561"/>
                </a:lnTo>
                <a:lnTo>
                  <a:pt x="1234439" y="100837"/>
                </a:lnTo>
                <a:lnTo>
                  <a:pt x="1234439" y="504190"/>
                </a:lnTo>
                <a:lnTo>
                  <a:pt x="1226524" y="543466"/>
                </a:lnTo>
                <a:lnTo>
                  <a:pt x="1204928" y="575516"/>
                </a:lnTo>
                <a:lnTo>
                  <a:pt x="1172878" y="597112"/>
                </a:lnTo>
                <a:lnTo>
                  <a:pt x="1133602" y="605028"/>
                </a:lnTo>
                <a:lnTo>
                  <a:pt x="100837" y="605028"/>
                </a:lnTo>
                <a:lnTo>
                  <a:pt x="61561" y="597112"/>
                </a:lnTo>
                <a:lnTo>
                  <a:pt x="29511" y="575516"/>
                </a:lnTo>
                <a:lnTo>
                  <a:pt x="7915" y="543466"/>
                </a:lnTo>
                <a:lnTo>
                  <a:pt x="0" y="504190"/>
                </a:lnTo>
                <a:lnTo>
                  <a:pt x="0" y="100837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4" name="object 34"/>
          <p:cNvSpPr txBox="1"/>
          <p:nvPr/>
        </p:nvSpPr>
        <p:spPr>
          <a:xfrm>
            <a:off x="8014207" y="5203063"/>
            <a:ext cx="899794" cy="405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001F5F"/>
                </a:solidFill>
                <a:latin typeface="Tahoma"/>
                <a:cs typeface="Tahoma"/>
              </a:rPr>
              <a:t>Accountability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We</a:t>
            </a:r>
            <a:r>
              <a:rPr sz="800" spc="-2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deliver</a:t>
            </a:r>
            <a:r>
              <a:rPr sz="800" spc="-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for</a:t>
            </a:r>
            <a:r>
              <a:rPr sz="800" spc="-20" dirty="0">
                <a:solidFill>
                  <a:srgbClr val="001F5F"/>
                </a:solidFill>
                <a:latin typeface="Tahoma"/>
                <a:cs typeface="Tahoma"/>
              </a:rPr>
              <a:t> each </a:t>
            </a:r>
            <a:r>
              <a:rPr sz="800" spc="-10" dirty="0">
                <a:solidFill>
                  <a:srgbClr val="001F5F"/>
                </a:solidFill>
                <a:latin typeface="Tahoma"/>
                <a:cs typeface="Tahoma"/>
              </a:rPr>
              <a:t>other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7846314" y="4368546"/>
            <a:ext cx="1234440" cy="605155"/>
          </a:xfrm>
          <a:custGeom>
            <a:avLst/>
            <a:gdLst/>
            <a:ahLst/>
            <a:cxnLst/>
            <a:rect l="l" t="t" r="r" b="b"/>
            <a:pathLst>
              <a:path w="1234440" h="605154">
                <a:moveTo>
                  <a:pt x="0" y="100837"/>
                </a:moveTo>
                <a:lnTo>
                  <a:pt x="7915" y="61561"/>
                </a:lnTo>
                <a:lnTo>
                  <a:pt x="29511" y="29511"/>
                </a:lnTo>
                <a:lnTo>
                  <a:pt x="61561" y="7915"/>
                </a:lnTo>
                <a:lnTo>
                  <a:pt x="100837" y="0"/>
                </a:lnTo>
                <a:lnTo>
                  <a:pt x="1133602" y="0"/>
                </a:lnTo>
                <a:lnTo>
                  <a:pt x="1172878" y="7915"/>
                </a:lnTo>
                <a:lnTo>
                  <a:pt x="1204928" y="29511"/>
                </a:lnTo>
                <a:lnTo>
                  <a:pt x="1226524" y="61561"/>
                </a:lnTo>
                <a:lnTo>
                  <a:pt x="1234439" y="100837"/>
                </a:lnTo>
                <a:lnTo>
                  <a:pt x="1234439" y="504189"/>
                </a:lnTo>
                <a:lnTo>
                  <a:pt x="1226524" y="543466"/>
                </a:lnTo>
                <a:lnTo>
                  <a:pt x="1204928" y="575516"/>
                </a:lnTo>
                <a:lnTo>
                  <a:pt x="1172878" y="597112"/>
                </a:lnTo>
                <a:lnTo>
                  <a:pt x="1133602" y="605027"/>
                </a:lnTo>
                <a:lnTo>
                  <a:pt x="100837" y="605027"/>
                </a:lnTo>
                <a:lnTo>
                  <a:pt x="61561" y="597112"/>
                </a:lnTo>
                <a:lnTo>
                  <a:pt x="29511" y="575516"/>
                </a:lnTo>
                <a:lnTo>
                  <a:pt x="7915" y="543466"/>
                </a:lnTo>
                <a:lnTo>
                  <a:pt x="0" y="504189"/>
                </a:lnTo>
                <a:lnTo>
                  <a:pt x="0" y="100837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object 36"/>
          <p:cNvSpPr txBox="1"/>
          <p:nvPr/>
        </p:nvSpPr>
        <p:spPr>
          <a:xfrm>
            <a:off x="7954771" y="4506740"/>
            <a:ext cx="1054100" cy="31178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R="27305" algn="ctr">
              <a:lnSpc>
                <a:spcPct val="100000"/>
              </a:lnSpc>
              <a:spcBef>
                <a:spcPts val="210"/>
              </a:spcBef>
            </a:pPr>
            <a:r>
              <a:rPr sz="900" b="1" dirty="0">
                <a:solidFill>
                  <a:srgbClr val="001F5F"/>
                </a:solidFill>
                <a:latin typeface="Tahoma"/>
                <a:cs typeface="Tahoma"/>
              </a:rPr>
              <a:t>Team</a:t>
            </a:r>
            <a:r>
              <a:rPr sz="900" b="1" spc="-2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b="1" spc="-10" dirty="0">
                <a:solidFill>
                  <a:srgbClr val="001F5F"/>
                </a:solidFill>
                <a:latin typeface="Tahoma"/>
                <a:cs typeface="Tahoma"/>
              </a:rPr>
              <a:t>Spirit</a:t>
            </a:r>
            <a:endParaRPr sz="900" dirty="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We</a:t>
            </a:r>
            <a:r>
              <a:rPr sz="800" spc="-1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support</a:t>
            </a:r>
            <a:r>
              <a:rPr sz="800" spc="-3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001F5F"/>
                </a:solidFill>
                <a:latin typeface="Tahoma"/>
                <a:cs typeface="Tahoma"/>
              </a:rPr>
              <a:t>each</a:t>
            </a:r>
            <a:r>
              <a:rPr sz="800" spc="-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800" spc="-20" dirty="0">
                <a:solidFill>
                  <a:srgbClr val="001F5F"/>
                </a:solidFill>
                <a:latin typeface="Tahoma"/>
                <a:cs typeface="Tahoma"/>
              </a:rPr>
              <a:t>other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183498" y="4343146"/>
            <a:ext cx="240665" cy="685165"/>
          </a:xfrm>
          <a:prstGeom prst="rect">
            <a:avLst/>
          </a:prstGeom>
        </p:spPr>
        <p:txBody>
          <a:bodyPr vert="vert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001F5F"/>
                </a:solidFill>
                <a:latin typeface="Tahoma"/>
                <a:cs typeface="Tahoma"/>
              </a:rPr>
              <a:t>Culture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7846314" y="5839205"/>
            <a:ext cx="1234440" cy="603885"/>
          </a:xfrm>
          <a:custGeom>
            <a:avLst/>
            <a:gdLst/>
            <a:ahLst/>
            <a:cxnLst/>
            <a:rect l="l" t="t" r="r" b="b"/>
            <a:pathLst>
              <a:path w="1234440" h="603885">
                <a:moveTo>
                  <a:pt x="0" y="100584"/>
                </a:moveTo>
                <a:lnTo>
                  <a:pt x="7911" y="61454"/>
                </a:lnTo>
                <a:lnTo>
                  <a:pt x="29479" y="29479"/>
                </a:lnTo>
                <a:lnTo>
                  <a:pt x="61454" y="7911"/>
                </a:lnTo>
                <a:lnTo>
                  <a:pt x="100583" y="0"/>
                </a:lnTo>
                <a:lnTo>
                  <a:pt x="1133855" y="0"/>
                </a:lnTo>
                <a:lnTo>
                  <a:pt x="1172985" y="7911"/>
                </a:lnTo>
                <a:lnTo>
                  <a:pt x="1204960" y="29479"/>
                </a:lnTo>
                <a:lnTo>
                  <a:pt x="1226528" y="61454"/>
                </a:lnTo>
                <a:lnTo>
                  <a:pt x="1234439" y="100584"/>
                </a:lnTo>
                <a:lnTo>
                  <a:pt x="1234439" y="502920"/>
                </a:lnTo>
                <a:lnTo>
                  <a:pt x="1226528" y="542049"/>
                </a:lnTo>
                <a:lnTo>
                  <a:pt x="1204960" y="574024"/>
                </a:lnTo>
                <a:lnTo>
                  <a:pt x="1172985" y="595592"/>
                </a:lnTo>
                <a:lnTo>
                  <a:pt x="1133855" y="603504"/>
                </a:lnTo>
                <a:lnTo>
                  <a:pt x="100583" y="603504"/>
                </a:lnTo>
                <a:lnTo>
                  <a:pt x="61454" y="595592"/>
                </a:lnTo>
                <a:lnTo>
                  <a:pt x="29479" y="574024"/>
                </a:lnTo>
                <a:lnTo>
                  <a:pt x="7911" y="542049"/>
                </a:lnTo>
                <a:lnTo>
                  <a:pt x="0" y="502920"/>
                </a:lnTo>
                <a:lnTo>
                  <a:pt x="0" y="100584"/>
                </a:lnTo>
                <a:close/>
              </a:path>
            </a:pathLst>
          </a:custGeom>
          <a:ln w="28955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 txBox="1"/>
          <p:nvPr/>
        </p:nvSpPr>
        <p:spPr>
          <a:xfrm>
            <a:off x="7977631" y="5923026"/>
            <a:ext cx="100838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7940" algn="ctr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001F5F"/>
                </a:solidFill>
                <a:latin typeface="Tahoma"/>
                <a:cs typeface="Tahoma"/>
              </a:rPr>
              <a:t>Integrity</a:t>
            </a:r>
            <a:endParaRPr sz="900" dirty="0">
              <a:latin typeface="Tahoma"/>
              <a:cs typeface="Tahoma"/>
            </a:endParaRPr>
          </a:p>
          <a:p>
            <a:pPr marL="12065" marR="5080" algn="ctr">
              <a:lnSpc>
                <a:spcPct val="100000"/>
              </a:lnSpc>
            </a:pPr>
            <a:r>
              <a:rPr sz="900" dirty="0">
                <a:solidFill>
                  <a:srgbClr val="001F5F"/>
                </a:solidFill>
                <a:latin typeface="Tahoma"/>
                <a:cs typeface="Tahoma"/>
              </a:rPr>
              <a:t>We</a:t>
            </a:r>
            <a:r>
              <a:rPr sz="900" spc="-2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001F5F"/>
                </a:solidFill>
                <a:latin typeface="Tahoma"/>
                <a:cs typeface="Tahoma"/>
              </a:rPr>
              <a:t>always</a:t>
            </a:r>
            <a:r>
              <a:rPr sz="900" spc="-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001F5F"/>
                </a:solidFill>
                <a:latin typeface="Tahoma"/>
                <a:cs typeface="Tahoma"/>
              </a:rPr>
              <a:t>do</a:t>
            </a:r>
            <a:r>
              <a:rPr sz="900" spc="-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spc="-20" dirty="0">
                <a:solidFill>
                  <a:srgbClr val="001F5F"/>
                </a:solidFill>
                <a:latin typeface="Tahoma"/>
                <a:cs typeface="Tahoma"/>
              </a:rPr>
              <a:t>what </a:t>
            </a:r>
            <a:r>
              <a:rPr sz="900" dirty="0">
                <a:solidFill>
                  <a:srgbClr val="001F5F"/>
                </a:solidFill>
                <a:latin typeface="Tahoma"/>
                <a:cs typeface="Tahoma"/>
              </a:rPr>
              <a:t>is</a:t>
            </a:r>
            <a:r>
              <a:rPr sz="900" spc="-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spc="-20" dirty="0">
                <a:solidFill>
                  <a:srgbClr val="001F5F"/>
                </a:solidFill>
                <a:latin typeface="Tahoma"/>
                <a:cs typeface="Tahoma"/>
              </a:rPr>
              <a:t>right</a:t>
            </a:r>
            <a:endParaRPr sz="900" dirty="0">
              <a:latin typeface="Tahoma"/>
              <a:cs typeface="Tahoma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Business</a:t>
            </a:r>
            <a:r>
              <a:rPr spc="-520" dirty="0"/>
              <a:t> </a:t>
            </a:r>
            <a:r>
              <a:rPr dirty="0"/>
              <a:t>Vision</a:t>
            </a:r>
            <a:r>
              <a:rPr spc="80" dirty="0"/>
              <a:t> </a:t>
            </a:r>
            <a:r>
              <a:rPr dirty="0"/>
              <a:t>Framework</a:t>
            </a:r>
            <a:r>
              <a:rPr spc="65" dirty="0"/>
              <a:t> </a:t>
            </a:r>
            <a:r>
              <a:rPr spc="420" dirty="0"/>
              <a:t>–</a:t>
            </a:r>
            <a:r>
              <a:rPr spc="-470" dirty="0"/>
              <a:t> </a:t>
            </a:r>
            <a:r>
              <a:rPr spc="-10" dirty="0"/>
              <a:t>Template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191511" y="2470404"/>
            <a:ext cx="5534025" cy="3606165"/>
            <a:chOff x="2191511" y="2470404"/>
            <a:chExt cx="5534025" cy="3606165"/>
          </a:xfrm>
        </p:grpSpPr>
        <p:sp>
          <p:nvSpPr>
            <p:cNvPr id="4" name="object 4"/>
            <p:cNvSpPr/>
            <p:nvPr/>
          </p:nvSpPr>
          <p:spPr>
            <a:xfrm>
              <a:off x="2205989" y="2484882"/>
              <a:ext cx="5504815" cy="3576954"/>
            </a:xfrm>
            <a:custGeom>
              <a:avLst/>
              <a:gdLst/>
              <a:ahLst/>
              <a:cxnLst/>
              <a:rect l="l" t="t" r="r" b="b"/>
              <a:pathLst>
                <a:path w="5504815" h="3576954">
                  <a:moveTo>
                    <a:pt x="5211318" y="0"/>
                  </a:moveTo>
                  <a:lnTo>
                    <a:pt x="293370" y="0"/>
                  </a:lnTo>
                  <a:lnTo>
                    <a:pt x="245777" y="3838"/>
                  </a:lnTo>
                  <a:lnTo>
                    <a:pt x="200631" y="14953"/>
                  </a:lnTo>
                  <a:lnTo>
                    <a:pt x="158537" y="32740"/>
                  </a:lnTo>
                  <a:lnTo>
                    <a:pt x="120097" y="56595"/>
                  </a:lnTo>
                  <a:lnTo>
                    <a:pt x="85915" y="85915"/>
                  </a:lnTo>
                  <a:lnTo>
                    <a:pt x="56595" y="120097"/>
                  </a:lnTo>
                  <a:lnTo>
                    <a:pt x="32740" y="158537"/>
                  </a:lnTo>
                  <a:lnTo>
                    <a:pt x="14953" y="200631"/>
                  </a:lnTo>
                  <a:lnTo>
                    <a:pt x="3838" y="245777"/>
                  </a:lnTo>
                  <a:lnTo>
                    <a:pt x="0" y="293369"/>
                  </a:lnTo>
                  <a:lnTo>
                    <a:pt x="0" y="3283457"/>
                  </a:lnTo>
                  <a:lnTo>
                    <a:pt x="3838" y="3331050"/>
                  </a:lnTo>
                  <a:lnTo>
                    <a:pt x="14953" y="3376196"/>
                  </a:lnTo>
                  <a:lnTo>
                    <a:pt x="32740" y="3418290"/>
                  </a:lnTo>
                  <a:lnTo>
                    <a:pt x="56595" y="3456730"/>
                  </a:lnTo>
                  <a:lnTo>
                    <a:pt x="85915" y="3490912"/>
                  </a:lnTo>
                  <a:lnTo>
                    <a:pt x="120097" y="3520232"/>
                  </a:lnTo>
                  <a:lnTo>
                    <a:pt x="158537" y="3544087"/>
                  </a:lnTo>
                  <a:lnTo>
                    <a:pt x="200631" y="3561874"/>
                  </a:lnTo>
                  <a:lnTo>
                    <a:pt x="245777" y="3572989"/>
                  </a:lnTo>
                  <a:lnTo>
                    <a:pt x="293370" y="3576828"/>
                  </a:lnTo>
                  <a:lnTo>
                    <a:pt x="5211318" y="3576828"/>
                  </a:lnTo>
                  <a:lnTo>
                    <a:pt x="5258910" y="3572989"/>
                  </a:lnTo>
                  <a:lnTo>
                    <a:pt x="5304056" y="3561874"/>
                  </a:lnTo>
                  <a:lnTo>
                    <a:pt x="5346150" y="3544087"/>
                  </a:lnTo>
                  <a:lnTo>
                    <a:pt x="5384590" y="3520232"/>
                  </a:lnTo>
                  <a:lnTo>
                    <a:pt x="5418772" y="3490912"/>
                  </a:lnTo>
                  <a:lnTo>
                    <a:pt x="5448092" y="3456730"/>
                  </a:lnTo>
                  <a:lnTo>
                    <a:pt x="5471947" y="3418290"/>
                  </a:lnTo>
                  <a:lnTo>
                    <a:pt x="5489734" y="3376196"/>
                  </a:lnTo>
                  <a:lnTo>
                    <a:pt x="5500849" y="3331050"/>
                  </a:lnTo>
                  <a:lnTo>
                    <a:pt x="5504688" y="3283457"/>
                  </a:lnTo>
                  <a:lnTo>
                    <a:pt x="5504688" y="293369"/>
                  </a:lnTo>
                  <a:lnTo>
                    <a:pt x="5500849" y="245777"/>
                  </a:lnTo>
                  <a:lnTo>
                    <a:pt x="5489734" y="200631"/>
                  </a:lnTo>
                  <a:lnTo>
                    <a:pt x="5471947" y="158537"/>
                  </a:lnTo>
                  <a:lnTo>
                    <a:pt x="5448092" y="120097"/>
                  </a:lnTo>
                  <a:lnTo>
                    <a:pt x="5418772" y="85915"/>
                  </a:lnTo>
                  <a:lnTo>
                    <a:pt x="5384590" y="56595"/>
                  </a:lnTo>
                  <a:lnTo>
                    <a:pt x="5346150" y="32740"/>
                  </a:lnTo>
                  <a:lnTo>
                    <a:pt x="5304056" y="14953"/>
                  </a:lnTo>
                  <a:lnTo>
                    <a:pt x="5258910" y="3838"/>
                  </a:lnTo>
                  <a:lnTo>
                    <a:pt x="5211318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2205989" y="2484882"/>
              <a:ext cx="5504815" cy="3576954"/>
            </a:xfrm>
            <a:custGeom>
              <a:avLst/>
              <a:gdLst/>
              <a:ahLst/>
              <a:cxnLst/>
              <a:rect l="l" t="t" r="r" b="b"/>
              <a:pathLst>
                <a:path w="5504815" h="3576954">
                  <a:moveTo>
                    <a:pt x="0" y="293369"/>
                  </a:moveTo>
                  <a:lnTo>
                    <a:pt x="3838" y="245777"/>
                  </a:lnTo>
                  <a:lnTo>
                    <a:pt x="14953" y="200631"/>
                  </a:lnTo>
                  <a:lnTo>
                    <a:pt x="32740" y="158537"/>
                  </a:lnTo>
                  <a:lnTo>
                    <a:pt x="56595" y="120097"/>
                  </a:lnTo>
                  <a:lnTo>
                    <a:pt x="85915" y="85915"/>
                  </a:lnTo>
                  <a:lnTo>
                    <a:pt x="120097" y="56595"/>
                  </a:lnTo>
                  <a:lnTo>
                    <a:pt x="158537" y="32740"/>
                  </a:lnTo>
                  <a:lnTo>
                    <a:pt x="200631" y="14953"/>
                  </a:lnTo>
                  <a:lnTo>
                    <a:pt x="245777" y="3838"/>
                  </a:lnTo>
                  <a:lnTo>
                    <a:pt x="293370" y="0"/>
                  </a:lnTo>
                  <a:lnTo>
                    <a:pt x="5211318" y="0"/>
                  </a:lnTo>
                  <a:lnTo>
                    <a:pt x="5258910" y="3838"/>
                  </a:lnTo>
                  <a:lnTo>
                    <a:pt x="5304056" y="14953"/>
                  </a:lnTo>
                  <a:lnTo>
                    <a:pt x="5346150" y="32740"/>
                  </a:lnTo>
                  <a:lnTo>
                    <a:pt x="5384590" y="56595"/>
                  </a:lnTo>
                  <a:lnTo>
                    <a:pt x="5418772" y="85915"/>
                  </a:lnTo>
                  <a:lnTo>
                    <a:pt x="5448092" y="120097"/>
                  </a:lnTo>
                  <a:lnTo>
                    <a:pt x="5471947" y="158537"/>
                  </a:lnTo>
                  <a:lnTo>
                    <a:pt x="5489734" y="200631"/>
                  </a:lnTo>
                  <a:lnTo>
                    <a:pt x="5500849" y="245777"/>
                  </a:lnTo>
                  <a:lnTo>
                    <a:pt x="5504688" y="293369"/>
                  </a:lnTo>
                  <a:lnTo>
                    <a:pt x="5504688" y="3283457"/>
                  </a:lnTo>
                  <a:lnTo>
                    <a:pt x="5500849" y="3331050"/>
                  </a:lnTo>
                  <a:lnTo>
                    <a:pt x="5489734" y="3376196"/>
                  </a:lnTo>
                  <a:lnTo>
                    <a:pt x="5471947" y="3418290"/>
                  </a:lnTo>
                  <a:lnTo>
                    <a:pt x="5448092" y="3456730"/>
                  </a:lnTo>
                  <a:lnTo>
                    <a:pt x="5418772" y="3490912"/>
                  </a:lnTo>
                  <a:lnTo>
                    <a:pt x="5384590" y="3520232"/>
                  </a:lnTo>
                  <a:lnTo>
                    <a:pt x="5346150" y="3544087"/>
                  </a:lnTo>
                  <a:lnTo>
                    <a:pt x="5304056" y="3561874"/>
                  </a:lnTo>
                  <a:lnTo>
                    <a:pt x="5258910" y="3572989"/>
                  </a:lnTo>
                  <a:lnTo>
                    <a:pt x="5211318" y="3576828"/>
                  </a:lnTo>
                  <a:lnTo>
                    <a:pt x="293370" y="3576828"/>
                  </a:lnTo>
                  <a:lnTo>
                    <a:pt x="245777" y="3572989"/>
                  </a:lnTo>
                  <a:lnTo>
                    <a:pt x="200631" y="3561874"/>
                  </a:lnTo>
                  <a:lnTo>
                    <a:pt x="158537" y="3544087"/>
                  </a:lnTo>
                  <a:lnTo>
                    <a:pt x="120097" y="3520232"/>
                  </a:lnTo>
                  <a:lnTo>
                    <a:pt x="85915" y="3490912"/>
                  </a:lnTo>
                  <a:lnTo>
                    <a:pt x="56595" y="3456730"/>
                  </a:lnTo>
                  <a:lnTo>
                    <a:pt x="32740" y="3418290"/>
                  </a:lnTo>
                  <a:lnTo>
                    <a:pt x="14953" y="3376196"/>
                  </a:lnTo>
                  <a:lnTo>
                    <a:pt x="3838" y="3331050"/>
                  </a:lnTo>
                  <a:lnTo>
                    <a:pt x="0" y="3283457"/>
                  </a:lnTo>
                  <a:lnTo>
                    <a:pt x="0" y="293369"/>
                  </a:lnTo>
                  <a:close/>
                </a:path>
              </a:pathLst>
            </a:custGeom>
            <a:ln w="28956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133469" y="2957576"/>
            <a:ext cx="1646555" cy="5784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Mission</a:t>
            </a:r>
            <a:endParaRPr sz="2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Mission</a:t>
            </a:r>
            <a:r>
              <a:rPr sz="1600" i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statement..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83760" y="3628135"/>
            <a:ext cx="1548130" cy="5784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36575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Vision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600" i="1" dirty="0">
                <a:solidFill>
                  <a:srgbClr val="001F5F"/>
                </a:solidFill>
                <a:latin typeface="Calibri"/>
                <a:cs typeface="Calibri"/>
              </a:rPr>
              <a:t>Vision</a:t>
            </a:r>
            <a:r>
              <a:rPr sz="1600" i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001F5F"/>
                </a:solidFill>
                <a:latin typeface="Calibri"/>
                <a:cs typeface="Calibri"/>
              </a:rPr>
              <a:t>statement</a:t>
            </a:r>
            <a:r>
              <a:rPr sz="1600" spc="-10" dirty="0">
                <a:solidFill>
                  <a:srgbClr val="001F5F"/>
                </a:solidFill>
                <a:latin typeface="Calibri"/>
                <a:cs typeface="Calibri"/>
              </a:rPr>
              <a:t>…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12489" y="4367529"/>
            <a:ext cx="20872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We</a:t>
            </a:r>
            <a:r>
              <a:rPr sz="1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will</a:t>
            </a:r>
            <a:r>
              <a:rPr sz="12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accomplish</a:t>
            </a: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this</a:t>
            </a:r>
            <a:r>
              <a:rPr sz="12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vision</a:t>
            </a:r>
            <a:r>
              <a:rPr sz="12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25" dirty="0">
                <a:solidFill>
                  <a:srgbClr val="001F5F"/>
                </a:solidFill>
                <a:latin typeface="Calibri"/>
                <a:cs typeface="Calibri"/>
              </a:rPr>
              <a:t>by: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69947" y="4733290"/>
            <a:ext cx="1595755" cy="83058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90500" indent="-177800">
              <a:lnSpc>
                <a:spcPct val="100000"/>
              </a:lnSpc>
              <a:spcBef>
                <a:spcPts val="240"/>
              </a:spcBef>
              <a:buClr>
                <a:srgbClr val="B4AA82"/>
              </a:buClr>
              <a:buFont typeface="Wingdings"/>
              <a:buChar char=""/>
              <a:tabLst>
                <a:tab pos="190500" algn="l"/>
              </a:tabLst>
            </a:pP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Supporting</a:t>
            </a:r>
            <a:r>
              <a:rPr sz="12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objective</a:t>
            </a:r>
            <a:r>
              <a:rPr sz="1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50" dirty="0">
                <a:solidFill>
                  <a:srgbClr val="001F5F"/>
                </a:solidFill>
                <a:latin typeface="Calibri"/>
                <a:cs typeface="Calibri"/>
              </a:rPr>
              <a:t>1</a:t>
            </a:r>
            <a:endParaRPr sz="1200" dirty="0">
              <a:latin typeface="Calibri"/>
              <a:cs typeface="Calibri"/>
            </a:endParaRPr>
          </a:p>
          <a:p>
            <a:pPr marL="190500" indent="-177800">
              <a:lnSpc>
                <a:spcPct val="100000"/>
              </a:lnSpc>
              <a:spcBef>
                <a:spcPts val="145"/>
              </a:spcBef>
              <a:buClr>
                <a:srgbClr val="B4AA82"/>
              </a:buClr>
              <a:buFont typeface="Wingdings"/>
              <a:buChar char=""/>
              <a:tabLst>
                <a:tab pos="190500" algn="l"/>
              </a:tabLst>
            </a:pP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Supporting</a:t>
            </a:r>
            <a:r>
              <a:rPr sz="12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objective</a:t>
            </a:r>
            <a:r>
              <a:rPr sz="1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50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endParaRPr sz="1200" dirty="0">
              <a:latin typeface="Calibri"/>
              <a:cs typeface="Calibri"/>
            </a:endParaRPr>
          </a:p>
          <a:p>
            <a:pPr marL="190500" indent="-177800">
              <a:lnSpc>
                <a:spcPct val="100000"/>
              </a:lnSpc>
              <a:spcBef>
                <a:spcPts val="145"/>
              </a:spcBef>
              <a:buClr>
                <a:srgbClr val="B4AA82"/>
              </a:buClr>
              <a:buFont typeface="Wingdings"/>
              <a:buChar char=""/>
              <a:tabLst>
                <a:tab pos="190500" algn="l"/>
              </a:tabLst>
            </a:pP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Supporting</a:t>
            </a:r>
            <a:r>
              <a:rPr sz="12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objective</a:t>
            </a:r>
            <a:r>
              <a:rPr sz="1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50" dirty="0">
                <a:solidFill>
                  <a:srgbClr val="001F5F"/>
                </a:solidFill>
                <a:latin typeface="Calibri"/>
                <a:cs typeface="Calibri"/>
              </a:rPr>
              <a:t>3</a:t>
            </a:r>
            <a:endParaRPr sz="1200" dirty="0">
              <a:latin typeface="Calibri"/>
              <a:cs typeface="Calibri"/>
            </a:endParaRPr>
          </a:p>
          <a:p>
            <a:pPr marL="190500" indent="-177800">
              <a:lnSpc>
                <a:spcPct val="100000"/>
              </a:lnSpc>
              <a:spcBef>
                <a:spcPts val="145"/>
              </a:spcBef>
              <a:buClr>
                <a:srgbClr val="B4AA82"/>
              </a:buClr>
              <a:buFont typeface="Wingdings"/>
              <a:buChar char=""/>
              <a:tabLst>
                <a:tab pos="190500" algn="l"/>
              </a:tabLst>
            </a:pP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Supporting</a:t>
            </a:r>
            <a:r>
              <a:rPr sz="12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1F5F"/>
                </a:solidFill>
                <a:latin typeface="Calibri"/>
                <a:cs typeface="Calibri"/>
              </a:rPr>
              <a:t>objective</a:t>
            </a:r>
            <a:r>
              <a:rPr sz="1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spc="-50" dirty="0">
                <a:solidFill>
                  <a:srgbClr val="001F5F"/>
                </a:solidFill>
                <a:latin typeface="Calibri"/>
                <a:cs typeface="Calibri"/>
              </a:rPr>
              <a:t>4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205989" y="1764029"/>
            <a:ext cx="1233170" cy="605155"/>
          </a:xfrm>
          <a:custGeom>
            <a:avLst/>
            <a:gdLst/>
            <a:ahLst/>
            <a:cxnLst/>
            <a:rect l="l" t="t" r="r" b="b"/>
            <a:pathLst>
              <a:path w="1233170" h="605155">
                <a:moveTo>
                  <a:pt x="0" y="100837"/>
                </a:moveTo>
                <a:lnTo>
                  <a:pt x="7915" y="61561"/>
                </a:lnTo>
                <a:lnTo>
                  <a:pt x="29511" y="29511"/>
                </a:lnTo>
                <a:lnTo>
                  <a:pt x="61561" y="7915"/>
                </a:lnTo>
                <a:lnTo>
                  <a:pt x="100837" y="0"/>
                </a:lnTo>
                <a:lnTo>
                  <a:pt x="1132077" y="0"/>
                </a:lnTo>
                <a:lnTo>
                  <a:pt x="1171354" y="7915"/>
                </a:lnTo>
                <a:lnTo>
                  <a:pt x="1203404" y="29511"/>
                </a:lnTo>
                <a:lnTo>
                  <a:pt x="1225000" y="61561"/>
                </a:lnTo>
                <a:lnTo>
                  <a:pt x="1232915" y="100837"/>
                </a:lnTo>
                <a:lnTo>
                  <a:pt x="1232915" y="504190"/>
                </a:lnTo>
                <a:lnTo>
                  <a:pt x="1225000" y="543466"/>
                </a:lnTo>
                <a:lnTo>
                  <a:pt x="1203404" y="575516"/>
                </a:lnTo>
                <a:lnTo>
                  <a:pt x="1171354" y="597112"/>
                </a:lnTo>
                <a:lnTo>
                  <a:pt x="1132077" y="605028"/>
                </a:lnTo>
                <a:lnTo>
                  <a:pt x="100837" y="605028"/>
                </a:lnTo>
                <a:lnTo>
                  <a:pt x="61561" y="597112"/>
                </a:lnTo>
                <a:lnTo>
                  <a:pt x="29511" y="575516"/>
                </a:lnTo>
                <a:lnTo>
                  <a:pt x="7915" y="543466"/>
                </a:lnTo>
                <a:lnTo>
                  <a:pt x="0" y="504190"/>
                </a:lnTo>
                <a:lnTo>
                  <a:pt x="0" y="100837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2466213" y="1924050"/>
            <a:ext cx="710565" cy="28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75"/>
              </a:lnSpc>
              <a:spcBef>
                <a:spcPts val="100"/>
              </a:spcBef>
            </a:pPr>
            <a:r>
              <a:rPr sz="900" b="1" dirty="0">
                <a:solidFill>
                  <a:srgbClr val="001F5F"/>
                </a:solidFill>
                <a:latin typeface="Tahoma"/>
                <a:cs typeface="Tahoma"/>
              </a:rPr>
              <a:t>Element</a:t>
            </a:r>
            <a:r>
              <a:rPr sz="900" b="1" spc="-3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b="1" spc="-25" dirty="0">
                <a:solidFill>
                  <a:srgbClr val="001F5F"/>
                </a:solidFill>
                <a:latin typeface="Tahoma"/>
                <a:cs typeface="Tahoma"/>
              </a:rPr>
              <a:t>1.1</a:t>
            </a:r>
            <a:endParaRPr sz="900" dirty="0">
              <a:latin typeface="Tahoma"/>
              <a:cs typeface="Tahoma"/>
            </a:endParaRPr>
          </a:p>
          <a:p>
            <a:pPr algn="ctr">
              <a:lnSpc>
                <a:spcPts val="955"/>
              </a:lnSpc>
            </a:pPr>
            <a:r>
              <a:rPr sz="800" spc="-50" dirty="0">
                <a:solidFill>
                  <a:srgbClr val="001F5F"/>
                </a:solidFill>
                <a:latin typeface="Tahoma"/>
                <a:cs typeface="Tahoma"/>
              </a:rPr>
              <a:t>x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629405" y="1764029"/>
            <a:ext cx="1233170" cy="605155"/>
          </a:xfrm>
          <a:custGeom>
            <a:avLst/>
            <a:gdLst/>
            <a:ahLst/>
            <a:cxnLst/>
            <a:rect l="l" t="t" r="r" b="b"/>
            <a:pathLst>
              <a:path w="1233170" h="605155">
                <a:moveTo>
                  <a:pt x="0" y="100837"/>
                </a:moveTo>
                <a:lnTo>
                  <a:pt x="7915" y="61561"/>
                </a:lnTo>
                <a:lnTo>
                  <a:pt x="29511" y="29511"/>
                </a:lnTo>
                <a:lnTo>
                  <a:pt x="61561" y="7915"/>
                </a:lnTo>
                <a:lnTo>
                  <a:pt x="100838" y="0"/>
                </a:lnTo>
                <a:lnTo>
                  <a:pt x="1132078" y="0"/>
                </a:lnTo>
                <a:lnTo>
                  <a:pt x="1171354" y="7915"/>
                </a:lnTo>
                <a:lnTo>
                  <a:pt x="1203404" y="29511"/>
                </a:lnTo>
                <a:lnTo>
                  <a:pt x="1225000" y="61561"/>
                </a:lnTo>
                <a:lnTo>
                  <a:pt x="1232916" y="100837"/>
                </a:lnTo>
                <a:lnTo>
                  <a:pt x="1232916" y="504190"/>
                </a:lnTo>
                <a:lnTo>
                  <a:pt x="1225000" y="543466"/>
                </a:lnTo>
                <a:lnTo>
                  <a:pt x="1203404" y="575516"/>
                </a:lnTo>
                <a:lnTo>
                  <a:pt x="1171354" y="597112"/>
                </a:lnTo>
                <a:lnTo>
                  <a:pt x="1132078" y="605028"/>
                </a:lnTo>
                <a:lnTo>
                  <a:pt x="100838" y="605028"/>
                </a:lnTo>
                <a:lnTo>
                  <a:pt x="61561" y="597112"/>
                </a:lnTo>
                <a:lnTo>
                  <a:pt x="29511" y="575516"/>
                </a:lnTo>
                <a:lnTo>
                  <a:pt x="7915" y="543466"/>
                </a:lnTo>
                <a:lnTo>
                  <a:pt x="0" y="504190"/>
                </a:lnTo>
                <a:lnTo>
                  <a:pt x="0" y="100837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3890009" y="1924050"/>
            <a:ext cx="710565" cy="28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75"/>
              </a:lnSpc>
              <a:spcBef>
                <a:spcPts val="100"/>
              </a:spcBef>
            </a:pPr>
            <a:r>
              <a:rPr sz="900" b="1" dirty="0">
                <a:solidFill>
                  <a:srgbClr val="001F5F"/>
                </a:solidFill>
                <a:latin typeface="Tahoma"/>
                <a:cs typeface="Tahoma"/>
              </a:rPr>
              <a:t>Element</a:t>
            </a:r>
            <a:r>
              <a:rPr sz="900" b="1" spc="-3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b="1" spc="-25" dirty="0">
                <a:solidFill>
                  <a:srgbClr val="001F5F"/>
                </a:solidFill>
                <a:latin typeface="Tahoma"/>
                <a:cs typeface="Tahoma"/>
              </a:rPr>
              <a:t>1.2</a:t>
            </a:r>
            <a:endParaRPr sz="900" dirty="0">
              <a:latin typeface="Tahoma"/>
              <a:cs typeface="Tahoma"/>
            </a:endParaRPr>
          </a:p>
          <a:p>
            <a:pPr algn="ctr">
              <a:lnSpc>
                <a:spcPts val="955"/>
              </a:lnSpc>
            </a:pPr>
            <a:r>
              <a:rPr sz="800" spc="-50" dirty="0">
                <a:solidFill>
                  <a:srgbClr val="001F5F"/>
                </a:solidFill>
                <a:latin typeface="Tahoma"/>
                <a:cs typeface="Tahoma"/>
              </a:rPr>
              <a:t>x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052821" y="1764029"/>
            <a:ext cx="1234440" cy="605155"/>
          </a:xfrm>
          <a:custGeom>
            <a:avLst/>
            <a:gdLst/>
            <a:ahLst/>
            <a:cxnLst/>
            <a:rect l="l" t="t" r="r" b="b"/>
            <a:pathLst>
              <a:path w="1234439" h="605155">
                <a:moveTo>
                  <a:pt x="0" y="100837"/>
                </a:moveTo>
                <a:lnTo>
                  <a:pt x="7915" y="61561"/>
                </a:lnTo>
                <a:lnTo>
                  <a:pt x="29511" y="29511"/>
                </a:lnTo>
                <a:lnTo>
                  <a:pt x="61561" y="7915"/>
                </a:lnTo>
                <a:lnTo>
                  <a:pt x="100837" y="0"/>
                </a:lnTo>
                <a:lnTo>
                  <a:pt x="1133602" y="0"/>
                </a:lnTo>
                <a:lnTo>
                  <a:pt x="1172878" y="7915"/>
                </a:lnTo>
                <a:lnTo>
                  <a:pt x="1204928" y="29511"/>
                </a:lnTo>
                <a:lnTo>
                  <a:pt x="1226524" y="61561"/>
                </a:lnTo>
                <a:lnTo>
                  <a:pt x="1234439" y="100837"/>
                </a:lnTo>
                <a:lnTo>
                  <a:pt x="1234439" y="504190"/>
                </a:lnTo>
                <a:lnTo>
                  <a:pt x="1226524" y="543466"/>
                </a:lnTo>
                <a:lnTo>
                  <a:pt x="1204928" y="575516"/>
                </a:lnTo>
                <a:lnTo>
                  <a:pt x="1172878" y="597112"/>
                </a:lnTo>
                <a:lnTo>
                  <a:pt x="1133602" y="605028"/>
                </a:lnTo>
                <a:lnTo>
                  <a:pt x="100837" y="605028"/>
                </a:lnTo>
                <a:lnTo>
                  <a:pt x="61561" y="597112"/>
                </a:lnTo>
                <a:lnTo>
                  <a:pt x="29511" y="575516"/>
                </a:lnTo>
                <a:lnTo>
                  <a:pt x="7915" y="543466"/>
                </a:lnTo>
                <a:lnTo>
                  <a:pt x="0" y="504190"/>
                </a:lnTo>
                <a:lnTo>
                  <a:pt x="0" y="100837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5313679" y="1924050"/>
            <a:ext cx="710565" cy="28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75"/>
              </a:lnSpc>
              <a:spcBef>
                <a:spcPts val="100"/>
              </a:spcBef>
            </a:pPr>
            <a:r>
              <a:rPr sz="900" b="1" dirty="0">
                <a:solidFill>
                  <a:srgbClr val="001F5F"/>
                </a:solidFill>
                <a:latin typeface="Tahoma"/>
                <a:cs typeface="Tahoma"/>
              </a:rPr>
              <a:t>Element</a:t>
            </a:r>
            <a:r>
              <a:rPr sz="900" b="1" spc="-3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b="1" spc="-25" dirty="0">
                <a:solidFill>
                  <a:srgbClr val="001F5F"/>
                </a:solidFill>
                <a:latin typeface="Tahoma"/>
                <a:cs typeface="Tahoma"/>
              </a:rPr>
              <a:t>1.3</a:t>
            </a:r>
            <a:endParaRPr sz="900" dirty="0">
              <a:latin typeface="Tahoma"/>
              <a:cs typeface="Tahoma"/>
            </a:endParaRPr>
          </a:p>
          <a:p>
            <a:pPr marL="1905" algn="ctr">
              <a:lnSpc>
                <a:spcPts val="955"/>
              </a:lnSpc>
            </a:pPr>
            <a:r>
              <a:rPr sz="800" spc="-50" dirty="0">
                <a:solidFill>
                  <a:srgbClr val="001F5F"/>
                </a:solidFill>
                <a:latin typeface="Tahoma"/>
                <a:cs typeface="Tahoma"/>
              </a:rPr>
              <a:t>x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477761" y="1764029"/>
            <a:ext cx="1233170" cy="605155"/>
          </a:xfrm>
          <a:custGeom>
            <a:avLst/>
            <a:gdLst/>
            <a:ahLst/>
            <a:cxnLst/>
            <a:rect l="l" t="t" r="r" b="b"/>
            <a:pathLst>
              <a:path w="1233170" h="605155">
                <a:moveTo>
                  <a:pt x="0" y="100837"/>
                </a:moveTo>
                <a:lnTo>
                  <a:pt x="7915" y="61561"/>
                </a:lnTo>
                <a:lnTo>
                  <a:pt x="29511" y="29511"/>
                </a:lnTo>
                <a:lnTo>
                  <a:pt x="61561" y="7915"/>
                </a:lnTo>
                <a:lnTo>
                  <a:pt x="100837" y="0"/>
                </a:lnTo>
                <a:lnTo>
                  <a:pt x="1132078" y="0"/>
                </a:lnTo>
                <a:lnTo>
                  <a:pt x="1171354" y="7915"/>
                </a:lnTo>
                <a:lnTo>
                  <a:pt x="1203404" y="29511"/>
                </a:lnTo>
                <a:lnTo>
                  <a:pt x="1225000" y="61561"/>
                </a:lnTo>
                <a:lnTo>
                  <a:pt x="1232915" y="100837"/>
                </a:lnTo>
                <a:lnTo>
                  <a:pt x="1232915" y="504190"/>
                </a:lnTo>
                <a:lnTo>
                  <a:pt x="1225000" y="543466"/>
                </a:lnTo>
                <a:lnTo>
                  <a:pt x="1203404" y="575516"/>
                </a:lnTo>
                <a:lnTo>
                  <a:pt x="1171354" y="597112"/>
                </a:lnTo>
                <a:lnTo>
                  <a:pt x="1132078" y="605028"/>
                </a:lnTo>
                <a:lnTo>
                  <a:pt x="100837" y="605028"/>
                </a:lnTo>
                <a:lnTo>
                  <a:pt x="61561" y="597112"/>
                </a:lnTo>
                <a:lnTo>
                  <a:pt x="29511" y="575516"/>
                </a:lnTo>
                <a:lnTo>
                  <a:pt x="7915" y="543466"/>
                </a:lnTo>
                <a:lnTo>
                  <a:pt x="0" y="504190"/>
                </a:lnTo>
                <a:lnTo>
                  <a:pt x="0" y="100837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 txBox="1"/>
          <p:nvPr/>
        </p:nvSpPr>
        <p:spPr>
          <a:xfrm>
            <a:off x="6738873" y="1924050"/>
            <a:ext cx="710565" cy="28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75"/>
              </a:lnSpc>
              <a:spcBef>
                <a:spcPts val="100"/>
              </a:spcBef>
            </a:pPr>
            <a:r>
              <a:rPr sz="900" b="1" dirty="0">
                <a:solidFill>
                  <a:srgbClr val="001F5F"/>
                </a:solidFill>
                <a:latin typeface="Tahoma"/>
                <a:cs typeface="Tahoma"/>
              </a:rPr>
              <a:t>Element</a:t>
            </a:r>
            <a:r>
              <a:rPr sz="900" b="1" spc="-3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b="1" spc="-25" dirty="0">
                <a:solidFill>
                  <a:srgbClr val="001F5F"/>
                </a:solidFill>
                <a:latin typeface="Tahoma"/>
                <a:cs typeface="Tahoma"/>
              </a:rPr>
              <a:t>1.4</a:t>
            </a:r>
            <a:endParaRPr sz="900" dirty="0">
              <a:latin typeface="Tahoma"/>
              <a:cs typeface="Tahoma"/>
            </a:endParaRPr>
          </a:p>
          <a:p>
            <a:pPr algn="ctr">
              <a:lnSpc>
                <a:spcPts val="955"/>
              </a:lnSpc>
            </a:pPr>
            <a:r>
              <a:rPr sz="800" spc="-50" dirty="0">
                <a:solidFill>
                  <a:srgbClr val="001F5F"/>
                </a:solidFill>
                <a:latin typeface="Tahoma"/>
                <a:cs typeface="Tahoma"/>
              </a:rPr>
              <a:t>x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387977" y="1383538"/>
            <a:ext cx="11404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1F5F"/>
                </a:solidFill>
                <a:latin typeface="Tahoma"/>
                <a:cs typeface="Tahoma"/>
              </a:rPr>
              <a:t>Dimension</a:t>
            </a:r>
            <a:r>
              <a:rPr sz="1400" b="1" spc="-7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001F5F"/>
                </a:solidFill>
                <a:latin typeface="Tahoma"/>
                <a:cs typeface="Tahoma"/>
              </a:rPr>
              <a:t>1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205989" y="6194297"/>
            <a:ext cx="1233170" cy="605155"/>
          </a:xfrm>
          <a:custGeom>
            <a:avLst/>
            <a:gdLst/>
            <a:ahLst/>
            <a:cxnLst/>
            <a:rect l="l" t="t" r="r" b="b"/>
            <a:pathLst>
              <a:path w="1233170" h="605154">
                <a:moveTo>
                  <a:pt x="0" y="100837"/>
                </a:moveTo>
                <a:lnTo>
                  <a:pt x="7915" y="61561"/>
                </a:lnTo>
                <a:lnTo>
                  <a:pt x="29511" y="29511"/>
                </a:lnTo>
                <a:lnTo>
                  <a:pt x="61561" y="7915"/>
                </a:lnTo>
                <a:lnTo>
                  <a:pt x="100837" y="0"/>
                </a:lnTo>
                <a:lnTo>
                  <a:pt x="1132077" y="0"/>
                </a:lnTo>
                <a:lnTo>
                  <a:pt x="1171354" y="7915"/>
                </a:lnTo>
                <a:lnTo>
                  <a:pt x="1203404" y="29511"/>
                </a:lnTo>
                <a:lnTo>
                  <a:pt x="1225000" y="61561"/>
                </a:lnTo>
                <a:lnTo>
                  <a:pt x="1232915" y="100837"/>
                </a:lnTo>
                <a:lnTo>
                  <a:pt x="1232915" y="504189"/>
                </a:lnTo>
                <a:lnTo>
                  <a:pt x="1225000" y="543439"/>
                </a:lnTo>
                <a:lnTo>
                  <a:pt x="1203404" y="575492"/>
                </a:lnTo>
                <a:lnTo>
                  <a:pt x="1171354" y="597103"/>
                </a:lnTo>
                <a:lnTo>
                  <a:pt x="1132077" y="605027"/>
                </a:lnTo>
                <a:lnTo>
                  <a:pt x="100837" y="605027"/>
                </a:lnTo>
                <a:lnTo>
                  <a:pt x="61561" y="597103"/>
                </a:lnTo>
                <a:lnTo>
                  <a:pt x="29511" y="575492"/>
                </a:lnTo>
                <a:lnTo>
                  <a:pt x="7915" y="543439"/>
                </a:lnTo>
                <a:lnTo>
                  <a:pt x="0" y="504189"/>
                </a:lnTo>
                <a:lnTo>
                  <a:pt x="0" y="100837"/>
                </a:lnTo>
                <a:close/>
              </a:path>
            </a:pathLst>
          </a:custGeom>
          <a:ln w="28955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2466213" y="6354317"/>
            <a:ext cx="710565" cy="28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75"/>
              </a:lnSpc>
              <a:spcBef>
                <a:spcPts val="100"/>
              </a:spcBef>
            </a:pPr>
            <a:r>
              <a:rPr sz="900" b="1" dirty="0">
                <a:solidFill>
                  <a:srgbClr val="001F5F"/>
                </a:solidFill>
                <a:latin typeface="Tahoma"/>
                <a:cs typeface="Tahoma"/>
              </a:rPr>
              <a:t>Element</a:t>
            </a:r>
            <a:r>
              <a:rPr sz="900" b="1" spc="-3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b="1" spc="-25" dirty="0">
                <a:solidFill>
                  <a:srgbClr val="001F5F"/>
                </a:solidFill>
                <a:latin typeface="Tahoma"/>
                <a:cs typeface="Tahoma"/>
              </a:rPr>
              <a:t>4.1</a:t>
            </a:r>
            <a:endParaRPr sz="900" dirty="0">
              <a:latin typeface="Tahoma"/>
              <a:cs typeface="Tahoma"/>
            </a:endParaRPr>
          </a:p>
          <a:p>
            <a:pPr algn="ctr">
              <a:lnSpc>
                <a:spcPts val="955"/>
              </a:lnSpc>
            </a:pPr>
            <a:r>
              <a:rPr sz="800" spc="-50" dirty="0">
                <a:solidFill>
                  <a:srgbClr val="001F5F"/>
                </a:solidFill>
                <a:latin typeface="Tahoma"/>
                <a:cs typeface="Tahoma"/>
              </a:rPr>
              <a:t>x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629405" y="6194297"/>
            <a:ext cx="1233170" cy="605155"/>
          </a:xfrm>
          <a:custGeom>
            <a:avLst/>
            <a:gdLst/>
            <a:ahLst/>
            <a:cxnLst/>
            <a:rect l="l" t="t" r="r" b="b"/>
            <a:pathLst>
              <a:path w="1233170" h="605154">
                <a:moveTo>
                  <a:pt x="0" y="100837"/>
                </a:moveTo>
                <a:lnTo>
                  <a:pt x="7915" y="61561"/>
                </a:lnTo>
                <a:lnTo>
                  <a:pt x="29511" y="29511"/>
                </a:lnTo>
                <a:lnTo>
                  <a:pt x="61561" y="7915"/>
                </a:lnTo>
                <a:lnTo>
                  <a:pt x="100838" y="0"/>
                </a:lnTo>
                <a:lnTo>
                  <a:pt x="1132078" y="0"/>
                </a:lnTo>
                <a:lnTo>
                  <a:pt x="1171354" y="7915"/>
                </a:lnTo>
                <a:lnTo>
                  <a:pt x="1203404" y="29511"/>
                </a:lnTo>
                <a:lnTo>
                  <a:pt x="1225000" y="61561"/>
                </a:lnTo>
                <a:lnTo>
                  <a:pt x="1232916" y="100837"/>
                </a:lnTo>
                <a:lnTo>
                  <a:pt x="1232916" y="504189"/>
                </a:lnTo>
                <a:lnTo>
                  <a:pt x="1225000" y="543439"/>
                </a:lnTo>
                <a:lnTo>
                  <a:pt x="1203404" y="575492"/>
                </a:lnTo>
                <a:lnTo>
                  <a:pt x="1171354" y="597103"/>
                </a:lnTo>
                <a:lnTo>
                  <a:pt x="1132078" y="605027"/>
                </a:lnTo>
                <a:lnTo>
                  <a:pt x="100838" y="605027"/>
                </a:lnTo>
                <a:lnTo>
                  <a:pt x="61561" y="597103"/>
                </a:lnTo>
                <a:lnTo>
                  <a:pt x="29511" y="575492"/>
                </a:lnTo>
                <a:lnTo>
                  <a:pt x="7915" y="543439"/>
                </a:lnTo>
                <a:lnTo>
                  <a:pt x="0" y="504189"/>
                </a:lnTo>
                <a:lnTo>
                  <a:pt x="0" y="100837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 txBox="1"/>
          <p:nvPr/>
        </p:nvSpPr>
        <p:spPr>
          <a:xfrm>
            <a:off x="3890517" y="6354317"/>
            <a:ext cx="710565" cy="28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75"/>
              </a:lnSpc>
              <a:spcBef>
                <a:spcPts val="100"/>
              </a:spcBef>
            </a:pPr>
            <a:r>
              <a:rPr sz="900" b="1" dirty="0">
                <a:solidFill>
                  <a:srgbClr val="001F5F"/>
                </a:solidFill>
                <a:latin typeface="Tahoma"/>
                <a:cs typeface="Tahoma"/>
              </a:rPr>
              <a:t>Element</a:t>
            </a:r>
            <a:r>
              <a:rPr sz="900" b="1" spc="-3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b="1" spc="-25" dirty="0">
                <a:solidFill>
                  <a:srgbClr val="001F5F"/>
                </a:solidFill>
                <a:latin typeface="Tahoma"/>
                <a:cs typeface="Tahoma"/>
              </a:rPr>
              <a:t>4.2</a:t>
            </a:r>
            <a:endParaRPr sz="900" dirty="0">
              <a:latin typeface="Tahoma"/>
              <a:cs typeface="Tahoma"/>
            </a:endParaRPr>
          </a:p>
          <a:p>
            <a:pPr algn="ctr">
              <a:lnSpc>
                <a:spcPts val="955"/>
              </a:lnSpc>
            </a:pPr>
            <a:r>
              <a:rPr sz="800" spc="-50" dirty="0">
                <a:solidFill>
                  <a:srgbClr val="001F5F"/>
                </a:solidFill>
                <a:latin typeface="Tahoma"/>
                <a:cs typeface="Tahoma"/>
              </a:rPr>
              <a:t>x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054346" y="6194297"/>
            <a:ext cx="1233170" cy="605155"/>
          </a:xfrm>
          <a:custGeom>
            <a:avLst/>
            <a:gdLst/>
            <a:ahLst/>
            <a:cxnLst/>
            <a:rect l="l" t="t" r="r" b="b"/>
            <a:pathLst>
              <a:path w="1233170" h="605154">
                <a:moveTo>
                  <a:pt x="0" y="100837"/>
                </a:moveTo>
                <a:lnTo>
                  <a:pt x="7915" y="61561"/>
                </a:lnTo>
                <a:lnTo>
                  <a:pt x="29511" y="29511"/>
                </a:lnTo>
                <a:lnTo>
                  <a:pt x="61561" y="7915"/>
                </a:lnTo>
                <a:lnTo>
                  <a:pt x="100837" y="0"/>
                </a:lnTo>
                <a:lnTo>
                  <a:pt x="1132077" y="0"/>
                </a:lnTo>
                <a:lnTo>
                  <a:pt x="1171354" y="7915"/>
                </a:lnTo>
                <a:lnTo>
                  <a:pt x="1203404" y="29511"/>
                </a:lnTo>
                <a:lnTo>
                  <a:pt x="1225000" y="61561"/>
                </a:lnTo>
                <a:lnTo>
                  <a:pt x="1232915" y="100837"/>
                </a:lnTo>
                <a:lnTo>
                  <a:pt x="1232915" y="504189"/>
                </a:lnTo>
                <a:lnTo>
                  <a:pt x="1225000" y="543439"/>
                </a:lnTo>
                <a:lnTo>
                  <a:pt x="1203404" y="575492"/>
                </a:lnTo>
                <a:lnTo>
                  <a:pt x="1171354" y="597103"/>
                </a:lnTo>
                <a:lnTo>
                  <a:pt x="1132077" y="605027"/>
                </a:lnTo>
                <a:lnTo>
                  <a:pt x="100837" y="605027"/>
                </a:lnTo>
                <a:lnTo>
                  <a:pt x="61561" y="597103"/>
                </a:lnTo>
                <a:lnTo>
                  <a:pt x="29511" y="575492"/>
                </a:lnTo>
                <a:lnTo>
                  <a:pt x="7915" y="543439"/>
                </a:lnTo>
                <a:lnTo>
                  <a:pt x="0" y="504189"/>
                </a:lnTo>
                <a:lnTo>
                  <a:pt x="0" y="100837"/>
                </a:lnTo>
                <a:close/>
              </a:path>
            </a:pathLst>
          </a:custGeom>
          <a:ln w="28955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 txBox="1"/>
          <p:nvPr/>
        </p:nvSpPr>
        <p:spPr>
          <a:xfrm>
            <a:off x="5314569" y="6354317"/>
            <a:ext cx="710565" cy="28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75"/>
              </a:lnSpc>
              <a:spcBef>
                <a:spcPts val="100"/>
              </a:spcBef>
            </a:pPr>
            <a:r>
              <a:rPr sz="900" b="1" dirty="0">
                <a:solidFill>
                  <a:srgbClr val="001F5F"/>
                </a:solidFill>
                <a:latin typeface="Tahoma"/>
                <a:cs typeface="Tahoma"/>
              </a:rPr>
              <a:t>Element</a:t>
            </a:r>
            <a:r>
              <a:rPr sz="900" b="1" spc="-3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b="1" spc="-25" dirty="0">
                <a:solidFill>
                  <a:srgbClr val="001F5F"/>
                </a:solidFill>
                <a:latin typeface="Tahoma"/>
                <a:cs typeface="Tahoma"/>
              </a:rPr>
              <a:t>4.3</a:t>
            </a:r>
            <a:endParaRPr sz="900" dirty="0">
              <a:latin typeface="Tahoma"/>
              <a:cs typeface="Tahoma"/>
            </a:endParaRPr>
          </a:p>
          <a:p>
            <a:pPr algn="ctr">
              <a:lnSpc>
                <a:spcPts val="955"/>
              </a:lnSpc>
            </a:pPr>
            <a:r>
              <a:rPr sz="800" spc="-50" dirty="0">
                <a:solidFill>
                  <a:srgbClr val="001F5F"/>
                </a:solidFill>
                <a:latin typeface="Tahoma"/>
                <a:cs typeface="Tahoma"/>
              </a:rPr>
              <a:t>x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477761" y="6194297"/>
            <a:ext cx="1233170" cy="605155"/>
          </a:xfrm>
          <a:custGeom>
            <a:avLst/>
            <a:gdLst/>
            <a:ahLst/>
            <a:cxnLst/>
            <a:rect l="l" t="t" r="r" b="b"/>
            <a:pathLst>
              <a:path w="1233170" h="605154">
                <a:moveTo>
                  <a:pt x="0" y="100837"/>
                </a:moveTo>
                <a:lnTo>
                  <a:pt x="7915" y="61561"/>
                </a:lnTo>
                <a:lnTo>
                  <a:pt x="29511" y="29511"/>
                </a:lnTo>
                <a:lnTo>
                  <a:pt x="61561" y="7915"/>
                </a:lnTo>
                <a:lnTo>
                  <a:pt x="100837" y="0"/>
                </a:lnTo>
                <a:lnTo>
                  <a:pt x="1132078" y="0"/>
                </a:lnTo>
                <a:lnTo>
                  <a:pt x="1171354" y="7915"/>
                </a:lnTo>
                <a:lnTo>
                  <a:pt x="1203404" y="29511"/>
                </a:lnTo>
                <a:lnTo>
                  <a:pt x="1225000" y="61561"/>
                </a:lnTo>
                <a:lnTo>
                  <a:pt x="1232915" y="100837"/>
                </a:lnTo>
                <a:lnTo>
                  <a:pt x="1232915" y="504189"/>
                </a:lnTo>
                <a:lnTo>
                  <a:pt x="1225000" y="543439"/>
                </a:lnTo>
                <a:lnTo>
                  <a:pt x="1203404" y="575492"/>
                </a:lnTo>
                <a:lnTo>
                  <a:pt x="1171354" y="597103"/>
                </a:lnTo>
                <a:lnTo>
                  <a:pt x="1132078" y="605027"/>
                </a:lnTo>
                <a:lnTo>
                  <a:pt x="100837" y="605027"/>
                </a:lnTo>
                <a:lnTo>
                  <a:pt x="61561" y="597103"/>
                </a:lnTo>
                <a:lnTo>
                  <a:pt x="29511" y="575492"/>
                </a:lnTo>
                <a:lnTo>
                  <a:pt x="7915" y="543439"/>
                </a:lnTo>
                <a:lnTo>
                  <a:pt x="0" y="504189"/>
                </a:lnTo>
                <a:lnTo>
                  <a:pt x="0" y="100837"/>
                </a:lnTo>
                <a:close/>
              </a:path>
            </a:pathLst>
          </a:custGeom>
          <a:ln w="28955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 txBox="1"/>
          <p:nvPr/>
        </p:nvSpPr>
        <p:spPr>
          <a:xfrm>
            <a:off x="6738873" y="6354317"/>
            <a:ext cx="710565" cy="28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75"/>
              </a:lnSpc>
              <a:spcBef>
                <a:spcPts val="100"/>
              </a:spcBef>
            </a:pPr>
            <a:r>
              <a:rPr sz="900" b="1" dirty="0">
                <a:solidFill>
                  <a:srgbClr val="001F5F"/>
                </a:solidFill>
                <a:latin typeface="Tahoma"/>
                <a:cs typeface="Tahoma"/>
              </a:rPr>
              <a:t>Element</a:t>
            </a:r>
            <a:r>
              <a:rPr sz="900" b="1" spc="-3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b="1" spc="-25" dirty="0">
                <a:solidFill>
                  <a:srgbClr val="001F5F"/>
                </a:solidFill>
                <a:latin typeface="Tahoma"/>
                <a:cs typeface="Tahoma"/>
              </a:rPr>
              <a:t>4.4</a:t>
            </a:r>
            <a:endParaRPr sz="900" dirty="0">
              <a:latin typeface="Tahoma"/>
              <a:cs typeface="Tahoma"/>
            </a:endParaRPr>
          </a:p>
          <a:p>
            <a:pPr algn="ctr">
              <a:lnSpc>
                <a:spcPts val="955"/>
              </a:lnSpc>
            </a:pPr>
            <a:r>
              <a:rPr sz="800" spc="-50" dirty="0">
                <a:solidFill>
                  <a:srgbClr val="001F5F"/>
                </a:solidFill>
                <a:latin typeface="Tahoma"/>
                <a:cs typeface="Tahoma"/>
              </a:rPr>
              <a:t>x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387977" y="6911441"/>
            <a:ext cx="11404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1F5F"/>
                </a:solidFill>
                <a:latin typeface="Tahoma"/>
                <a:cs typeface="Tahoma"/>
              </a:rPr>
              <a:t>Dimension</a:t>
            </a:r>
            <a:r>
              <a:rPr sz="1400" b="1" spc="-7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001F5F"/>
                </a:solidFill>
                <a:latin typeface="Tahoma"/>
                <a:cs typeface="Tahoma"/>
              </a:rPr>
              <a:t>4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10554" y="3702440"/>
            <a:ext cx="241300" cy="1140460"/>
          </a:xfrm>
          <a:prstGeom prst="rect">
            <a:avLst/>
          </a:prstGeom>
        </p:spPr>
        <p:txBody>
          <a:bodyPr vert="vert270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1F5F"/>
                </a:solidFill>
                <a:latin typeface="Tahoma"/>
                <a:cs typeface="Tahoma"/>
              </a:rPr>
              <a:t>Dimension</a:t>
            </a:r>
            <a:r>
              <a:rPr sz="1400" b="1" spc="-50" dirty="0">
                <a:solidFill>
                  <a:srgbClr val="001F5F"/>
                </a:solidFill>
                <a:latin typeface="Tahoma"/>
                <a:cs typeface="Tahoma"/>
              </a:rPr>
              <a:t> 2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64869" y="2484882"/>
            <a:ext cx="1153795" cy="605155"/>
          </a:xfrm>
          <a:custGeom>
            <a:avLst/>
            <a:gdLst/>
            <a:ahLst/>
            <a:cxnLst/>
            <a:rect l="l" t="t" r="r" b="b"/>
            <a:pathLst>
              <a:path w="1153795" h="605155">
                <a:moveTo>
                  <a:pt x="0" y="100837"/>
                </a:moveTo>
                <a:lnTo>
                  <a:pt x="7924" y="61561"/>
                </a:lnTo>
                <a:lnTo>
                  <a:pt x="29535" y="29511"/>
                </a:lnTo>
                <a:lnTo>
                  <a:pt x="61588" y="7915"/>
                </a:lnTo>
                <a:lnTo>
                  <a:pt x="100838" y="0"/>
                </a:lnTo>
                <a:lnTo>
                  <a:pt x="1052830" y="0"/>
                </a:lnTo>
                <a:lnTo>
                  <a:pt x="1092106" y="7915"/>
                </a:lnTo>
                <a:lnTo>
                  <a:pt x="1124156" y="29511"/>
                </a:lnTo>
                <a:lnTo>
                  <a:pt x="1145752" y="61561"/>
                </a:lnTo>
                <a:lnTo>
                  <a:pt x="1153668" y="100837"/>
                </a:lnTo>
                <a:lnTo>
                  <a:pt x="1153668" y="504189"/>
                </a:lnTo>
                <a:lnTo>
                  <a:pt x="1145752" y="543466"/>
                </a:lnTo>
                <a:lnTo>
                  <a:pt x="1124156" y="575516"/>
                </a:lnTo>
                <a:lnTo>
                  <a:pt x="1092106" y="597112"/>
                </a:lnTo>
                <a:lnTo>
                  <a:pt x="1052830" y="605027"/>
                </a:lnTo>
                <a:lnTo>
                  <a:pt x="100838" y="605027"/>
                </a:lnTo>
                <a:lnTo>
                  <a:pt x="61588" y="597112"/>
                </a:lnTo>
                <a:lnTo>
                  <a:pt x="29535" y="575516"/>
                </a:lnTo>
                <a:lnTo>
                  <a:pt x="7924" y="543466"/>
                </a:lnTo>
                <a:lnTo>
                  <a:pt x="0" y="504189"/>
                </a:lnTo>
                <a:lnTo>
                  <a:pt x="0" y="100837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object 30"/>
          <p:cNvSpPr txBox="1"/>
          <p:nvPr/>
        </p:nvSpPr>
        <p:spPr>
          <a:xfrm>
            <a:off x="1084884" y="2644902"/>
            <a:ext cx="710565" cy="28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75"/>
              </a:lnSpc>
              <a:spcBef>
                <a:spcPts val="100"/>
              </a:spcBef>
            </a:pPr>
            <a:r>
              <a:rPr sz="900" b="1" dirty="0">
                <a:solidFill>
                  <a:srgbClr val="001F5F"/>
                </a:solidFill>
                <a:latin typeface="Tahoma"/>
                <a:cs typeface="Tahoma"/>
              </a:rPr>
              <a:t>Element</a:t>
            </a:r>
            <a:r>
              <a:rPr sz="900" b="1" spc="-3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b="1" spc="-25" dirty="0">
                <a:solidFill>
                  <a:srgbClr val="001F5F"/>
                </a:solidFill>
                <a:latin typeface="Tahoma"/>
                <a:cs typeface="Tahoma"/>
              </a:rPr>
              <a:t>2.1</a:t>
            </a:r>
            <a:endParaRPr sz="900" dirty="0">
              <a:latin typeface="Tahoma"/>
              <a:cs typeface="Tahoma"/>
            </a:endParaRPr>
          </a:p>
          <a:p>
            <a:pPr marL="1905" algn="ctr">
              <a:lnSpc>
                <a:spcPts val="955"/>
              </a:lnSpc>
            </a:pPr>
            <a:r>
              <a:rPr sz="800" spc="-50" dirty="0">
                <a:solidFill>
                  <a:srgbClr val="001F5F"/>
                </a:solidFill>
                <a:latin typeface="Tahoma"/>
                <a:cs typeface="Tahoma"/>
              </a:rPr>
              <a:t>x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64869" y="3227070"/>
            <a:ext cx="1153795" cy="605155"/>
          </a:xfrm>
          <a:custGeom>
            <a:avLst/>
            <a:gdLst/>
            <a:ahLst/>
            <a:cxnLst/>
            <a:rect l="l" t="t" r="r" b="b"/>
            <a:pathLst>
              <a:path w="1153795" h="605154">
                <a:moveTo>
                  <a:pt x="0" y="100837"/>
                </a:moveTo>
                <a:lnTo>
                  <a:pt x="7924" y="61561"/>
                </a:lnTo>
                <a:lnTo>
                  <a:pt x="29535" y="29511"/>
                </a:lnTo>
                <a:lnTo>
                  <a:pt x="61588" y="7915"/>
                </a:lnTo>
                <a:lnTo>
                  <a:pt x="100838" y="0"/>
                </a:lnTo>
                <a:lnTo>
                  <a:pt x="1052830" y="0"/>
                </a:lnTo>
                <a:lnTo>
                  <a:pt x="1092106" y="7915"/>
                </a:lnTo>
                <a:lnTo>
                  <a:pt x="1124156" y="29511"/>
                </a:lnTo>
                <a:lnTo>
                  <a:pt x="1145752" y="61561"/>
                </a:lnTo>
                <a:lnTo>
                  <a:pt x="1153668" y="100837"/>
                </a:lnTo>
                <a:lnTo>
                  <a:pt x="1153668" y="504189"/>
                </a:lnTo>
                <a:lnTo>
                  <a:pt x="1145752" y="543466"/>
                </a:lnTo>
                <a:lnTo>
                  <a:pt x="1124156" y="575516"/>
                </a:lnTo>
                <a:lnTo>
                  <a:pt x="1092106" y="597112"/>
                </a:lnTo>
                <a:lnTo>
                  <a:pt x="1052830" y="605027"/>
                </a:lnTo>
                <a:lnTo>
                  <a:pt x="100838" y="605027"/>
                </a:lnTo>
                <a:lnTo>
                  <a:pt x="61588" y="597112"/>
                </a:lnTo>
                <a:lnTo>
                  <a:pt x="29535" y="575516"/>
                </a:lnTo>
                <a:lnTo>
                  <a:pt x="7924" y="543466"/>
                </a:lnTo>
                <a:lnTo>
                  <a:pt x="0" y="504189"/>
                </a:lnTo>
                <a:lnTo>
                  <a:pt x="0" y="100837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object 32"/>
          <p:cNvSpPr txBox="1"/>
          <p:nvPr/>
        </p:nvSpPr>
        <p:spPr>
          <a:xfrm>
            <a:off x="1085494" y="3387597"/>
            <a:ext cx="710565" cy="28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75"/>
              </a:lnSpc>
              <a:spcBef>
                <a:spcPts val="100"/>
              </a:spcBef>
            </a:pPr>
            <a:r>
              <a:rPr sz="900" b="1" dirty="0">
                <a:solidFill>
                  <a:srgbClr val="001F5F"/>
                </a:solidFill>
                <a:latin typeface="Tahoma"/>
                <a:cs typeface="Tahoma"/>
              </a:rPr>
              <a:t>Element</a:t>
            </a:r>
            <a:r>
              <a:rPr sz="900" b="1" spc="-3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b="1" spc="-25" dirty="0">
                <a:solidFill>
                  <a:srgbClr val="001F5F"/>
                </a:solidFill>
                <a:latin typeface="Tahoma"/>
                <a:cs typeface="Tahoma"/>
              </a:rPr>
              <a:t>2.2</a:t>
            </a:r>
            <a:endParaRPr sz="900" dirty="0">
              <a:latin typeface="Tahoma"/>
              <a:cs typeface="Tahoma"/>
            </a:endParaRPr>
          </a:p>
          <a:p>
            <a:pPr algn="ctr">
              <a:lnSpc>
                <a:spcPts val="955"/>
              </a:lnSpc>
            </a:pPr>
            <a:r>
              <a:rPr sz="800" spc="-50" dirty="0">
                <a:solidFill>
                  <a:srgbClr val="001F5F"/>
                </a:solidFill>
                <a:latin typeface="Tahoma"/>
                <a:cs typeface="Tahoma"/>
              </a:rPr>
              <a:t>x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64869" y="4712970"/>
            <a:ext cx="1153795" cy="605155"/>
          </a:xfrm>
          <a:custGeom>
            <a:avLst/>
            <a:gdLst/>
            <a:ahLst/>
            <a:cxnLst/>
            <a:rect l="l" t="t" r="r" b="b"/>
            <a:pathLst>
              <a:path w="1153795" h="605154">
                <a:moveTo>
                  <a:pt x="0" y="100837"/>
                </a:moveTo>
                <a:lnTo>
                  <a:pt x="7924" y="61561"/>
                </a:lnTo>
                <a:lnTo>
                  <a:pt x="29535" y="29511"/>
                </a:lnTo>
                <a:lnTo>
                  <a:pt x="61588" y="7915"/>
                </a:lnTo>
                <a:lnTo>
                  <a:pt x="100838" y="0"/>
                </a:lnTo>
                <a:lnTo>
                  <a:pt x="1052830" y="0"/>
                </a:lnTo>
                <a:lnTo>
                  <a:pt x="1092106" y="7915"/>
                </a:lnTo>
                <a:lnTo>
                  <a:pt x="1124156" y="29511"/>
                </a:lnTo>
                <a:lnTo>
                  <a:pt x="1145752" y="61561"/>
                </a:lnTo>
                <a:lnTo>
                  <a:pt x="1153668" y="100837"/>
                </a:lnTo>
                <a:lnTo>
                  <a:pt x="1153668" y="504189"/>
                </a:lnTo>
                <a:lnTo>
                  <a:pt x="1145752" y="543466"/>
                </a:lnTo>
                <a:lnTo>
                  <a:pt x="1124156" y="575516"/>
                </a:lnTo>
                <a:lnTo>
                  <a:pt x="1092106" y="597112"/>
                </a:lnTo>
                <a:lnTo>
                  <a:pt x="1052830" y="605027"/>
                </a:lnTo>
                <a:lnTo>
                  <a:pt x="100838" y="605027"/>
                </a:lnTo>
                <a:lnTo>
                  <a:pt x="61588" y="597112"/>
                </a:lnTo>
                <a:lnTo>
                  <a:pt x="29535" y="575516"/>
                </a:lnTo>
                <a:lnTo>
                  <a:pt x="7924" y="543466"/>
                </a:lnTo>
                <a:lnTo>
                  <a:pt x="0" y="504189"/>
                </a:lnTo>
                <a:lnTo>
                  <a:pt x="0" y="100837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4" name="object 34"/>
          <p:cNvSpPr txBox="1"/>
          <p:nvPr/>
        </p:nvSpPr>
        <p:spPr>
          <a:xfrm>
            <a:off x="1085494" y="4873244"/>
            <a:ext cx="710565" cy="28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75"/>
              </a:lnSpc>
              <a:spcBef>
                <a:spcPts val="100"/>
              </a:spcBef>
            </a:pPr>
            <a:r>
              <a:rPr sz="900" b="1" dirty="0">
                <a:solidFill>
                  <a:srgbClr val="001F5F"/>
                </a:solidFill>
                <a:latin typeface="Tahoma"/>
                <a:cs typeface="Tahoma"/>
              </a:rPr>
              <a:t>Element</a:t>
            </a:r>
            <a:r>
              <a:rPr sz="900" b="1" spc="-3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b="1" spc="-25" dirty="0">
                <a:solidFill>
                  <a:srgbClr val="001F5F"/>
                </a:solidFill>
                <a:latin typeface="Tahoma"/>
                <a:cs typeface="Tahoma"/>
              </a:rPr>
              <a:t>2.4</a:t>
            </a:r>
            <a:endParaRPr sz="900" dirty="0">
              <a:latin typeface="Tahoma"/>
              <a:cs typeface="Tahoma"/>
            </a:endParaRPr>
          </a:p>
          <a:p>
            <a:pPr algn="ctr">
              <a:lnSpc>
                <a:spcPts val="955"/>
              </a:lnSpc>
            </a:pPr>
            <a:r>
              <a:rPr sz="800" spc="-50" dirty="0">
                <a:solidFill>
                  <a:srgbClr val="001F5F"/>
                </a:solidFill>
                <a:latin typeface="Tahoma"/>
                <a:cs typeface="Tahoma"/>
              </a:rPr>
              <a:t>x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64869" y="3970782"/>
            <a:ext cx="1153795" cy="603885"/>
          </a:xfrm>
          <a:custGeom>
            <a:avLst/>
            <a:gdLst/>
            <a:ahLst/>
            <a:cxnLst/>
            <a:rect l="l" t="t" r="r" b="b"/>
            <a:pathLst>
              <a:path w="1153795" h="603885">
                <a:moveTo>
                  <a:pt x="0" y="100583"/>
                </a:moveTo>
                <a:lnTo>
                  <a:pt x="7904" y="61454"/>
                </a:lnTo>
                <a:lnTo>
                  <a:pt x="29460" y="29479"/>
                </a:lnTo>
                <a:lnTo>
                  <a:pt x="61432" y="7911"/>
                </a:lnTo>
                <a:lnTo>
                  <a:pt x="100584" y="0"/>
                </a:lnTo>
                <a:lnTo>
                  <a:pt x="1053084" y="0"/>
                </a:lnTo>
                <a:lnTo>
                  <a:pt x="1092213" y="7911"/>
                </a:lnTo>
                <a:lnTo>
                  <a:pt x="1124188" y="29479"/>
                </a:lnTo>
                <a:lnTo>
                  <a:pt x="1145756" y="61454"/>
                </a:lnTo>
                <a:lnTo>
                  <a:pt x="1153668" y="100583"/>
                </a:lnTo>
                <a:lnTo>
                  <a:pt x="1153668" y="502919"/>
                </a:lnTo>
                <a:lnTo>
                  <a:pt x="1145756" y="542049"/>
                </a:lnTo>
                <a:lnTo>
                  <a:pt x="1124188" y="574024"/>
                </a:lnTo>
                <a:lnTo>
                  <a:pt x="1092213" y="595592"/>
                </a:lnTo>
                <a:lnTo>
                  <a:pt x="1053084" y="603503"/>
                </a:lnTo>
                <a:lnTo>
                  <a:pt x="100584" y="603503"/>
                </a:lnTo>
                <a:lnTo>
                  <a:pt x="61432" y="595592"/>
                </a:lnTo>
                <a:lnTo>
                  <a:pt x="29460" y="574024"/>
                </a:lnTo>
                <a:lnTo>
                  <a:pt x="7904" y="542049"/>
                </a:lnTo>
                <a:lnTo>
                  <a:pt x="0" y="502919"/>
                </a:lnTo>
                <a:lnTo>
                  <a:pt x="0" y="100583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object 36"/>
          <p:cNvSpPr txBox="1"/>
          <p:nvPr/>
        </p:nvSpPr>
        <p:spPr>
          <a:xfrm>
            <a:off x="1085494" y="4130421"/>
            <a:ext cx="710565" cy="28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75"/>
              </a:lnSpc>
              <a:spcBef>
                <a:spcPts val="100"/>
              </a:spcBef>
            </a:pPr>
            <a:r>
              <a:rPr sz="900" b="1" dirty="0">
                <a:solidFill>
                  <a:srgbClr val="001F5F"/>
                </a:solidFill>
                <a:latin typeface="Tahoma"/>
                <a:cs typeface="Tahoma"/>
              </a:rPr>
              <a:t>Element</a:t>
            </a:r>
            <a:r>
              <a:rPr sz="900" b="1" spc="-3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b="1" spc="-25" dirty="0">
                <a:solidFill>
                  <a:srgbClr val="001F5F"/>
                </a:solidFill>
                <a:latin typeface="Tahoma"/>
                <a:cs typeface="Tahoma"/>
              </a:rPr>
              <a:t>2.3</a:t>
            </a:r>
            <a:endParaRPr sz="900" dirty="0">
              <a:latin typeface="Tahoma"/>
              <a:cs typeface="Tahoma"/>
            </a:endParaRPr>
          </a:p>
          <a:p>
            <a:pPr algn="ctr">
              <a:lnSpc>
                <a:spcPts val="955"/>
              </a:lnSpc>
            </a:pPr>
            <a:r>
              <a:rPr sz="800" spc="-50" dirty="0">
                <a:solidFill>
                  <a:srgbClr val="001F5F"/>
                </a:solidFill>
                <a:latin typeface="Tahoma"/>
                <a:cs typeface="Tahoma"/>
              </a:rPr>
              <a:t>x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64869" y="5455158"/>
            <a:ext cx="1153795" cy="605155"/>
          </a:xfrm>
          <a:custGeom>
            <a:avLst/>
            <a:gdLst/>
            <a:ahLst/>
            <a:cxnLst/>
            <a:rect l="l" t="t" r="r" b="b"/>
            <a:pathLst>
              <a:path w="1153795" h="605154">
                <a:moveTo>
                  <a:pt x="0" y="100838"/>
                </a:moveTo>
                <a:lnTo>
                  <a:pt x="7924" y="61561"/>
                </a:lnTo>
                <a:lnTo>
                  <a:pt x="29535" y="29511"/>
                </a:lnTo>
                <a:lnTo>
                  <a:pt x="61588" y="7915"/>
                </a:lnTo>
                <a:lnTo>
                  <a:pt x="100838" y="0"/>
                </a:lnTo>
                <a:lnTo>
                  <a:pt x="1052830" y="0"/>
                </a:lnTo>
                <a:lnTo>
                  <a:pt x="1092106" y="7915"/>
                </a:lnTo>
                <a:lnTo>
                  <a:pt x="1124156" y="29511"/>
                </a:lnTo>
                <a:lnTo>
                  <a:pt x="1145752" y="61561"/>
                </a:lnTo>
                <a:lnTo>
                  <a:pt x="1153668" y="100838"/>
                </a:lnTo>
                <a:lnTo>
                  <a:pt x="1153668" y="504190"/>
                </a:lnTo>
                <a:lnTo>
                  <a:pt x="1145752" y="543466"/>
                </a:lnTo>
                <a:lnTo>
                  <a:pt x="1124156" y="575516"/>
                </a:lnTo>
                <a:lnTo>
                  <a:pt x="1092106" y="597112"/>
                </a:lnTo>
                <a:lnTo>
                  <a:pt x="1052830" y="605028"/>
                </a:lnTo>
                <a:lnTo>
                  <a:pt x="100838" y="605028"/>
                </a:lnTo>
                <a:lnTo>
                  <a:pt x="61588" y="597112"/>
                </a:lnTo>
                <a:lnTo>
                  <a:pt x="29535" y="575516"/>
                </a:lnTo>
                <a:lnTo>
                  <a:pt x="7924" y="543466"/>
                </a:lnTo>
                <a:lnTo>
                  <a:pt x="0" y="504190"/>
                </a:lnTo>
                <a:lnTo>
                  <a:pt x="0" y="100838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8" name="object 38"/>
          <p:cNvSpPr txBox="1"/>
          <p:nvPr/>
        </p:nvSpPr>
        <p:spPr>
          <a:xfrm>
            <a:off x="1085494" y="5615381"/>
            <a:ext cx="71056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80"/>
              </a:lnSpc>
              <a:spcBef>
                <a:spcPts val="100"/>
              </a:spcBef>
            </a:pPr>
            <a:r>
              <a:rPr sz="900" b="1" dirty="0">
                <a:solidFill>
                  <a:srgbClr val="001F5F"/>
                </a:solidFill>
                <a:latin typeface="Tahoma"/>
                <a:cs typeface="Tahoma"/>
              </a:rPr>
              <a:t>Element</a:t>
            </a:r>
            <a:r>
              <a:rPr sz="900" b="1" spc="-5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b="1" spc="-25" dirty="0">
                <a:solidFill>
                  <a:srgbClr val="001F5F"/>
                </a:solidFill>
                <a:latin typeface="Tahoma"/>
                <a:cs typeface="Tahoma"/>
              </a:rPr>
              <a:t>2.5</a:t>
            </a:r>
            <a:endParaRPr sz="900" dirty="0">
              <a:latin typeface="Tahoma"/>
              <a:cs typeface="Tahoma"/>
            </a:endParaRPr>
          </a:p>
          <a:p>
            <a:pPr algn="ctr">
              <a:lnSpc>
                <a:spcPts val="955"/>
              </a:lnSpc>
            </a:pPr>
            <a:r>
              <a:rPr sz="800" spc="-50" dirty="0">
                <a:solidFill>
                  <a:srgbClr val="001F5F"/>
                </a:solidFill>
                <a:latin typeface="Tahoma"/>
                <a:cs typeface="Tahoma"/>
              </a:rPr>
              <a:t>x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846314" y="2516885"/>
            <a:ext cx="1234440" cy="605155"/>
          </a:xfrm>
          <a:custGeom>
            <a:avLst/>
            <a:gdLst/>
            <a:ahLst/>
            <a:cxnLst/>
            <a:rect l="l" t="t" r="r" b="b"/>
            <a:pathLst>
              <a:path w="1234440" h="605155">
                <a:moveTo>
                  <a:pt x="0" y="100837"/>
                </a:moveTo>
                <a:lnTo>
                  <a:pt x="7915" y="61561"/>
                </a:lnTo>
                <a:lnTo>
                  <a:pt x="29511" y="29511"/>
                </a:lnTo>
                <a:lnTo>
                  <a:pt x="61561" y="7915"/>
                </a:lnTo>
                <a:lnTo>
                  <a:pt x="100837" y="0"/>
                </a:lnTo>
                <a:lnTo>
                  <a:pt x="1133602" y="0"/>
                </a:lnTo>
                <a:lnTo>
                  <a:pt x="1172878" y="7915"/>
                </a:lnTo>
                <a:lnTo>
                  <a:pt x="1204928" y="29511"/>
                </a:lnTo>
                <a:lnTo>
                  <a:pt x="1226524" y="61561"/>
                </a:lnTo>
                <a:lnTo>
                  <a:pt x="1234439" y="100837"/>
                </a:lnTo>
                <a:lnTo>
                  <a:pt x="1234439" y="504189"/>
                </a:lnTo>
                <a:lnTo>
                  <a:pt x="1226524" y="543466"/>
                </a:lnTo>
                <a:lnTo>
                  <a:pt x="1204928" y="575516"/>
                </a:lnTo>
                <a:lnTo>
                  <a:pt x="1172878" y="597112"/>
                </a:lnTo>
                <a:lnTo>
                  <a:pt x="1133602" y="605027"/>
                </a:lnTo>
                <a:lnTo>
                  <a:pt x="100837" y="605027"/>
                </a:lnTo>
                <a:lnTo>
                  <a:pt x="61561" y="597112"/>
                </a:lnTo>
                <a:lnTo>
                  <a:pt x="29511" y="575516"/>
                </a:lnTo>
                <a:lnTo>
                  <a:pt x="7915" y="543466"/>
                </a:lnTo>
                <a:lnTo>
                  <a:pt x="0" y="504189"/>
                </a:lnTo>
                <a:lnTo>
                  <a:pt x="0" y="100837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0" name="object 40"/>
          <p:cNvSpPr txBox="1"/>
          <p:nvPr/>
        </p:nvSpPr>
        <p:spPr>
          <a:xfrm>
            <a:off x="8107426" y="2676525"/>
            <a:ext cx="710565" cy="28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75"/>
              </a:lnSpc>
              <a:spcBef>
                <a:spcPts val="100"/>
              </a:spcBef>
            </a:pPr>
            <a:r>
              <a:rPr sz="900" b="1" dirty="0">
                <a:solidFill>
                  <a:srgbClr val="001F5F"/>
                </a:solidFill>
                <a:latin typeface="Tahoma"/>
                <a:cs typeface="Tahoma"/>
              </a:rPr>
              <a:t>Element</a:t>
            </a:r>
            <a:r>
              <a:rPr sz="900" b="1" spc="-3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b="1" spc="-25" dirty="0">
                <a:solidFill>
                  <a:srgbClr val="001F5F"/>
                </a:solidFill>
                <a:latin typeface="Tahoma"/>
                <a:cs typeface="Tahoma"/>
              </a:rPr>
              <a:t>3.1</a:t>
            </a:r>
            <a:endParaRPr sz="900" dirty="0">
              <a:latin typeface="Tahoma"/>
              <a:cs typeface="Tahoma"/>
            </a:endParaRPr>
          </a:p>
          <a:p>
            <a:pPr marL="1905" algn="ctr">
              <a:lnSpc>
                <a:spcPts val="955"/>
              </a:lnSpc>
            </a:pPr>
            <a:r>
              <a:rPr sz="800" spc="-50" dirty="0">
                <a:solidFill>
                  <a:srgbClr val="001F5F"/>
                </a:solidFill>
                <a:latin typeface="Tahoma"/>
                <a:cs typeface="Tahoma"/>
              </a:rPr>
              <a:t>x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846314" y="3251453"/>
            <a:ext cx="1234440" cy="605155"/>
          </a:xfrm>
          <a:custGeom>
            <a:avLst/>
            <a:gdLst/>
            <a:ahLst/>
            <a:cxnLst/>
            <a:rect l="l" t="t" r="r" b="b"/>
            <a:pathLst>
              <a:path w="1234440" h="605154">
                <a:moveTo>
                  <a:pt x="0" y="100837"/>
                </a:moveTo>
                <a:lnTo>
                  <a:pt x="7915" y="61561"/>
                </a:lnTo>
                <a:lnTo>
                  <a:pt x="29511" y="29511"/>
                </a:lnTo>
                <a:lnTo>
                  <a:pt x="61561" y="7915"/>
                </a:lnTo>
                <a:lnTo>
                  <a:pt x="100837" y="0"/>
                </a:lnTo>
                <a:lnTo>
                  <a:pt x="1133602" y="0"/>
                </a:lnTo>
                <a:lnTo>
                  <a:pt x="1172878" y="7915"/>
                </a:lnTo>
                <a:lnTo>
                  <a:pt x="1204928" y="29511"/>
                </a:lnTo>
                <a:lnTo>
                  <a:pt x="1226524" y="61561"/>
                </a:lnTo>
                <a:lnTo>
                  <a:pt x="1234439" y="100837"/>
                </a:lnTo>
                <a:lnTo>
                  <a:pt x="1234439" y="504190"/>
                </a:lnTo>
                <a:lnTo>
                  <a:pt x="1226524" y="543466"/>
                </a:lnTo>
                <a:lnTo>
                  <a:pt x="1204928" y="575516"/>
                </a:lnTo>
                <a:lnTo>
                  <a:pt x="1172878" y="597112"/>
                </a:lnTo>
                <a:lnTo>
                  <a:pt x="1133602" y="605028"/>
                </a:lnTo>
                <a:lnTo>
                  <a:pt x="100837" y="605028"/>
                </a:lnTo>
                <a:lnTo>
                  <a:pt x="61561" y="597112"/>
                </a:lnTo>
                <a:lnTo>
                  <a:pt x="29511" y="575516"/>
                </a:lnTo>
                <a:lnTo>
                  <a:pt x="7915" y="543466"/>
                </a:lnTo>
                <a:lnTo>
                  <a:pt x="0" y="504190"/>
                </a:lnTo>
                <a:lnTo>
                  <a:pt x="0" y="100837"/>
                </a:lnTo>
                <a:close/>
              </a:path>
            </a:pathLst>
          </a:custGeom>
          <a:ln w="28955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2" name="object 42"/>
          <p:cNvSpPr txBox="1"/>
          <p:nvPr/>
        </p:nvSpPr>
        <p:spPr>
          <a:xfrm>
            <a:off x="8108442" y="3411423"/>
            <a:ext cx="71056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75"/>
              </a:lnSpc>
              <a:spcBef>
                <a:spcPts val="100"/>
              </a:spcBef>
            </a:pPr>
            <a:r>
              <a:rPr sz="900" b="1" dirty="0">
                <a:solidFill>
                  <a:srgbClr val="001F5F"/>
                </a:solidFill>
                <a:latin typeface="Tahoma"/>
                <a:cs typeface="Tahoma"/>
              </a:rPr>
              <a:t>Element</a:t>
            </a:r>
            <a:r>
              <a:rPr sz="900" b="1" spc="-5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b="1" spc="-25" dirty="0">
                <a:solidFill>
                  <a:srgbClr val="001F5F"/>
                </a:solidFill>
                <a:latin typeface="Tahoma"/>
                <a:cs typeface="Tahoma"/>
              </a:rPr>
              <a:t>3.2</a:t>
            </a:r>
            <a:endParaRPr sz="900" dirty="0">
              <a:latin typeface="Tahoma"/>
              <a:cs typeface="Tahoma"/>
            </a:endParaRPr>
          </a:p>
          <a:p>
            <a:pPr algn="ctr">
              <a:lnSpc>
                <a:spcPts val="955"/>
              </a:lnSpc>
            </a:pPr>
            <a:r>
              <a:rPr sz="800" spc="-50" dirty="0">
                <a:solidFill>
                  <a:srgbClr val="001F5F"/>
                </a:solidFill>
                <a:latin typeface="Tahoma"/>
                <a:cs typeface="Tahoma"/>
              </a:rPr>
              <a:t>x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7846314" y="4722114"/>
            <a:ext cx="1234440" cy="605155"/>
          </a:xfrm>
          <a:custGeom>
            <a:avLst/>
            <a:gdLst/>
            <a:ahLst/>
            <a:cxnLst/>
            <a:rect l="l" t="t" r="r" b="b"/>
            <a:pathLst>
              <a:path w="1234440" h="605154">
                <a:moveTo>
                  <a:pt x="0" y="100837"/>
                </a:moveTo>
                <a:lnTo>
                  <a:pt x="7915" y="61561"/>
                </a:lnTo>
                <a:lnTo>
                  <a:pt x="29511" y="29511"/>
                </a:lnTo>
                <a:lnTo>
                  <a:pt x="61561" y="7915"/>
                </a:lnTo>
                <a:lnTo>
                  <a:pt x="100837" y="0"/>
                </a:lnTo>
                <a:lnTo>
                  <a:pt x="1133602" y="0"/>
                </a:lnTo>
                <a:lnTo>
                  <a:pt x="1172878" y="7915"/>
                </a:lnTo>
                <a:lnTo>
                  <a:pt x="1204928" y="29511"/>
                </a:lnTo>
                <a:lnTo>
                  <a:pt x="1226524" y="61561"/>
                </a:lnTo>
                <a:lnTo>
                  <a:pt x="1234439" y="100837"/>
                </a:lnTo>
                <a:lnTo>
                  <a:pt x="1234439" y="504190"/>
                </a:lnTo>
                <a:lnTo>
                  <a:pt x="1226524" y="543466"/>
                </a:lnTo>
                <a:lnTo>
                  <a:pt x="1204928" y="575516"/>
                </a:lnTo>
                <a:lnTo>
                  <a:pt x="1172878" y="597112"/>
                </a:lnTo>
                <a:lnTo>
                  <a:pt x="1133602" y="605028"/>
                </a:lnTo>
                <a:lnTo>
                  <a:pt x="100837" y="605028"/>
                </a:lnTo>
                <a:lnTo>
                  <a:pt x="61561" y="597112"/>
                </a:lnTo>
                <a:lnTo>
                  <a:pt x="29511" y="575516"/>
                </a:lnTo>
                <a:lnTo>
                  <a:pt x="7915" y="543466"/>
                </a:lnTo>
                <a:lnTo>
                  <a:pt x="0" y="504190"/>
                </a:lnTo>
                <a:lnTo>
                  <a:pt x="0" y="100837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4" name="object 44"/>
          <p:cNvSpPr txBox="1"/>
          <p:nvPr/>
        </p:nvSpPr>
        <p:spPr>
          <a:xfrm>
            <a:off x="8108442" y="4874767"/>
            <a:ext cx="7105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001F5F"/>
                </a:solidFill>
                <a:latin typeface="Tahoma"/>
                <a:cs typeface="Tahoma"/>
              </a:rPr>
              <a:t>Element</a:t>
            </a:r>
            <a:r>
              <a:rPr sz="900" b="1" spc="-3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b="1" spc="-25" dirty="0">
                <a:solidFill>
                  <a:srgbClr val="001F5F"/>
                </a:solidFill>
                <a:latin typeface="Tahoma"/>
                <a:cs typeface="Tahoma"/>
              </a:rPr>
              <a:t>3.4</a:t>
            </a:r>
            <a:endParaRPr sz="900" dirty="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900" spc="-50" dirty="0">
                <a:solidFill>
                  <a:srgbClr val="001F5F"/>
                </a:solidFill>
                <a:latin typeface="Tahoma"/>
                <a:cs typeface="Tahoma"/>
              </a:rPr>
              <a:t>x</a:t>
            </a:r>
            <a:endParaRPr sz="900" dirty="0">
              <a:latin typeface="Tahoma"/>
              <a:cs typeface="Tahoma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7846314" y="3987546"/>
            <a:ext cx="1234440" cy="603885"/>
          </a:xfrm>
          <a:custGeom>
            <a:avLst/>
            <a:gdLst/>
            <a:ahLst/>
            <a:cxnLst/>
            <a:rect l="l" t="t" r="r" b="b"/>
            <a:pathLst>
              <a:path w="1234440" h="603885">
                <a:moveTo>
                  <a:pt x="0" y="100583"/>
                </a:moveTo>
                <a:lnTo>
                  <a:pt x="7911" y="61454"/>
                </a:lnTo>
                <a:lnTo>
                  <a:pt x="29479" y="29479"/>
                </a:lnTo>
                <a:lnTo>
                  <a:pt x="61454" y="7911"/>
                </a:lnTo>
                <a:lnTo>
                  <a:pt x="100583" y="0"/>
                </a:lnTo>
                <a:lnTo>
                  <a:pt x="1133855" y="0"/>
                </a:lnTo>
                <a:lnTo>
                  <a:pt x="1172985" y="7911"/>
                </a:lnTo>
                <a:lnTo>
                  <a:pt x="1204960" y="29479"/>
                </a:lnTo>
                <a:lnTo>
                  <a:pt x="1226528" y="61454"/>
                </a:lnTo>
                <a:lnTo>
                  <a:pt x="1234439" y="100583"/>
                </a:lnTo>
                <a:lnTo>
                  <a:pt x="1234439" y="502919"/>
                </a:lnTo>
                <a:lnTo>
                  <a:pt x="1226528" y="542049"/>
                </a:lnTo>
                <a:lnTo>
                  <a:pt x="1204960" y="574024"/>
                </a:lnTo>
                <a:lnTo>
                  <a:pt x="1172985" y="595592"/>
                </a:lnTo>
                <a:lnTo>
                  <a:pt x="1133855" y="603503"/>
                </a:lnTo>
                <a:lnTo>
                  <a:pt x="100583" y="603503"/>
                </a:lnTo>
                <a:lnTo>
                  <a:pt x="61454" y="595592"/>
                </a:lnTo>
                <a:lnTo>
                  <a:pt x="29479" y="574024"/>
                </a:lnTo>
                <a:lnTo>
                  <a:pt x="7911" y="542049"/>
                </a:lnTo>
                <a:lnTo>
                  <a:pt x="0" y="502919"/>
                </a:lnTo>
                <a:lnTo>
                  <a:pt x="0" y="100583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6" name="object 46"/>
          <p:cNvSpPr txBox="1"/>
          <p:nvPr/>
        </p:nvSpPr>
        <p:spPr>
          <a:xfrm>
            <a:off x="8108442" y="4139565"/>
            <a:ext cx="7105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001F5F"/>
                </a:solidFill>
                <a:latin typeface="Tahoma"/>
                <a:cs typeface="Tahoma"/>
              </a:rPr>
              <a:t>Element</a:t>
            </a:r>
            <a:r>
              <a:rPr sz="900" b="1" spc="-3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b="1" spc="-25" dirty="0">
                <a:solidFill>
                  <a:srgbClr val="001F5F"/>
                </a:solidFill>
                <a:latin typeface="Tahoma"/>
                <a:cs typeface="Tahoma"/>
              </a:rPr>
              <a:t>3.3</a:t>
            </a:r>
            <a:endParaRPr sz="900" dirty="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900" spc="-50" dirty="0">
                <a:solidFill>
                  <a:srgbClr val="001F5F"/>
                </a:solidFill>
                <a:latin typeface="Tahoma"/>
                <a:cs typeface="Tahoma"/>
              </a:rPr>
              <a:t>x</a:t>
            </a:r>
            <a:endParaRPr sz="900" dirty="0">
              <a:latin typeface="Tahoma"/>
              <a:cs typeface="Tahom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9183498" y="3734561"/>
            <a:ext cx="240665" cy="1140460"/>
          </a:xfrm>
          <a:prstGeom prst="rect">
            <a:avLst/>
          </a:prstGeom>
        </p:spPr>
        <p:txBody>
          <a:bodyPr vert="vert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1F5F"/>
                </a:solidFill>
                <a:latin typeface="Tahoma"/>
                <a:cs typeface="Tahoma"/>
              </a:rPr>
              <a:t>Dimension</a:t>
            </a:r>
            <a:r>
              <a:rPr sz="1400" b="1" spc="-7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001F5F"/>
                </a:solidFill>
                <a:latin typeface="Tahoma"/>
                <a:cs typeface="Tahoma"/>
              </a:rPr>
              <a:t>3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7846314" y="5456682"/>
            <a:ext cx="1234440" cy="605155"/>
          </a:xfrm>
          <a:custGeom>
            <a:avLst/>
            <a:gdLst/>
            <a:ahLst/>
            <a:cxnLst/>
            <a:rect l="l" t="t" r="r" b="b"/>
            <a:pathLst>
              <a:path w="1234440" h="605154">
                <a:moveTo>
                  <a:pt x="0" y="100838"/>
                </a:moveTo>
                <a:lnTo>
                  <a:pt x="7915" y="61561"/>
                </a:lnTo>
                <a:lnTo>
                  <a:pt x="29511" y="29511"/>
                </a:lnTo>
                <a:lnTo>
                  <a:pt x="61561" y="7915"/>
                </a:lnTo>
                <a:lnTo>
                  <a:pt x="100837" y="0"/>
                </a:lnTo>
                <a:lnTo>
                  <a:pt x="1133602" y="0"/>
                </a:lnTo>
                <a:lnTo>
                  <a:pt x="1172878" y="7915"/>
                </a:lnTo>
                <a:lnTo>
                  <a:pt x="1204928" y="29511"/>
                </a:lnTo>
                <a:lnTo>
                  <a:pt x="1226524" y="61561"/>
                </a:lnTo>
                <a:lnTo>
                  <a:pt x="1234439" y="100838"/>
                </a:lnTo>
                <a:lnTo>
                  <a:pt x="1234439" y="504190"/>
                </a:lnTo>
                <a:lnTo>
                  <a:pt x="1226524" y="543466"/>
                </a:lnTo>
                <a:lnTo>
                  <a:pt x="1204928" y="575516"/>
                </a:lnTo>
                <a:lnTo>
                  <a:pt x="1172878" y="597112"/>
                </a:lnTo>
                <a:lnTo>
                  <a:pt x="1133602" y="605028"/>
                </a:lnTo>
                <a:lnTo>
                  <a:pt x="100837" y="605028"/>
                </a:lnTo>
                <a:lnTo>
                  <a:pt x="61561" y="597112"/>
                </a:lnTo>
                <a:lnTo>
                  <a:pt x="29511" y="575516"/>
                </a:lnTo>
                <a:lnTo>
                  <a:pt x="7915" y="543466"/>
                </a:lnTo>
                <a:lnTo>
                  <a:pt x="0" y="504190"/>
                </a:lnTo>
                <a:lnTo>
                  <a:pt x="0" y="100838"/>
                </a:lnTo>
                <a:close/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9" name="object 49"/>
          <p:cNvSpPr txBox="1"/>
          <p:nvPr/>
        </p:nvSpPr>
        <p:spPr>
          <a:xfrm>
            <a:off x="8108442" y="5596323"/>
            <a:ext cx="710565" cy="31115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04"/>
              </a:spcBef>
            </a:pPr>
            <a:r>
              <a:rPr sz="900" b="1" dirty="0">
                <a:solidFill>
                  <a:srgbClr val="001F5F"/>
                </a:solidFill>
                <a:latin typeface="Tahoma"/>
                <a:cs typeface="Tahoma"/>
              </a:rPr>
              <a:t>Element</a:t>
            </a:r>
            <a:r>
              <a:rPr sz="900" b="1" spc="-3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900" b="1" spc="-25" dirty="0">
                <a:solidFill>
                  <a:srgbClr val="001F5F"/>
                </a:solidFill>
                <a:latin typeface="Tahoma"/>
                <a:cs typeface="Tahoma"/>
              </a:rPr>
              <a:t>3.5</a:t>
            </a:r>
            <a:endParaRPr sz="900" dirty="0">
              <a:latin typeface="Tahoma"/>
              <a:cs typeface="Tahoma"/>
            </a:endParaRPr>
          </a:p>
          <a:p>
            <a:pPr marL="35560" algn="ctr">
              <a:lnSpc>
                <a:spcPct val="100000"/>
              </a:lnSpc>
              <a:spcBef>
                <a:spcPts val="100"/>
              </a:spcBef>
            </a:pPr>
            <a:r>
              <a:rPr sz="800" spc="-50" dirty="0">
                <a:solidFill>
                  <a:srgbClr val="001F5F"/>
                </a:solidFill>
                <a:latin typeface="Tahoma"/>
                <a:cs typeface="Tahoma"/>
              </a:rPr>
              <a:t>x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50" name="object 5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</TotalTime>
  <Words>794</Words>
  <Application>Microsoft Office PowerPoint</Application>
  <PresentationFormat>Custom</PresentationFormat>
  <Paragraphs>150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Calibri</vt:lpstr>
      <vt:lpstr>Tahoma</vt:lpstr>
      <vt:lpstr>Times New Roman</vt:lpstr>
      <vt:lpstr>Trebuchet MS</vt:lpstr>
      <vt:lpstr>Wingdings</vt:lpstr>
      <vt:lpstr>Office Theme</vt:lpstr>
      <vt:lpstr>PowerPoint Presentation</vt:lpstr>
      <vt:lpstr>Business Vision Framework – Overview</vt:lpstr>
      <vt:lpstr>Business Vision Framework – Method</vt:lpstr>
      <vt:lpstr>Business Vision Framework – Example</vt:lpstr>
      <vt:lpstr>Business Vision Framework – Template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Management Consulting Toolkit: Fifty of the most versatile and value-adding tools used by the worldâ•Žs leading business analysts, transformation experts and management consultants.</dc:title>
  <dc:creator>Expert Toolkit</dc:creator>
  <cp:lastModifiedBy>Ozhan Atalay</cp:lastModifiedBy>
  <cp:revision>49</cp:revision>
  <dcterms:created xsi:type="dcterms:W3CDTF">2026-01-27T15:21:26Z</dcterms:created>
  <dcterms:modified xsi:type="dcterms:W3CDTF">2026-01-28T06:07:50Z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ligent">
    <vt:lpwstr>pdfHarmony 2.0 Linux Kernel 2.6 64bit Mar 13 2012 Library 9.0.1</vt:lpwstr>
  </property>
  <property fmtid="{D5CDD505-2E9C-101B-9397-08002B2CF9AE}" pid="3" name="Created">
    <vt:filetime>2019-08-20T00:00:00Z</vt:filetime>
  </property>
  <property fmtid="{D5CDD505-2E9C-101B-9397-08002B2CF9AE}" pid="4" name="Creator">
    <vt:lpwstr>Appligent pdfHarmony 2.0</vt:lpwstr>
  </property>
  <property fmtid="{D5CDD505-2E9C-101B-9397-08002B2CF9AE}" pid="5" name="LastSaved">
    <vt:filetime>2026-01-27T00:00:00Z</vt:filetime>
  </property>
  <property fmtid="{D5CDD505-2E9C-101B-9397-08002B2CF9AE}" pid="6" name="Producer">
    <vt:lpwstr>PDFium</vt:lpwstr>
  </property>
</Properties>
</file>