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5" r:id="rId2"/>
    <p:sldId id="286" r:id="rId3"/>
    <p:sldId id="287" r:id="rId4"/>
    <p:sldId id="288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27.01.2026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1600" y="4267200"/>
            <a:ext cx="7312659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Capability</a:t>
            </a:r>
            <a:r>
              <a:rPr sz="4000" b="1" spc="-10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Gap</a:t>
            </a:r>
            <a:r>
              <a:rPr sz="4000" b="1" spc="-11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Assessment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structured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framework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assessing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the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capabilities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9C3636"/>
                </a:solidFill>
                <a:latin typeface="Calibri"/>
                <a:cs typeface="Calibri"/>
              </a:rPr>
              <a:t>that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exist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within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organization.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907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Capability</a:t>
            </a:r>
            <a:r>
              <a:rPr spc="-75" dirty="0"/>
              <a:t> </a:t>
            </a:r>
            <a:r>
              <a:rPr spc="125" dirty="0"/>
              <a:t>Gap</a:t>
            </a:r>
            <a:r>
              <a:rPr spc="-390" dirty="0"/>
              <a:t> </a:t>
            </a:r>
            <a:r>
              <a:rPr spc="45" dirty="0"/>
              <a:t>Assessment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55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565"/>
            <a:ext cx="9192780" cy="18364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65735" rIns="0" bIns="0" rtlCol="0">
            <a:spAutoFit/>
          </a:bodyPr>
          <a:lstStyle/>
          <a:p>
            <a:pPr marL="177800" marR="179070" algn="ctr">
              <a:lnSpc>
                <a:spcPct val="100000"/>
              </a:lnSpc>
              <a:spcBef>
                <a:spcPts val="130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Capability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Gap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Assessment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analyzing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capabilities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exist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presenting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assessment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clear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allows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business </a:t>
            </a:r>
            <a:r>
              <a:rPr sz="1600" dirty="0">
                <a:latin typeface="Calibri"/>
                <a:cs typeface="Calibri"/>
              </a:rPr>
              <a:t>analyst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capture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multiple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organizational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dimensions,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current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capabilities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outline </a:t>
            </a:r>
            <a:r>
              <a:rPr sz="1600" dirty="0">
                <a:latin typeface="Calibri"/>
                <a:cs typeface="Calibri"/>
              </a:rPr>
              <a:t>potential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strategies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address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apparent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capability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gaps.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67005" marR="163195" indent="254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framework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ideally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conclusion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assessment </a:t>
            </a:r>
            <a:r>
              <a:rPr sz="1600" dirty="0">
                <a:latin typeface="Calibri"/>
                <a:cs typeface="Calibri"/>
              </a:rPr>
              <a:t>phase,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where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findings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need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presented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potential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strategies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tested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stakeholders.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applied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</a:t>
            </a:r>
            <a:r>
              <a:rPr sz="1600" spc="5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broad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level,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level.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Typically,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have </a:t>
            </a:r>
            <a:r>
              <a:rPr sz="1600" dirty="0">
                <a:latin typeface="Calibri"/>
                <a:cs typeface="Calibri"/>
              </a:rPr>
              <a:t>more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detailed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workings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support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findings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summary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(such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interview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notes,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whys,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root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cause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etc.)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5016"/>
            <a:ext cx="9192780" cy="18364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56210" marR="157480" indent="4445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This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especially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useful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conducting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exercise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requires consideration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0" dirty="0">
                <a:latin typeface="Calibri"/>
                <a:cs typeface="Calibri"/>
              </a:rPr>
              <a:t> capabilities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exist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within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highly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adaptable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applied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tangible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tangible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capabilities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across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range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dimensions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including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process, </a:t>
            </a:r>
            <a:r>
              <a:rPr sz="1600" spc="-20" dirty="0">
                <a:latin typeface="Calibri"/>
                <a:cs typeface="Calibri"/>
              </a:rPr>
              <a:t>technology,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people,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culture,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controls,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governance,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leadership.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Capability</a:t>
            </a:r>
            <a:r>
              <a:rPr spc="-75" dirty="0"/>
              <a:t> </a:t>
            </a:r>
            <a:r>
              <a:rPr spc="125" dirty="0"/>
              <a:t>Gap</a:t>
            </a:r>
            <a:r>
              <a:rPr spc="-390" dirty="0"/>
              <a:t> </a:t>
            </a:r>
            <a:r>
              <a:rPr spc="45" dirty="0"/>
              <a:t>Assessment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55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44633" y="3530917"/>
            <a:ext cx="5374005" cy="3310890"/>
            <a:chOff x="3544633" y="3530917"/>
            <a:chExt cx="5374005" cy="331089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53968" y="3540251"/>
              <a:ext cx="5355336" cy="3291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49396" y="3535679"/>
              <a:ext cx="5364480" cy="3301365"/>
            </a:xfrm>
            <a:custGeom>
              <a:avLst/>
              <a:gdLst/>
              <a:ahLst/>
              <a:cxnLst/>
              <a:rect l="l" t="t" r="r" b="b"/>
              <a:pathLst>
                <a:path w="5364480" h="3301365">
                  <a:moveTo>
                    <a:pt x="0" y="3300984"/>
                  </a:moveTo>
                  <a:lnTo>
                    <a:pt x="5364480" y="3300984"/>
                  </a:lnTo>
                  <a:lnTo>
                    <a:pt x="5364480" y="0"/>
                  </a:lnTo>
                  <a:lnTo>
                    <a:pt x="0" y="0"/>
                  </a:lnTo>
                  <a:lnTo>
                    <a:pt x="0" y="3300984"/>
                  </a:lnTo>
                  <a:close/>
                </a:path>
              </a:pathLst>
            </a:custGeom>
            <a:ln w="9144">
              <a:solidFill>
                <a:srgbClr val="3C3C3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6988" y="4741164"/>
            <a:ext cx="1626235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2080" marR="124460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spc="-10" dirty="0">
                <a:latin typeface="Calibri"/>
                <a:cs typeface="Calibri"/>
              </a:rPr>
              <a:t>dimensions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or </a:t>
            </a:r>
            <a:r>
              <a:rPr sz="1100" spc="-10" dirty="0">
                <a:latin typeface="Calibri"/>
                <a:cs typeface="Calibri"/>
              </a:rPr>
              <a:t>organizational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aspects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being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assessed.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66238" y="4925695"/>
            <a:ext cx="998219" cy="207010"/>
          </a:xfrm>
          <a:custGeom>
            <a:avLst/>
            <a:gdLst/>
            <a:ahLst/>
            <a:cxnLst/>
            <a:rect l="l" t="t" r="r" b="b"/>
            <a:pathLst>
              <a:path w="998220" h="207010">
                <a:moveTo>
                  <a:pt x="921559" y="31301"/>
                </a:moveTo>
                <a:lnTo>
                  <a:pt x="5714" y="193547"/>
                </a:lnTo>
                <a:lnTo>
                  <a:pt x="2286" y="194055"/>
                </a:lnTo>
                <a:lnTo>
                  <a:pt x="0" y="197357"/>
                </a:lnTo>
                <a:lnTo>
                  <a:pt x="1269" y="204342"/>
                </a:lnTo>
                <a:lnTo>
                  <a:pt x="4572" y="206628"/>
                </a:lnTo>
                <a:lnTo>
                  <a:pt x="923748" y="43742"/>
                </a:lnTo>
                <a:lnTo>
                  <a:pt x="921559" y="31301"/>
                </a:lnTo>
                <a:close/>
              </a:path>
              <a:path w="998220" h="207010">
                <a:moveTo>
                  <a:pt x="992064" y="28447"/>
                </a:moveTo>
                <a:lnTo>
                  <a:pt x="937513" y="28447"/>
                </a:lnTo>
                <a:lnTo>
                  <a:pt x="940815" y="30733"/>
                </a:lnTo>
                <a:lnTo>
                  <a:pt x="942086" y="37718"/>
                </a:lnTo>
                <a:lnTo>
                  <a:pt x="939673" y="41020"/>
                </a:lnTo>
                <a:lnTo>
                  <a:pt x="936244" y="41528"/>
                </a:lnTo>
                <a:lnTo>
                  <a:pt x="923748" y="43742"/>
                </a:lnTo>
                <a:lnTo>
                  <a:pt x="929259" y="75056"/>
                </a:lnTo>
                <a:lnTo>
                  <a:pt x="992064" y="28447"/>
                </a:lnTo>
                <a:close/>
              </a:path>
              <a:path w="998220" h="207010">
                <a:moveTo>
                  <a:pt x="937513" y="28447"/>
                </a:moveTo>
                <a:lnTo>
                  <a:pt x="921559" y="31301"/>
                </a:lnTo>
                <a:lnTo>
                  <a:pt x="923748" y="43742"/>
                </a:lnTo>
                <a:lnTo>
                  <a:pt x="936244" y="41528"/>
                </a:lnTo>
                <a:lnTo>
                  <a:pt x="939673" y="41020"/>
                </a:lnTo>
                <a:lnTo>
                  <a:pt x="942086" y="37718"/>
                </a:lnTo>
                <a:lnTo>
                  <a:pt x="940919" y="31301"/>
                </a:lnTo>
                <a:lnTo>
                  <a:pt x="940815" y="30733"/>
                </a:lnTo>
                <a:lnTo>
                  <a:pt x="937513" y="28447"/>
                </a:lnTo>
                <a:close/>
              </a:path>
              <a:path w="998220" h="207010">
                <a:moveTo>
                  <a:pt x="916051" y="0"/>
                </a:moveTo>
                <a:lnTo>
                  <a:pt x="921459" y="30733"/>
                </a:lnTo>
                <a:lnTo>
                  <a:pt x="921559" y="31301"/>
                </a:lnTo>
                <a:lnTo>
                  <a:pt x="937513" y="28447"/>
                </a:lnTo>
                <a:lnTo>
                  <a:pt x="992064" y="28447"/>
                </a:lnTo>
                <a:lnTo>
                  <a:pt x="997712" y="24256"/>
                </a:lnTo>
                <a:lnTo>
                  <a:pt x="916051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987552" y="2651760"/>
            <a:ext cx="1897380" cy="93916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09220" marR="104775" indent="2540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 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Summarize</a:t>
            </a:r>
            <a:r>
              <a:rPr sz="1100" spc="-25" dirty="0">
                <a:latin typeface="Calibri"/>
                <a:cs typeface="Calibri"/>
              </a:rPr>
              <a:t> the </a:t>
            </a:r>
            <a:r>
              <a:rPr sz="1100" spc="-10" dirty="0">
                <a:latin typeface="Calibri"/>
                <a:cs typeface="Calibri"/>
              </a:rPr>
              <a:t>capabilities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required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organizational dimension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spc="-10" dirty="0">
                <a:latin typeface="Calibri"/>
                <a:cs typeface="Calibri"/>
              </a:rPr>
              <a:t>accomplish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objectives.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5847" y="2267711"/>
            <a:ext cx="1624965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13030" marR="106680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Summarize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current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capabilities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that </a:t>
            </a:r>
            <a:r>
              <a:rPr sz="1100" dirty="0">
                <a:latin typeface="Calibri"/>
                <a:cs typeface="Calibri"/>
              </a:rPr>
              <a:t>exist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spc="-10" dirty="0">
                <a:latin typeface="Calibri"/>
                <a:cs typeface="Calibri"/>
              </a:rPr>
              <a:t>organization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area.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20867" y="2267711"/>
            <a:ext cx="1624965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21285" marR="114300" indent="2540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 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Rate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current organizational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capability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dimension </a:t>
            </a:r>
            <a:r>
              <a:rPr sz="1100" dirty="0">
                <a:latin typeface="Calibri"/>
                <a:cs typeface="Calibri"/>
              </a:rPr>
              <a:t>(High,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Medium,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Low)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21295" y="2266188"/>
            <a:ext cx="1923414" cy="93916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35255" marR="127635" indent="1905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Identify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capture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potential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strategies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lift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organizational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capability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current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required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level.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77820" y="3030219"/>
            <a:ext cx="5412740" cy="1281430"/>
          </a:xfrm>
          <a:custGeom>
            <a:avLst/>
            <a:gdLst/>
            <a:ahLst/>
            <a:cxnLst/>
            <a:rect l="l" t="t" r="r" b="b"/>
            <a:pathLst>
              <a:path w="5412740" h="1281429">
                <a:moveTo>
                  <a:pt x="1314958" y="1208024"/>
                </a:moveTo>
                <a:lnTo>
                  <a:pt x="1300518" y="1173861"/>
                </a:lnTo>
                <a:lnTo>
                  <a:pt x="1281811" y="1129538"/>
                </a:lnTo>
                <a:lnTo>
                  <a:pt x="1261211" y="1153680"/>
                </a:lnTo>
                <a:lnTo>
                  <a:pt x="8509" y="83820"/>
                </a:lnTo>
                <a:lnTo>
                  <a:pt x="4572" y="84201"/>
                </a:lnTo>
                <a:lnTo>
                  <a:pt x="0" y="89535"/>
                </a:lnTo>
                <a:lnTo>
                  <a:pt x="381" y="93472"/>
                </a:lnTo>
                <a:lnTo>
                  <a:pt x="1252969" y="1163332"/>
                </a:lnTo>
                <a:lnTo>
                  <a:pt x="1232281" y="1187577"/>
                </a:lnTo>
                <a:lnTo>
                  <a:pt x="1314958" y="1208024"/>
                </a:lnTo>
                <a:close/>
              </a:path>
              <a:path w="5412740" h="1281429">
                <a:moveTo>
                  <a:pt x="2880614" y="1281049"/>
                </a:moveTo>
                <a:lnTo>
                  <a:pt x="2865602" y="1248537"/>
                </a:lnTo>
                <a:lnTo>
                  <a:pt x="2844927" y="1203706"/>
                </a:lnTo>
                <a:lnTo>
                  <a:pt x="2825051" y="1228496"/>
                </a:lnTo>
                <a:lnTo>
                  <a:pt x="1291590" y="0"/>
                </a:lnTo>
                <a:lnTo>
                  <a:pt x="1287526" y="381"/>
                </a:lnTo>
                <a:lnTo>
                  <a:pt x="1285367" y="3175"/>
                </a:lnTo>
                <a:lnTo>
                  <a:pt x="1283208" y="5842"/>
                </a:lnTo>
                <a:lnTo>
                  <a:pt x="1283589" y="9906"/>
                </a:lnTo>
                <a:lnTo>
                  <a:pt x="1286383" y="12065"/>
                </a:lnTo>
                <a:lnTo>
                  <a:pt x="2817101" y="1238440"/>
                </a:lnTo>
                <a:lnTo>
                  <a:pt x="2797302" y="1263142"/>
                </a:lnTo>
                <a:lnTo>
                  <a:pt x="2880614" y="1281049"/>
                </a:lnTo>
                <a:close/>
              </a:path>
              <a:path w="5412740" h="1281429">
                <a:moveTo>
                  <a:pt x="4390136" y="1068197"/>
                </a:moveTo>
                <a:lnTo>
                  <a:pt x="4377842" y="1029716"/>
                </a:lnTo>
                <a:lnTo>
                  <a:pt x="4364228" y="987044"/>
                </a:lnTo>
                <a:lnTo>
                  <a:pt x="4341495" y="1009192"/>
                </a:lnTo>
                <a:lnTo>
                  <a:pt x="3359912" y="2667"/>
                </a:lnTo>
                <a:lnTo>
                  <a:pt x="3357499" y="127"/>
                </a:lnTo>
                <a:lnTo>
                  <a:pt x="3353435" y="127"/>
                </a:lnTo>
                <a:lnTo>
                  <a:pt x="3348355" y="4953"/>
                </a:lnTo>
                <a:lnTo>
                  <a:pt x="3348355" y="9017"/>
                </a:lnTo>
                <a:lnTo>
                  <a:pt x="3350768" y="11557"/>
                </a:lnTo>
                <a:lnTo>
                  <a:pt x="4332363" y="1018095"/>
                </a:lnTo>
                <a:lnTo>
                  <a:pt x="4309618" y="1040257"/>
                </a:lnTo>
                <a:lnTo>
                  <a:pt x="4390136" y="1068197"/>
                </a:lnTo>
                <a:close/>
              </a:path>
              <a:path w="5412740" h="1281429">
                <a:moveTo>
                  <a:pt x="5412359" y="172212"/>
                </a:moveTo>
                <a:lnTo>
                  <a:pt x="5409946" y="168910"/>
                </a:lnTo>
                <a:lnTo>
                  <a:pt x="5406390" y="168402"/>
                </a:lnTo>
                <a:lnTo>
                  <a:pt x="5402961" y="168021"/>
                </a:lnTo>
                <a:lnTo>
                  <a:pt x="5399786" y="170434"/>
                </a:lnTo>
                <a:lnTo>
                  <a:pt x="5399278" y="173863"/>
                </a:lnTo>
                <a:lnTo>
                  <a:pt x="5253977" y="1203071"/>
                </a:lnTo>
                <a:lnTo>
                  <a:pt x="5222621" y="1198626"/>
                </a:lnTo>
                <a:lnTo>
                  <a:pt x="5249672" y="1279525"/>
                </a:lnTo>
                <a:lnTo>
                  <a:pt x="5288343" y="1223391"/>
                </a:lnTo>
                <a:lnTo>
                  <a:pt x="5298059" y="1209294"/>
                </a:lnTo>
                <a:lnTo>
                  <a:pt x="5266550" y="1204849"/>
                </a:lnTo>
                <a:lnTo>
                  <a:pt x="5411851" y="175641"/>
                </a:lnTo>
                <a:lnTo>
                  <a:pt x="5412359" y="172212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Capability</a:t>
            </a:r>
            <a:r>
              <a:rPr spc="-70" dirty="0"/>
              <a:t> </a:t>
            </a:r>
            <a:r>
              <a:rPr spc="125" dirty="0"/>
              <a:t>Gap</a:t>
            </a:r>
            <a:r>
              <a:rPr spc="-390" dirty="0"/>
              <a:t> </a:t>
            </a:r>
            <a:r>
              <a:rPr spc="45" dirty="0"/>
              <a:t>Assessment</a:t>
            </a:r>
            <a:r>
              <a:rPr spc="-75" dirty="0"/>
              <a:t> </a:t>
            </a:r>
            <a:r>
              <a:rPr spc="420" dirty="0"/>
              <a:t>–</a:t>
            </a:r>
            <a:r>
              <a:rPr spc="-550" dirty="0"/>
              <a:t> </a:t>
            </a:r>
            <a:r>
              <a:rPr spc="-10" dirty="0"/>
              <a:t>Template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3138" y="1386077"/>
          <a:ext cx="9099548" cy="5558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3285"/>
                <a:gridCol w="2653665"/>
                <a:gridCol w="2659379"/>
                <a:gridCol w="364490"/>
                <a:gridCol w="2538729"/>
              </a:tblGrid>
              <a:tr h="859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Dimension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5405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Capabilities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310005" marR="803910" indent="-4984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Existing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Capabilities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Rating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5405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Strategies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Brand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63525" indent="-17208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63525" algn="l"/>
                        </a:tabLst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Must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have….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64160" indent="-1727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Currently</a:t>
                      </a:r>
                      <a:r>
                        <a:rPr sz="1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have….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H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64795" indent="-1727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64795" algn="l"/>
                        </a:tabLst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Investigate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option</a:t>
                      </a:r>
                      <a:r>
                        <a:rPr sz="1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of…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Service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M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Pricing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L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Network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H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Offering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L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0" dirty="0">
                          <a:latin typeface="Calibri"/>
                          <a:cs typeface="Calibri"/>
                        </a:rPr>
                        <a:t>Cost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L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Invoicing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M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Suppliers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H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407</Words>
  <Application>Microsoft Office PowerPoint</Application>
  <PresentationFormat>Custom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 MT</vt:lpstr>
      <vt:lpstr>Calibri</vt:lpstr>
      <vt:lpstr>Times New Roman</vt:lpstr>
      <vt:lpstr>Trebuchet MS</vt:lpstr>
      <vt:lpstr>Office Theme</vt:lpstr>
      <vt:lpstr>PowerPoint Presentation</vt:lpstr>
      <vt:lpstr>Capability Gap Assessment – Overview</vt:lpstr>
      <vt:lpstr>Capability Gap Assessment – Method</vt:lpstr>
      <vt:lpstr>Capability Gap Assessment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23</cp:revision>
  <dcterms:created xsi:type="dcterms:W3CDTF">2026-01-27T15:21:26Z</dcterms:created>
  <dcterms:modified xsi:type="dcterms:W3CDTF">2026-01-27T20:52:01Z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