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9" r:id="rId2"/>
    <p:sldId id="290" r:id="rId3"/>
    <p:sldId id="291" r:id="rId4"/>
    <p:sldId id="292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D9FD9-8250-48B2-8AD6-1AB4C72D7C69}" type="datetimeFigureOut">
              <a:rPr lang="tr-TR" smtClean="0"/>
              <a:t>27.01.2026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689A-C2A7-4BC0-868B-888C0008021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64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54380" y="7405218"/>
            <a:ext cx="4958080" cy="169277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1" y="152400"/>
            <a:ext cx="8067650" cy="85369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71600" y="7423067"/>
            <a:ext cx="6858000" cy="430887"/>
          </a:xfr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7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8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338554"/>
          </a:xfrm>
        </p:spPr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6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1270"/>
                </a:lnTo>
                <a:lnTo>
                  <a:pt x="0" y="7772400"/>
                </a:lnTo>
                <a:lnTo>
                  <a:pt x="762" y="7772400"/>
                </a:lnTo>
                <a:lnTo>
                  <a:pt x="762" y="1270"/>
                </a:lnTo>
                <a:lnTo>
                  <a:pt x="10058400" y="1270"/>
                </a:lnTo>
                <a:lnTo>
                  <a:pt x="100584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065309" y="7389613"/>
            <a:ext cx="1659890" cy="33855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6607" y="7257964"/>
            <a:ext cx="10058400" cy="457707"/>
          </a:xfrm>
          <a:custGeom>
            <a:avLst/>
            <a:gdLst/>
            <a:ahLst/>
            <a:cxnLst/>
            <a:rect l="l" t="t" r="r" b="b"/>
            <a:pathLst>
              <a:path w="10058400" h="431800">
                <a:moveTo>
                  <a:pt x="10058400" y="0"/>
                </a:moveTo>
                <a:lnTo>
                  <a:pt x="0" y="0"/>
                </a:lnTo>
                <a:lnTo>
                  <a:pt x="0" y="431292"/>
                </a:lnTo>
                <a:lnTo>
                  <a:pt x="10058400" y="431292"/>
                </a:lnTo>
                <a:lnTo>
                  <a:pt x="100584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488441" y="1052322"/>
            <a:ext cx="9086215" cy="0"/>
          </a:xfrm>
          <a:custGeom>
            <a:avLst/>
            <a:gdLst/>
            <a:ahLst/>
            <a:cxnLst/>
            <a:rect l="l" t="t" r="r" b="b"/>
            <a:pathLst>
              <a:path w="9086215">
                <a:moveTo>
                  <a:pt x="0" y="0"/>
                </a:moveTo>
                <a:lnTo>
                  <a:pt x="9085834" y="0"/>
                </a:lnTo>
              </a:path>
            </a:pathLst>
          </a:custGeom>
          <a:ln w="1981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120776"/>
            <a:ext cx="8054527" cy="8853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5038" y="1945639"/>
            <a:ext cx="9135110" cy="5144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62000" y="7382748"/>
            <a:ext cx="49580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85681" y="7486818"/>
            <a:ext cx="24485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4160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sp>
        <p:nvSpPr>
          <p:cNvPr id="9" name="bg object 17"/>
          <p:cNvSpPr/>
          <p:nvPr userDrawn="1"/>
        </p:nvSpPr>
        <p:spPr>
          <a:xfrm>
            <a:off x="761" y="761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ln w="126492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36" y="26894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4343400"/>
            <a:ext cx="8124825" cy="137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Cost</a:t>
            </a:r>
            <a:r>
              <a:rPr sz="4000" b="1" spc="-14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464952"/>
                </a:solidFill>
                <a:latin typeface="Calibri"/>
                <a:cs typeface="Calibri"/>
              </a:rPr>
              <a:t>Benefit</a:t>
            </a:r>
            <a:r>
              <a:rPr sz="4000" b="1" spc="-145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Assessment</a:t>
            </a:r>
            <a:r>
              <a:rPr sz="4000" b="1" spc="-130" dirty="0">
                <a:solidFill>
                  <a:srgbClr val="464952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464952"/>
                </a:solidFill>
                <a:latin typeface="Calibri"/>
                <a:cs typeface="Calibri"/>
              </a:rPr>
              <a:t>Framework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proven,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simple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and</a:t>
            </a:r>
            <a:r>
              <a:rPr sz="2400" b="1" spc="-6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flexible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model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for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evaluating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the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costs</a:t>
            </a:r>
            <a:r>
              <a:rPr sz="2400" b="1" spc="-5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9C3636"/>
                </a:solidFill>
                <a:latin typeface="Calibri"/>
                <a:cs typeface="Calibri"/>
              </a:rPr>
              <a:t>and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benefits</a:t>
            </a:r>
            <a:r>
              <a:rPr sz="2400" b="1" spc="-7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of</a:t>
            </a:r>
            <a:r>
              <a:rPr sz="2400" b="1" spc="-75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C3636"/>
                </a:solidFill>
                <a:latin typeface="Calibri"/>
                <a:cs typeface="Calibri"/>
              </a:rPr>
              <a:t>business</a:t>
            </a:r>
            <a:r>
              <a:rPr sz="2400" b="1" spc="-6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improvement</a:t>
            </a:r>
            <a:r>
              <a:rPr sz="2400" b="1" spc="-80" dirty="0">
                <a:solidFill>
                  <a:srgbClr val="9C363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C3636"/>
                </a:solidFill>
                <a:latin typeface="Calibri"/>
                <a:cs typeface="Calibri"/>
              </a:rPr>
              <a:t>initiatives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tr-TR" spc="-1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16907"/>
            <a:ext cx="8582990" cy="3176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0"/>
              </a:lnSpc>
              <a:spcBef>
                <a:spcPts val="100"/>
              </a:spcBef>
            </a:pPr>
            <a:r>
              <a:rPr spc="140" dirty="0"/>
              <a:t>Cost</a:t>
            </a:r>
            <a:r>
              <a:rPr spc="5" dirty="0"/>
              <a:t> </a:t>
            </a:r>
            <a:r>
              <a:rPr spc="-25" dirty="0"/>
              <a:t>Benefit</a:t>
            </a:r>
            <a:r>
              <a:rPr spc="-360" dirty="0"/>
              <a:t> </a:t>
            </a:r>
            <a:r>
              <a:rPr spc="50" dirty="0"/>
              <a:t>Assessment</a:t>
            </a:r>
            <a:r>
              <a:rPr spc="-10" dirty="0"/>
              <a:t> </a:t>
            </a:r>
            <a:r>
              <a:rPr dirty="0"/>
              <a:t>Framework</a:t>
            </a:r>
            <a:r>
              <a:rPr spc="10" dirty="0"/>
              <a:t> </a:t>
            </a:r>
            <a:r>
              <a:rPr spc="370" dirty="0"/>
              <a:t>–</a:t>
            </a:r>
          </a:p>
          <a:p>
            <a:pPr marL="12700">
              <a:lnSpc>
                <a:spcPts val="3370"/>
              </a:lnSpc>
            </a:pPr>
            <a:r>
              <a:rPr spc="-10" dirty="0"/>
              <a:t>Overview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7" y="1211498"/>
            <a:ext cx="9192780" cy="20209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9488" y="1220139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488" y="1652142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297815" marR="296545" indent="3175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Cost-</a:t>
            </a:r>
            <a:r>
              <a:rPr sz="1600" dirty="0">
                <a:latin typeface="Calibri"/>
                <a:cs typeface="Calibri"/>
              </a:rPr>
              <a:t>Benefit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Assessment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proven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easily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customizable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model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evaluating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costs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benefits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initiatives.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analyst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project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owner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to </a:t>
            </a:r>
            <a:r>
              <a:rPr sz="1600" spc="-10" dirty="0">
                <a:latin typeface="Calibri"/>
                <a:cs typeface="Calibri"/>
              </a:rPr>
              <a:t>summarize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key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dimensions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that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considered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evaluating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worthiness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potential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 initiatives.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 </a:t>
            </a:r>
            <a:r>
              <a:rPr sz="1600" dirty="0">
                <a:latin typeface="Calibri"/>
                <a:cs typeface="Calibri"/>
              </a:rPr>
              <a:t>can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tailored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specific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requirements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business,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however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layout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presented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here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considered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best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practice.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17" y="3249154"/>
            <a:ext cx="9192780" cy="20193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9488" y="3256584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488" y="3688588"/>
            <a:ext cx="9099550" cy="150749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148590" marR="146685" indent="4445" algn="ctr">
              <a:lnSpc>
                <a:spcPct val="100000"/>
              </a:lnSpc>
              <a:spcBef>
                <a:spcPts val="1035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Cost-</a:t>
            </a:r>
            <a:r>
              <a:rPr sz="1600" dirty="0">
                <a:latin typeface="Calibri"/>
                <a:cs typeface="Calibri"/>
              </a:rPr>
              <a:t>Benefit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Assessment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Framework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should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objectively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evaluate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 initiatives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socialize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them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with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executive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stakeholders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selection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endorsement.</a:t>
            </a:r>
            <a:r>
              <a:rPr sz="1600" dirty="0">
                <a:latin typeface="Calibri"/>
                <a:cs typeface="Calibri"/>
              </a:rPr>
              <a:t> 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is </a:t>
            </a:r>
            <a:r>
              <a:rPr sz="1600" dirty="0">
                <a:latin typeface="Calibri"/>
                <a:cs typeface="Calibri"/>
              </a:rPr>
              <a:t>designed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used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conclusion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“analysis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design”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exercise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where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issues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known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in-</a:t>
            </a:r>
            <a:r>
              <a:rPr sz="1600" spc="5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depth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projects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have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identified,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assessed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scoped.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typical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that </a:t>
            </a:r>
            <a:r>
              <a:rPr sz="1600" dirty="0">
                <a:latin typeface="Calibri"/>
                <a:cs typeface="Calibri"/>
              </a:rPr>
              <a:t>additional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financial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worksheets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will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created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information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presented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this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17" y="5305016"/>
            <a:ext cx="9192780" cy="18364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9475" y="5313095"/>
            <a:ext cx="9099550" cy="432434"/>
          </a:xfrm>
          <a:prstGeom prst="rect">
            <a:avLst/>
          </a:prstGeom>
          <a:solidFill>
            <a:srgbClr val="9C3636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9475" y="5745098"/>
            <a:ext cx="9099550" cy="1332230"/>
          </a:xfrm>
          <a:prstGeom prst="rect">
            <a:avLst/>
          </a:prstGeom>
          <a:solidFill>
            <a:srgbClr val="FFFFFF"/>
          </a:solidFill>
          <a:ln w="6350">
            <a:solidFill>
              <a:srgbClr val="A6A6A6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193040" marR="191135" algn="ctr">
              <a:lnSpc>
                <a:spcPct val="100000"/>
              </a:lnSpc>
              <a:spcBef>
                <a:spcPts val="1040"/>
              </a:spcBef>
            </a:pPr>
            <a:r>
              <a:rPr sz="1600" dirty="0">
                <a:latin typeface="Calibri"/>
                <a:cs typeface="Calibri"/>
              </a:rPr>
              <a:t>The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Cost-</a:t>
            </a:r>
            <a:r>
              <a:rPr sz="1600" dirty="0">
                <a:latin typeface="Calibri"/>
                <a:cs typeface="Calibri"/>
              </a:rPr>
              <a:t>Benefit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Framework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flexible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proven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work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across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range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industries,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environments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and </a:t>
            </a:r>
            <a:r>
              <a:rPr sz="1600" dirty="0">
                <a:latin typeface="Calibri"/>
                <a:cs typeface="Calibri"/>
              </a:rPr>
              <a:t>business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portfolio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types.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It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provides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concise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structured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mechanism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outlining </a:t>
            </a:r>
            <a:r>
              <a:rPr sz="1600" dirty="0">
                <a:latin typeface="Calibri"/>
                <a:cs typeface="Calibri"/>
              </a:rPr>
              <a:t>potential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improvement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initiatives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prioritizing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them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based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pre-</a:t>
            </a:r>
            <a:r>
              <a:rPr sz="1600" dirty="0">
                <a:latin typeface="Calibri"/>
                <a:cs typeface="Calibri"/>
              </a:rPr>
              <a:t>defined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objective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criteria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such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as </a:t>
            </a:r>
            <a:r>
              <a:rPr sz="1600" dirty="0">
                <a:latin typeface="Calibri"/>
                <a:cs typeface="Calibri"/>
              </a:rPr>
              <a:t>cost,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financial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return,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strategic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alignment,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customer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advocacy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impact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benefit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accomplishment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risk.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lang="en-US"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0"/>
              </a:lnSpc>
              <a:spcBef>
                <a:spcPts val="100"/>
              </a:spcBef>
            </a:pPr>
            <a:r>
              <a:rPr spc="140" dirty="0"/>
              <a:t>Cost</a:t>
            </a:r>
            <a:r>
              <a:rPr spc="5" dirty="0"/>
              <a:t> </a:t>
            </a:r>
            <a:r>
              <a:rPr spc="-25" dirty="0"/>
              <a:t>Benefit</a:t>
            </a:r>
            <a:r>
              <a:rPr spc="-360" dirty="0"/>
              <a:t> </a:t>
            </a:r>
            <a:r>
              <a:rPr spc="50" dirty="0"/>
              <a:t>Assessment</a:t>
            </a:r>
            <a:r>
              <a:rPr spc="-10" dirty="0"/>
              <a:t> </a:t>
            </a:r>
            <a:r>
              <a:rPr dirty="0"/>
              <a:t>Framework</a:t>
            </a:r>
            <a:r>
              <a:rPr spc="10" dirty="0"/>
              <a:t> </a:t>
            </a:r>
            <a:r>
              <a:rPr spc="370" dirty="0"/>
              <a:t>–</a:t>
            </a:r>
          </a:p>
          <a:p>
            <a:pPr marL="12700">
              <a:lnSpc>
                <a:spcPts val="3370"/>
              </a:lnSpc>
            </a:pPr>
            <a:r>
              <a:rPr spc="60" dirty="0"/>
              <a:t>Method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18" y="1197854"/>
            <a:ext cx="9275081" cy="607773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79488" y="1206449"/>
            <a:ext cx="9099550" cy="5945505"/>
            <a:chOff x="479488" y="1206449"/>
            <a:chExt cx="9099550" cy="5945505"/>
          </a:xfrm>
        </p:grpSpPr>
        <p:sp>
          <p:nvSpPr>
            <p:cNvPr id="5" name="object 5"/>
            <p:cNvSpPr/>
            <p:nvPr/>
          </p:nvSpPr>
          <p:spPr>
            <a:xfrm>
              <a:off x="479488" y="1206449"/>
              <a:ext cx="9099550" cy="565150"/>
            </a:xfrm>
            <a:custGeom>
              <a:avLst/>
              <a:gdLst/>
              <a:ahLst/>
              <a:cxnLst/>
              <a:rect l="l" t="t" r="r" b="b"/>
              <a:pathLst>
                <a:path w="9099550" h="565150">
                  <a:moveTo>
                    <a:pt x="9099423" y="0"/>
                  </a:moveTo>
                  <a:lnTo>
                    <a:pt x="0" y="0"/>
                  </a:lnTo>
                  <a:lnTo>
                    <a:pt x="0" y="564819"/>
                  </a:lnTo>
                  <a:lnTo>
                    <a:pt x="9099423" y="564819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9C363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479488" y="1771345"/>
              <a:ext cx="9099550" cy="5380355"/>
            </a:xfrm>
            <a:custGeom>
              <a:avLst/>
              <a:gdLst/>
              <a:ahLst/>
              <a:cxnLst/>
              <a:rect l="l" t="t" r="r" b="b"/>
              <a:pathLst>
                <a:path w="9099550" h="5380355">
                  <a:moveTo>
                    <a:pt x="9099423" y="0"/>
                  </a:moveTo>
                  <a:lnTo>
                    <a:pt x="0" y="0"/>
                  </a:lnTo>
                  <a:lnTo>
                    <a:pt x="0" y="5380355"/>
                  </a:lnTo>
                  <a:lnTo>
                    <a:pt x="9099423" y="5380355"/>
                  </a:lnTo>
                  <a:lnTo>
                    <a:pt x="9099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33984" y="4451604"/>
              <a:ext cx="1529080" cy="769620"/>
            </a:xfrm>
            <a:custGeom>
              <a:avLst/>
              <a:gdLst/>
              <a:ahLst/>
              <a:cxnLst/>
              <a:rect l="l" t="t" r="r" b="b"/>
              <a:pathLst>
                <a:path w="1529080" h="769620">
                  <a:moveTo>
                    <a:pt x="0" y="769620"/>
                  </a:moveTo>
                  <a:lnTo>
                    <a:pt x="1528572" y="769620"/>
                  </a:lnTo>
                  <a:lnTo>
                    <a:pt x="1528572" y="0"/>
                  </a:lnTo>
                  <a:lnTo>
                    <a:pt x="0" y="0"/>
                  </a:lnTo>
                  <a:lnTo>
                    <a:pt x="0" y="769620"/>
                  </a:lnTo>
                  <a:close/>
                </a:path>
              </a:pathLst>
            </a:custGeom>
            <a:ln w="9144">
              <a:solidFill>
                <a:srgbClr val="8A8A8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3536" y="3121152"/>
              <a:ext cx="5567171" cy="35676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55317" y="4325111"/>
              <a:ext cx="312420" cy="518159"/>
            </a:xfrm>
            <a:custGeom>
              <a:avLst/>
              <a:gdLst/>
              <a:ahLst/>
              <a:cxnLst/>
              <a:rect l="l" t="t" r="r" b="b"/>
              <a:pathLst>
                <a:path w="312419" h="518160">
                  <a:moveTo>
                    <a:pt x="267832" y="62170"/>
                  </a:moveTo>
                  <a:lnTo>
                    <a:pt x="1777" y="507619"/>
                  </a:lnTo>
                  <a:lnTo>
                    <a:pt x="0" y="510667"/>
                  </a:lnTo>
                  <a:lnTo>
                    <a:pt x="917" y="514223"/>
                  </a:lnTo>
                  <a:lnTo>
                    <a:pt x="1015" y="514604"/>
                  </a:lnTo>
                  <a:lnTo>
                    <a:pt x="3937" y="516381"/>
                  </a:lnTo>
                  <a:lnTo>
                    <a:pt x="6984" y="518160"/>
                  </a:lnTo>
                  <a:lnTo>
                    <a:pt x="10921" y="517144"/>
                  </a:lnTo>
                  <a:lnTo>
                    <a:pt x="12700" y="514223"/>
                  </a:lnTo>
                  <a:lnTo>
                    <a:pt x="278731" y="68688"/>
                  </a:lnTo>
                  <a:lnTo>
                    <a:pt x="267832" y="62170"/>
                  </a:lnTo>
                  <a:close/>
                </a:path>
                <a:path w="312419" h="518160">
                  <a:moveTo>
                    <a:pt x="308762" y="47243"/>
                  </a:moveTo>
                  <a:lnTo>
                    <a:pt x="280034" y="47243"/>
                  </a:lnTo>
                  <a:lnTo>
                    <a:pt x="283082" y="49022"/>
                  </a:lnTo>
                  <a:lnTo>
                    <a:pt x="286003" y="50926"/>
                  </a:lnTo>
                  <a:lnTo>
                    <a:pt x="287019" y="54737"/>
                  </a:lnTo>
                  <a:lnTo>
                    <a:pt x="285241" y="57785"/>
                  </a:lnTo>
                  <a:lnTo>
                    <a:pt x="278731" y="68688"/>
                  </a:lnTo>
                  <a:lnTo>
                    <a:pt x="305943" y="84962"/>
                  </a:lnTo>
                  <a:lnTo>
                    <a:pt x="308629" y="49022"/>
                  </a:lnTo>
                  <a:lnTo>
                    <a:pt x="308686" y="48260"/>
                  </a:lnTo>
                  <a:lnTo>
                    <a:pt x="308762" y="47243"/>
                  </a:lnTo>
                  <a:close/>
                </a:path>
                <a:path w="312419" h="518160">
                  <a:moveTo>
                    <a:pt x="280034" y="47243"/>
                  </a:moveTo>
                  <a:lnTo>
                    <a:pt x="276097" y="48260"/>
                  </a:lnTo>
                  <a:lnTo>
                    <a:pt x="274319" y="51308"/>
                  </a:lnTo>
                  <a:lnTo>
                    <a:pt x="267832" y="62170"/>
                  </a:lnTo>
                  <a:lnTo>
                    <a:pt x="278731" y="68688"/>
                  </a:lnTo>
                  <a:lnTo>
                    <a:pt x="285241" y="57785"/>
                  </a:lnTo>
                  <a:lnTo>
                    <a:pt x="287019" y="54737"/>
                  </a:lnTo>
                  <a:lnTo>
                    <a:pt x="286105" y="51308"/>
                  </a:lnTo>
                  <a:lnTo>
                    <a:pt x="286003" y="50926"/>
                  </a:lnTo>
                  <a:lnTo>
                    <a:pt x="283082" y="49022"/>
                  </a:lnTo>
                  <a:lnTo>
                    <a:pt x="280034" y="47243"/>
                  </a:lnTo>
                  <a:close/>
                </a:path>
                <a:path w="312419" h="518160">
                  <a:moveTo>
                    <a:pt x="312293" y="0"/>
                  </a:moveTo>
                  <a:lnTo>
                    <a:pt x="240537" y="45847"/>
                  </a:lnTo>
                  <a:lnTo>
                    <a:pt x="267832" y="62170"/>
                  </a:lnTo>
                  <a:lnTo>
                    <a:pt x="274319" y="51308"/>
                  </a:lnTo>
                  <a:lnTo>
                    <a:pt x="276097" y="48260"/>
                  </a:lnTo>
                  <a:lnTo>
                    <a:pt x="280034" y="47243"/>
                  </a:lnTo>
                  <a:lnTo>
                    <a:pt x="308762" y="47243"/>
                  </a:lnTo>
                  <a:lnTo>
                    <a:pt x="312293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33984" y="1984248"/>
              <a:ext cx="8841105" cy="4282440"/>
            </a:xfrm>
            <a:custGeom>
              <a:avLst/>
              <a:gdLst/>
              <a:ahLst/>
              <a:cxnLst/>
              <a:rect l="l" t="t" r="r" b="b"/>
              <a:pathLst>
                <a:path w="8841105" h="4282440">
                  <a:moveTo>
                    <a:pt x="0" y="938784"/>
                  </a:moveTo>
                  <a:lnTo>
                    <a:pt x="1528572" y="938784"/>
                  </a:lnTo>
                  <a:lnTo>
                    <a:pt x="1528572" y="0"/>
                  </a:lnTo>
                  <a:lnTo>
                    <a:pt x="0" y="0"/>
                  </a:lnTo>
                  <a:lnTo>
                    <a:pt x="0" y="938784"/>
                  </a:lnTo>
                  <a:close/>
                </a:path>
                <a:path w="8841105" h="4282440">
                  <a:moveTo>
                    <a:pt x="1749552" y="938784"/>
                  </a:moveTo>
                  <a:lnTo>
                    <a:pt x="2988564" y="938784"/>
                  </a:lnTo>
                  <a:lnTo>
                    <a:pt x="2988564" y="0"/>
                  </a:lnTo>
                  <a:lnTo>
                    <a:pt x="1749552" y="0"/>
                  </a:lnTo>
                  <a:lnTo>
                    <a:pt x="1749552" y="938784"/>
                  </a:lnTo>
                  <a:close/>
                </a:path>
                <a:path w="8841105" h="4282440">
                  <a:moveTo>
                    <a:pt x="3209543" y="938784"/>
                  </a:moveTo>
                  <a:lnTo>
                    <a:pt x="4995671" y="938784"/>
                  </a:lnTo>
                  <a:lnTo>
                    <a:pt x="4995671" y="0"/>
                  </a:lnTo>
                  <a:lnTo>
                    <a:pt x="3209543" y="0"/>
                  </a:lnTo>
                  <a:lnTo>
                    <a:pt x="3209543" y="938784"/>
                  </a:lnTo>
                  <a:close/>
                </a:path>
                <a:path w="8841105" h="4282440">
                  <a:moveTo>
                    <a:pt x="5218176" y="938784"/>
                  </a:moveTo>
                  <a:lnTo>
                    <a:pt x="6925056" y="938784"/>
                  </a:lnTo>
                  <a:lnTo>
                    <a:pt x="6925056" y="0"/>
                  </a:lnTo>
                  <a:lnTo>
                    <a:pt x="5218176" y="0"/>
                  </a:lnTo>
                  <a:lnTo>
                    <a:pt x="5218176" y="938784"/>
                  </a:lnTo>
                  <a:close/>
                </a:path>
                <a:path w="8841105" h="4282440">
                  <a:moveTo>
                    <a:pt x="7146036" y="938784"/>
                  </a:moveTo>
                  <a:lnTo>
                    <a:pt x="8674608" y="938784"/>
                  </a:lnTo>
                  <a:lnTo>
                    <a:pt x="8674608" y="0"/>
                  </a:lnTo>
                  <a:lnTo>
                    <a:pt x="7146036" y="0"/>
                  </a:lnTo>
                  <a:lnTo>
                    <a:pt x="7146036" y="938784"/>
                  </a:lnTo>
                  <a:close/>
                </a:path>
                <a:path w="8841105" h="4282440">
                  <a:moveTo>
                    <a:pt x="7312152" y="4282440"/>
                  </a:moveTo>
                  <a:lnTo>
                    <a:pt x="8840724" y="4282440"/>
                  </a:lnTo>
                  <a:lnTo>
                    <a:pt x="8840724" y="3512820"/>
                  </a:lnTo>
                  <a:lnTo>
                    <a:pt x="7312152" y="3512820"/>
                  </a:lnTo>
                  <a:lnTo>
                    <a:pt x="7312152" y="4282440"/>
                  </a:lnTo>
                  <a:close/>
                </a:path>
              </a:pathLst>
            </a:custGeom>
            <a:ln w="9144">
              <a:solidFill>
                <a:srgbClr val="8A8A8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76313" y="1203274"/>
          <a:ext cx="9101454" cy="59480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5145"/>
                <a:gridCol w="1461134"/>
                <a:gridCol w="1998345"/>
                <a:gridCol w="1942465"/>
                <a:gridCol w="1904365"/>
              </a:tblGrid>
              <a:tr h="564515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How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you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use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38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each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A6A6A6"/>
                      </a:solidFill>
                      <a:prstDash val="solid"/>
                    </a:lnL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R="2647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each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initiative,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initiative,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41020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each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R w="6350">
                      <a:solidFill>
                        <a:srgbClr val="A6A6A6"/>
                      </a:solidFill>
                      <a:prstDash val="solid"/>
                    </a:lnR>
                    <a:lnT w="6350">
                      <a:solidFill>
                        <a:srgbClr val="A6A6A6"/>
                      </a:solidFill>
                      <a:prstDash val="solid"/>
                    </a:lnT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1275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initiative,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a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28600" algn="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initiative,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identify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qualitative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rating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details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Cost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initiative,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indicate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41275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qualitative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rating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of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pain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points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extent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initiative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(OpEx,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CapEx)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and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confidence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level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1275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alignment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strategic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41084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be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positive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impact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(OpEx,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Revenue)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672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being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982344">
                <a:tc>
                  <a:txBody>
                    <a:bodyPr/>
                    <a:lstStyle/>
                    <a:p>
                      <a:pPr marL="41275" algn="ctr">
                        <a:lnSpc>
                          <a:spcPts val="11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objectives.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79095">
                        <a:lnSpc>
                          <a:spcPts val="11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remediated.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customers.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years.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7535">
                        <a:lnSpc>
                          <a:spcPts val="11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achieved.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9823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 1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 marL="40640" algn="ctr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business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improvement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40005" algn="ctr">
                        <a:lnSpc>
                          <a:spcPts val="11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initiatives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being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marL="40005" algn="ctr">
                        <a:lnSpc>
                          <a:spcPts val="11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evaluated.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5651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Step 7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the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8320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results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to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67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ts val="11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assess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overall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</a:tcPr>
                </a:tc>
              </a:tr>
              <a:tr h="1091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A6A6A6"/>
                      </a:solidFill>
                      <a:prstDash val="solid"/>
                    </a:lnL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7030">
                        <a:lnSpc>
                          <a:spcPts val="11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improvement</a:t>
                      </a:r>
                      <a:r>
                        <a:rPr sz="11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portfolio.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A6A6A6"/>
                      </a:solidFill>
                      <a:prstDash val="solid"/>
                    </a:lnR>
                    <a:lnB w="635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2155571" y="2912998"/>
            <a:ext cx="6396355" cy="3616960"/>
          </a:xfrm>
          <a:custGeom>
            <a:avLst/>
            <a:gdLst/>
            <a:ahLst/>
            <a:cxnLst/>
            <a:rect l="l" t="t" r="r" b="b"/>
            <a:pathLst>
              <a:path w="6396355" h="3616959">
                <a:moveTo>
                  <a:pt x="1177925" y="1214882"/>
                </a:moveTo>
                <a:lnTo>
                  <a:pt x="1165733" y="1176274"/>
                </a:lnTo>
                <a:lnTo>
                  <a:pt x="1152258" y="1133602"/>
                </a:lnTo>
                <a:lnTo>
                  <a:pt x="1129449" y="1155725"/>
                </a:lnTo>
                <a:lnTo>
                  <a:pt x="11557" y="2540"/>
                </a:lnTo>
                <a:lnTo>
                  <a:pt x="9144" y="0"/>
                </a:lnTo>
                <a:lnTo>
                  <a:pt x="5080" y="0"/>
                </a:lnTo>
                <a:lnTo>
                  <a:pt x="0" y="4826"/>
                </a:lnTo>
                <a:lnTo>
                  <a:pt x="0" y="8890"/>
                </a:lnTo>
                <a:lnTo>
                  <a:pt x="2413" y="11430"/>
                </a:lnTo>
                <a:lnTo>
                  <a:pt x="1120305" y="1164615"/>
                </a:lnTo>
                <a:lnTo>
                  <a:pt x="1097521" y="1186688"/>
                </a:lnTo>
                <a:lnTo>
                  <a:pt x="1177925" y="1214882"/>
                </a:lnTo>
                <a:close/>
              </a:path>
              <a:path w="6396355" h="3616959">
                <a:moveTo>
                  <a:pt x="1740027" y="1172083"/>
                </a:moveTo>
                <a:lnTo>
                  <a:pt x="1731632" y="1128903"/>
                </a:lnTo>
                <a:lnTo>
                  <a:pt x="1723771" y="1088390"/>
                </a:lnTo>
                <a:lnTo>
                  <a:pt x="1698599" y="1107744"/>
                </a:lnTo>
                <a:lnTo>
                  <a:pt x="849630" y="3429"/>
                </a:lnTo>
                <a:lnTo>
                  <a:pt x="845566" y="2921"/>
                </a:lnTo>
                <a:lnTo>
                  <a:pt x="840105" y="7112"/>
                </a:lnTo>
                <a:lnTo>
                  <a:pt x="839597" y="11176"/>
                </a:lnTo>
                <a:lnTo>
                  <a:pt x="841629" y="13843"/>
                </a:lnTo>
                <a:lnTo>
                  <a:pt x="1688541" y="1115479"/>
                </a:lnTo>
                <a:lnTo>
                  <a:pt x="1663319" y="1134872"/>
                </a:lnTo>
                <a:lnTo>
                  <a:pt x="1740027" y="1172083"/>
                </a:lnTo>
                <a:close/>
              </a:path>
              <a:path w="6396355" h="3616959">
                <a:moveTo>
                  <a:pt x="2588260" y="7747"/>
                </a:moveTo>
                <a:lnTo>
                  <a:pt x="2585847" y="4445"/>
                </a:lnTo>
                <a:lnTo>
                  <a:pt x="2578989" y="3175"/>
                </a:lnTo>
                <a:lnTo>
                  <a:pt x="2575687" y="5461"/>
                </a:lnTo>
                <a:lnTo>
                  <a:pt x="2575052" y="8890"/>
                </a:lnTo>
                <a:lnTo>
                  <a:pt x="2380945" y="1095921"/>
                </a:lnTo>
                <a:lnTo>
                  <a:pt x="2349627" y="1090295"/>
                </a:lnTo>
                <a:lnTo>
                  <a:pt x="2373757" y="1172083"/>
                </a:lnTo>
                <a:lnTo>
                  <a:pt x="2415209" y="1116457"/>
                </a:lnTo>
                <a:lnTo>
                  <a:pt x="2424684" y="1103757"/>
                </a:lnTo>
                <a:lnTo>
                  <a:pt x="2393378" y="1098143"/>
                </a:lnTo>
                <a:lnTo>
                  <a:pt x="2587625" y="11176"/>
                </a:lnTo>
                <a:lnTo>
                  <a:pt x="2588260" y="7747"/>
                </a:lnTo>
                <a:close/>
              </a:path>
              <a:path w="6396355" h="3616959">
                <a:moveTo>
                  <a:pt x="4669663" y="1066419"/>
                </a:moveTo>
                <a:lnTo>
                  <a:pt x="4639183" y="1068819"/>
                </a:lnTo>
                <a:lnTo>
                  <a:pt x="4639183" y="1085088"/>
                </a:lnTo>
                <a:lnTo>
                  <a:pt x="4638027" y="1069911"/>
                </a:lnTo>
                <a:lnTo>
                  <a:pt x="4638929" y="1081532"/>
                </a:lnTo>
                <a:lnTo>
                  <a:pt x="4639183" y="1085088"/>
                </a:lnTo>
                <a:lnTo>
                  <a:pt x="4639183" y="1068819"/>
                </a:lnTo>
                <a:lnTo>
                  <a:pt x="4637951" y="1068908"/>
                </a:lnTo>
                <a:lnTo>
                  <a:pt x="4556518" y="11430"/>
                </a:lnTo>
                <a:lnTo>
                  <a:pt x="4556633" y="8128"/>
                </a:lnTo>
                <a:lnTo>
                  <a:pt x="4556239" y="7747"/>
                </a:lnTo>
                <a:lnTo>
                  <a:pt x="4556188" y="6985"/>
                </a:lnTo>
                <a:lnTo>
                  <a:pt x="4556125" y="6096"/>
                </a:lnTo>
                <a:lnTo>
                  <a:pt x="4553077" y="3429"/>
                </a:lnTo>
                <a:lnTo>
                  <a:pt x="4552099" y="3505"/>
                </a:lnTo>
                <a:lnTo>
                  <a:pt x="4551680" y="3048"/>
                </a:lnTo>
                <a:lnTo>
                  <a:pt x="4547743" y="3048"/>
                </a:lnTo>
                <a:lnTo>
                  <a:pt x="4546854" y="3886"/>
                </a:lnTo>
                <a:lnTo>
                  <a:pt x="4546092" y="3937"/>
                </a:lnTo>
                <a:lnTo>
                  <a:pt x="4543425" y="6985"/>
                </a:lnTo>
                <a:lnTo>
                  <a:pt x="4543425" y="7162"/>
                </a:lnTo>
                <a:lnTo>
                  <a:pt x="3420910" y="1087932"/>
                </a:lnTo>
                <a:lnTo>
                  <a:pt x="3398901" y="1065022"/>
                </a:lnTo>
                <a:lnTo>
                  <a:pt x="3370453" y="1145413"/>
                </a:lnTo>
                <a:lnTo>
                  <a:pt x="3451733" y="1120013"/>
                </a:lnTo>
                <a:lnTo>
                  <a:pt x="3440506" y="1108329"/>
                </a:lnTo>
                <a:lnTo>
                  <a:pt x="3429736" y="1097127"/>
                </a:lnTo>
                <a:lnTo>
                  <a:pt x="4544669" y="23545"/>
                </a:lnTo>
                <a:lnTo>
                  <a:pt x="4625175" y="1068908"/>
                </a:lnTo>
                <a:lnTo>
                  <a:pt x="4625251" y="1069911"/>
                </a:lnTo>
                <a:lnTo>
                  <a:pt x="4593590" y="1072388"/>
                </a:lnTo>
                <a:lnTo>
                  <a:pt x="4637532" y="1145413"/>
                </a:lnTo>
                <a:lnTo>
                  <a:pt x="4660620" y="1088644"/>
                </a:lnTo>
                <a:lnTo>
                  <a:pt x="4669663" y="1066419"/>
                </a:lnTo>
                <a:close/>
              </a:path>
              <a:path w="6396355" h="3616959">
                <a:moveTo>
                  <a:pt x="5798947" y="2969768"/>
                </a:moveTo>
                <a:lnTo>
                  <a:pt x="5797296" y="2966593"/>
                </a:lnTo>
                <a:lnTo>
                  <a:pt x="5795645" y="2963545"/>
                </a:lnTo>
                <a:lnTo>
                  <a:pt x="5791708" y="2962402"/>
                </a:lnTo>
                <a:lnTo>
                  <a:pt x="4658220" y="3574745"/>
                </a:lnTo>
                <a:lnTo>
                  <a:pt x="4643120" y="3546729"/>
                </a:lnTo>
                <a:lnTo>
                  <a:pt x="4594225" y="3616528"/>
                </a:lnTo>
                <a:lnTo>
                  <a:pt x="4679315" y="3613835"/>
                </a:lnTo>
                <a:lnTo>
                  <a:pt x="4668393" y="3593604"/>
                </a:lnTo>
                <a:lnTo>
                  <a:pt x="4664253" y="3585934"/>
                </a:lnTo>
                <a:lnTo>
                  <a:pt x="5794629" y="2975229"/>
                </a:lnTo>
                <a:lnTo>
                  <a:pt x="5797804" y="2973578"/>
                </a:lnTo>
                <a:lnTo>
                  <a:pt x="5798947" y="2969768"/>
                </a:lnTo>
                <a:close/>
              </a:path>
              <a:path w="6396355" h="3616959">
                <a:moveTo>
                  <a:pt x="6395847" y="10541"/>
                </a:moveTo>
                <a:lnTo>
                  <a:pt x="6394958" y="6604"/>
                </a:lnTo>
                <a:lnTo>
                  <a:pt x="6389116" y="2794"/>
                </a:lnTo>
                <a:lnTo>
                  <a:pt x="6385179" y="3556"/>
                </a:lnTo>
                <a:lnTo>
                  <a:pt x="6383274" y="6604"/>
                </a:lnTo>
                <a:lnTo>
                  <a:pt x="5661025" y="1104938"/>
                </a:lnTo>
                <a:lnTo>
                  <a:pt x="5634482" y="1087501"/>
                </a:lnTo>
                <a:lnTo>
                  <a:pt x="5624449" y="1172083"/>
                </a:lnTo>
                <a:lnTo>
                  <a:pt x="5698109" y="1129284"/>
                </a:lnTo>
                <a:lnTo>
                  <a:pt x="5693461" y="1126236"/>
                </a:lnTo>
                <a:lnTo>
                  <a:pt x="5671591" y="1111885"/>
                </a:lnTo>
                <a:lnTo>
                  <a:pt x="6393942" y="13462"/>
                </a:lnTo>
                <a:lnTo>
                  <a:pt x="6395847" y="10541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70"/>
              </a:lnSpc>
              <a:spcBef>
                <a:spcPts val="100"/>
              </a:spcBef>
            </a:pPr>
            <a:r>
              <a:rPr spc="140" dirty="0"/>
              <a:t>Cost</a:t>
            </a:r>
            <a:r>
              <a:rPr spc="5" dirty="0"/>
              <a:t> </a:t>
            </a:r>
            <a:r>
              <a:rPr spc="-25" dirty="0"/>
              <a:t>Benefit</a:t>
            </a:r>
            <a:r>
              <a:rPr spc="-360" dirty="0"/>
              <a:t> </a:t>
            </a:r>
            <a:r>
              <a:rPr spc="50" dirty="0"/>
              <a:t>Assessment</a:t>
            </a:r>
            <a:r>
              <a:rPr spc="-10" dirty="0"/>
              <a:t> </a:t>
            </a:r>
            <a:r>
              <a:rPr dirty="0"/>
              <a:t>Framework</a:t>
            </a:r>
            <a:r>
              <a:rPr spc="10" dirty="0"/>
              <a:t> </a:t>
            </a:r>
            <a:r>
              <a:rPr spc="370" dirty="0"/>
              <a:t>–</a:t>
            </a:r>
          </a:p>
          <a:p>
            <a:pPr marL="12700">
              <a:lnSpc>
                <a:spcPts val="3370"/>
              </a:lnSpc>
            </a:pPr>
            <a:r>
              <a:rPr spc="-10" dirty="0"/>
              <a:t>Template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dirty="0" smtClean="0"/>
              <a:t>The DYM-08 Business Health and Performance Test at  www.business-tester.com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3138" y="1323594"/>
          <a:ext cx="9204957" cy="59378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3980"/>
                <a:gridCol w="873759"/>
                <a:gridCol w="975994"/>
                <a:gridCol w="777874"/>
                <a:gridCol w="765810"/>
                <a:gridCol w="765810"/>
                <a:gridCol w="765810"/>
                <a:gridCol w="765810"/>
                <a:gridCol w="677545"/>
                <a:gridCol w="677545"/>
                <a:gridCol w="795020"/>
              </a:tblGrid>
              <a:tr h="40259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494030" marR="391795" indent="-94615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Initiative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07314" marR="101600" indent="5334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Strategic Alignment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53670" marR="130810" indent="-1714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Pain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Points Addressed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83185" marR="74930" indent="-127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Positive Customer Impact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Estimated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Costs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213995" marR="78740" indent="-1301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Estimated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(3yr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totals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$m)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41910" marR="3302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Confidence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Level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315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Capex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($m)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35609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Opex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($m)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7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694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050" baseline="27777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</a:t>
                      </a:r>
                      <a:r>
                        <a:rPr sz="1050" spc="165" baseline="27777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29539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1430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YEARS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3017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050" baseline="27777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</a:t>
                      </a:r>
                      <a:r>
                        <a:rPr sz="1050" spc="165" baseline="27777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3017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1430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1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YEARS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13017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11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OPEX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636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REVENUE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8636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  <a:tr h="784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R="2476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Example</a:t>
                      </a:r>
                      <a:r>
                        <a:rPr sz="1000" spc="-3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Initiative</a:t>
                      </a:r>
                      <a:r>
                        <a:rPr sz="1000" spc="-2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#1,</a:t>
                      </a:r>
                      <a:r>
                        <a:rPr sz="1000" spc="-1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#2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Moderate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Example</a:t>
                      </a:r>
                      <a:r>
                        <a:rPr sz="1000" spc="-4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Initiative</a:t>
                      </a:r>
                      <a:r>
                        <a:rPr sz="1000" spc="-3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1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Medium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#11,</a:t>
                      </a:r>
                      <a:r>
                        <a:rPr sz="1000" spc="-1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#14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1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Medium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5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5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Example</a:t>
                      </a:r>
                      <a:r>
                        <a:rPr sz="1000" spc="-4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Initiative</a:t>
                      </a:r>
                      <a:r>
                        <a:rPr sz="1000" spc="-3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#10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5" dirty="0">
                          <a:solidFill>
                            <a:srgbClr val="070E09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5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spc="-25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0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Very</a:t>
                      </a:r>
                      <a:r>
                        <a:rPr sz="1000" spc="-25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F2417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51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02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7117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A315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524</Words>
  <Application>Microsoft Office PowerPoint</Application>
  <PresentationFormat>Custom</PresentationFormat>
  <Paragraphs>149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Times New Roman</vt:lpstr>
      <vt:lpstr>Trebuchet MS</vt:lpstr>
      <vt:lpstr>Office Theme</vt:lpstr>
      <vt:lpstr>PowerPoint Presentation</vt:lpstr>
      <vt:lpstr>Cost Benefit Assessment Framework – Overview</vt:lpstr>
      <vt:lpstr>Cost Benefit Assessment Framework – Method</vt:lpstr>
      <vt:lpstr>Cost Benefit Assessment Framework – Template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Management Consulting Toolkit: Fifty of the most versatile and value-adding tools used by the worldâ•Žs leading business analysts, transformation experts and management consultants.</dc:title>
  <dc:creator>Expert Toolkit</dc:creator>
  <cp:lastModifiedBy>Ozhan Atalay</cp:lastModifiedBy>
  <cp:revision>24</cp:revision>
  <dcterms:created xsi:type="dcterms:W3CDTF">2026-01-27T15:21:26Z</dcterms:created>
  <dcterms:modified xsi:type="dcterms:W3CDTF">2026-01-27T20:52:48Z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gent">
    <vt:lpwstr>pdfHarmony 2.0 Linux Kernel 2.6 64bit Mar 13 2012 Library 9.0.1</vt:lpwstr>
  </property>
  <property fmtid="{D5CDD505-2E9C-101B-9397-08002B2CF9AE}" pid="3" name="Created">
    <vt:filetime>2019-08-20T00:00:00Z</vt:filetime>
  </property>
  <property fmtid="{D5CDD505-2E9C-101B-9397-08002B2CF9AE}" pid="4" name="Creator">
    <vt:lpwstr>Appligent pdfHarmony 2.0</vt:lpwstr>
  </property>
  <property fmtid="{D5CDD505-2E9C-101B-9397-08002B2CF9AE}" pid="5" name="LastSaved">
    <vt:filetime>2026-01-27T00:00:00Z</vt:filetime>
  </property>
  <property fmtid="{D5CDD505-2E9C-101B-9397-08002B2CF9AE}" pid="6" name="Producer">
    <vt:lpwstr>PDFium</vt:lpwstr>
  </property>
</Properties>
</file>