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302" r:id="rId2"/>
    <p:sldId id="303" r:id="rId3"/>
    <p:sldId id="304" r:id="rId4"/>
    <p:sldId id="305" r:id="rId5"/>
    <p:sldId id="306" r:id="rId6"/>
  </p:sldIdLst>
  <p:sldSz cx="10058400" cy="7772400"/>
  <p:notesSz cx="10058400" cy="7772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A0000"/>
    <a:srgbClr val="7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068" y="5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59275" cy="388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97538" y="0"/>
            <a:ext cx="4359275" cy="388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DD9FD9-8250-48B2-8AD6-1AB4C72D7C69}" type="datetimeFigureOut">
              <a:rPr lang="tr-TR" smtClean="0"/>
              <a:t>27.01.2026</a:t>
            </a:fld>
            <a:endParaRPr lang="tr-T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332163" y="971550"/>
            <a:ext cx="3394075" cy="2622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006475" y="3740150"/>
            <a:ext cx="8045450" cy="3060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7383463"/>
            <a:ext cx="4359275" cy="388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97538" y="7383463"/>
            <a:ext cx="4359275" cy="388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96689A-C2A7-4BC0-868B-888C0008021F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076481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001F5F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754380" y="7405218"/>
            <a:ext cx="4958080" cy="169277"/>
          </a:xfrm>
        </p:spPr>
        <p:txBody>
          <a:bodyPr lIns="0" tIns="0" rIns="0" bIns="0"/>
          <a:lstStyle>
            <a:lvl1pPr>
              <a:defRPr sz="11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lang="en-US" spc="-10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41605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  <p:sp>
        <p:nvSpPr>
          <p:cNvPr id="7" name="bg object 17"/>
          <p:cNvSpPr/>
          <p:nvPr userDrawn="1"/>
        </p:nvSpPr>
        <p:spPr>
          <a:xfrm>
            <a:off x="761" y="761"/>
            <a:ext cx="10058400" cy="7772400"/>
          </a:xfrm>
          <a:custGeom>
            <a:avLst/>
            <a:gdLst/>
            <a:ahLst/>
            <a:cxnLst/>
            <a:rect l="l" t="t" r="r" b="b"/>
            <a:pathLst>
              <a:path w="10058400" h="7772400">
                <a:moveTo>
                  <a:pt x="0" y="7772400"/>
                </a:moveTo>
                <a:lnTo>
                  <a:pt x="10058400" y="7772400"/>
                </a:lnTo>
                <a:lnTo>
                  <a:pt x="10058400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ln w="126492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66751" y="152400"/>
            <a:ext cx="8067650" cy="853693"/>
          </a:xfrm>
        </p:spPr>
        <p:txBody>
          <a:bodyPr lIns="0" tIns="0" rIns="0" bIns="0"/>
          <a:lstStyle>
            <a:lvl1pPr>
              <a:defRPr sz="3200" b="1" i="0">
                <a:solidFill>
                  <a:srgbClr val="001F5F"/>
                </a:solidFill>
                <a:latin typeface="Trebuchet MS"/>
                <a:cs typeface="Trebuchet MS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371600" y="7423067"/>
            <a:ext cx="6858000" cy="430887"/>
          </a:xfrm>
        </p:spPr>
        <p:txBody>
          <a:bodyPr lIns="0" tIns="0" rIns="0" bIns="0"/>
          <a:lstStyle>
            <a:lvl1pPr>
              <a:defRPr sz="14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lang="en-US" spc="-10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41605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  <p:sp>
        <p:nvSpPr>
          <p:cNvPr id="7" name="bg object 17"/>
          <p:cNvSpPr/>
          <p:nvPr userDrawn="1"/>
        </p:nvSpPr>
        <p:spPr>
          <a:xfrm>
            <a:off x="761" y="761"/>
            <a:ext cx="10058400" cy="7772400"/>
          </a:xfrm>
          <a:custGeom>
            <a:avLst/>
            <a:gdLst/>
            <a:ahLst/>
            <a:cxnLst/>
            <a:rect l="l" t="t" r="r" b="b"/>
            <a:pathLst>
              <a:path w="10058400" h="7772400">
                <a:moveTo>
                  <a:pt x="0" y="7772400"/>
                </a:moveTo>
                <a:lnTo>
                  <a:pt x="10058400" y="7772400"/>
                </a:lnTo>
                <a:lnTo>
                  <a:pt x="10058400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ln w="126492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001F5F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>
          <a:xfrm>
            <a:off x="762000" y="7382748"/>
            <a:ext cx="4958080" cy="338554"/>
          </a:xfrm>
        </p:spPr>
        <p:txBody>
          <a:bodyPr lIns="0" tIns="0" rIns="0" bIns="0"/>
          <a:lstStyle>
            <a:lvl1pPr>
              <a:defRPr sz="11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lang="en-US" spc="-10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41605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  <p:sp>
        <p:nvSpPr>
          <p:cNvPr id="8" name="bg object 17"/>
          <p:cNvSpPr/>
          <p:nvPr userDrawn="1"/>
        </p:nvSpPr>
        <p:spPr>
          <a:xfrm>
            <a:off x="761" y="761"/>
            <a:ext cx="10058400" cy="7772400"/>
          </a:xfrm>
          <a:custGeom>
            <a:avLst/>
            <a:gdLst/>
            <a:ahLst/>
            <a:cxnLst/>
            <a:rect l="l" t="t" r="r" b="b"/>
            <a:pathLst>
              <a:path w="10058400" h="7772400">
                <a:moveTo>
                  <a:pt x="0" y="7772400"/>
                </a:moveTo>
                <a:lnTo>
                  <a:pt x="10058400" y="7772400"/>
                </a:lnTo>
                <a:lnTo>
                  <a:pt x="10058400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ln w="126492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001F5F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762000" y="7382748"/>
            <a:ext cx="4958080" cy="338554"/>
          </a:xfrm>
        </p:spPr>
        <p:txBody>
          <a:bodyPr lIns="0" tIns="0" rIns="0" bIns="0"/>
          <a:lstStyle>
            <a:lvl1pPr>
              <a:defRPr sz="11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lang="en-US" spc="-10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41605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  <p:sp>
        <p:nvSpPr>
          <p:cNvPr id="6" name="bg object 17"/>
          <p:cNvSpPr/>
          <p:nvPr userDrawn="1"/>
        </p:nvSpPr>
        <p:spPr>
          <a:xfrm>
            <a:off x="761" y="761"/>
            <a:ext cx="10058400" cy="7772400"/>
          </a:xfrm>
          <a:custGeom>
            <a:avLst/>
            <a:gdLst/>
            <a:ahLst/>
            <a:cxnLst/>
            <a:rect l="l" t="t" r="r" b="b"/>
            <a:pathLst>
              <a:path w="10058400" h="7772400">
                <a:moveTo>
                  <a:pt x="0" y="7772400"/>
                </a:moveTo>
                <a:lnTo>
                  <a:pt x="10058400" y="7772400"/>
                </a:lnTo>
                <a:lnTo>
                  <a:pt x="10058400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ln w="126492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0058400" cy="7772400"/>
          </a:xfrm>
          <a:custGeom>
            <a:avLst/>
            <a:gdLst/>
            <a:ahLst/>
            <a:cxnLst/>
            <a:rect l="l" t="t" r="r" b="b"/>
            <a:pathLst>
              <a:path w="10058400" h="7772400">
                <a:moveTo>
                  <a:pt x="10058400" y="0"/>
                </a:moveTo>
                <a:lnTo>
                  <a:pt x="0" y="0"/>
                </a:lnTo>
                <a:lnTo>
                  <a:pt x="0" y="1270"/>
                </a:lnTo>
                <a:lnTo>
                  <a:pt x="0" y="7772400"/>
                </a:lnTo>
                <a:lnTo>
                  <a:pt x="762" y="7772400"/>
                </a:lnTo>
                <a:lnTo>
                  <a:pt x="762" y="1270"/>
                </a:lnTo>
                <a:lnTo>
                  <a:pt x="10058400" y="1270"/>
                </a:lnTo>
                <a:lnTo>
                  <a:pt x="10058400" y="0"/>
                </a:lnTo>
                <a:close/>
              </a:path>
            </a:pathLst>
          </a:custGeom>
          <a:solidFill>
            <a:srgbClr val="EBEBE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bg object 17"/>
          <p:cNvSpPr/>
          <p:nvPr/>
        </p:nvSpPr>
        <p:spPr>
          <a:xfrm>
            <a:off x="761" y="761"/>
            <a:ext cx="10058400" cy="7772400"/>
          </a:xfrm>
          <a:custGeom>
            <a:avLst/>
            <a:gdLst/>
            <a:ahLst/>
            <a:cxnLst/>
            <a:rect l="l" t="t" r="r" b="b"/>
            <a:pathLst>
              <a:path w="10058400" h="7772400">
                <a:moveTo>
                  <a:pt x="0" y="7772400"/>
                </a:moveTo>
                <a:lnTo>
                  <a:pt x="10058400" y="7772400"/>
                </a:lnTo>
                <a:lnTo>
                  <a:pt x="10058400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ln w="126492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spc="-10"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7065309" y="7389613"/>
            <a:ext cx="1659890" cy="338554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35"/>
              </a:spcBef>
            </a:pPr>
            <a:endParaRPr spc="-20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41605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-26607" y="7257964"/>
            <a:ext cx="10058400" cy="457707"/>
          </a:xfrm>
          <a:custGeom>
            <a:avLst/>
            <a:gdLst/>
            <a:ahLst/>
            <a:cxnLst/>
            <a:rect l="l" t="t" r="r" b="b"/>
            <a:pathLst>
              <a:path w="10058400" h="431800">
                <a:moveTo>
                  <a:pt x="10058400" y="0"/>
                </a:moveTo>
                <a:lnTo>
                  <a:pt x="0" y="0"/>
                </a:lnTo>
                <a:lnTo>
                  <a:pt x="0" y="431292"/>
                </a:lnTo>
                <a:lnTo>
                  <a:pt x="10058400" y="431292"/>
                </a:lnTo>
                <a:lnTo>
                  <a:pt x="1005840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bg object 17"/>
          <p:cNvSpPr/>
          <p:nvPr/>
        </p:nvSpPr>
        <p:spPr>
          <a:xfrm>
            <a:off x="488441" y="1052322"/>
            <a:ext cx="9086215" cy="0"/>
          </a:xfrm>
          <a:custGeom>
            <a:avLst/>
            <a:gdLst/>
            <a:ahLst/>
            <a:cxnLst/>
            <a:rect l="l" t="t" r="r" b="b"/>
            <a:pathLst>
              <a:path w="9086215">
                <a:moveTo>
                  <a:pt x="0" y="0"/>
                </a:moveTo>
                <a:lnTo>
                  <a:pt x="9085834" y="0"/>
                </a:lnTo>
              </a:path>
            </a:pathLst>
          </a:custGeom>
          <a:ln w="19812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66750" y="120776"/>
            <a:ext cx="8054527" cy="88531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001F5F"/>
                </a:solidFill>
                <a:latin typeface="Trebuchet MS"/>
                <a:cs typeface="Trebuchet MS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35038" y="1945639"/>
            <a:ext cx="9135110" cy="51447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762000" y="7382748"/>
            <a:ext cx="495808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lang="en-US" spc="-10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385681" y="7486818"/>
            <a:ext cx="244855" cy="1441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41605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  <p:sp>
        <p:nvSpPr>
          <p:cNvPr id="9" name="bg object 17"/>
          <p:cNvSpPr/>
          <p:nvPr userDrawn="1"/>
        </p:nvSpPr>
        <p:spPr>
          <a:xfrm>
            <a:off x="761" y="761"/>
            <a:ext cx="10058400" cy="7772400"/>
          </a:xfrm>
          <a:custGeom>
            <a:avLst/>
            <a:gdLst/>
            <a:ahLst/>
            <a:cxnLst/>
            <a:rect l="l" t="t" r="r" b="b"/>
            <a:pathLst>
              <a:path w="10058400" h="7772400">
                <a:moveTo>
                  <a:pt x="0" y="7772400"/>
                </a:moveTo>
                <a:lnTo>
                  <a:pt x="10058400" y="7772400"/>
                </a:lnTo>
                <a:lnTo>
                  <a:pt x="10058400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ln w="126492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3736" y="26894"/>
            <a:ext cx="1066800" cy="10668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sldNum="0" hd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76400" y="4158984"/>
            <a:ext cx="6152515" cy="13792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10" dirty="0">
                <a:solidFill>
                  <a:srgbClr val="464952"/>
                </a:solidFill>
                <a:latin typeface="Calibri"/>
                <a:cs typeface="Calibri"/>
              </a:rPr>
              <a:t>Failure</a:t>
            </a:r>
            <a:r>
              <a:rPr sz="4000" b="1" spc="-170" dirty="0">
                <a:solidFill>
                  <a:srgbClr val="464952"/>
                </a:solidFill>
                <a:latin typeface="Calibri"/>
                <a:cs typeface="Calibri"/>
              </a:rPr>
              <a:t> </a:t>
            </a:r>
            <a:r>
              <a:rPr sz="4000" b="1" dirty="0">
                <a:solidFill>
                  <a:srgbClr val="464952"/>
                </a:solidFill>
                <a:latin typeface="Calibri"/>
                <a:cs typeface="Calibri"/>
              </a:rPr>
              <a:t>Mode</a:t>
            </a:r>
            <a:r>
              <a:rPr sz="4000" b="1" spc="-185" dirty="0">
                <a:solidFill>
                  <a:srgbClr val="464952"/>
                </a:solidFill>
                <a:latin typeface="Calibri"/>
                <a:cs typeface="Calibri"/>
              </a:rPr>
              <a:t> </a:t>
            </a:r>
            <a:r>
              <a:rPr sz="4000" b="1" spc="-10" dirty="0">
                <a:solidFill>
                  <a:srgbClr val="464952"/>
                </a:solidFill>
                <a:latin typeface="Calibri"/>
                <a:cs typeface="Calibri"/>
              </a:rPr>
              <a:t>Effects</a:t>
            </a:r>
            <a:r>
              <a:rPr sz="4000" b="1" spc="-170" dirty="0">
                <a:solidFill>
                  <a:srgbClr val="464952"/>
                </a:solidFill>
                <a:latin typeface="Calibri"/>
                <a:cs typeface="Calibri"/>
              </a:rPr>
              <a:t> </a:t>
            </a:r>
            <a:r>
              <a:rPr sz="4000" b="1" spc="-10" dirty="0">
                <a:solidFill>
                  <a:srgbClr val="464952"/>
                </a:solidFill>
                <a:latin typeface="Calibri"/>
                <a:cs typeface="Calibri"/>
              </a:rPr>
              <a:t>Analysis</a:t>
            </a:r>
            <a:endParaRPr sz="4000" dirty="0">
              <a:latin typeface="Calibri"/>
              <a:cs typeface="Calibri"/>
            </a:endParaRPr>
          </a:p>
          <a:p>
            <a:pPr marL="12700" marR="211454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A</a:t>
            </a:r>
            <a:r>
              <a:rPr sz="2400" b="1" spc="-75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proven</a:t>
            </a:r>
            <a:r>
              <a:rPr sz="2400" b="1" spc="-85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analysis</a:t>
            </a:r>
            <a:r>
              <a:rPr sz="2400" b="1" spc="-70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method</a:t>
            </a:r>
            <a:r>
              <a:rPr sz="2400" b="1" spc="-70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for</a:t>
            </a:r>
            <a:r>
              <a:rPr sz="2400" b="1" spc="-80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identifying</a:t>
            </a:r>
            <a:r>
              <a:rPr sz="2400" b="1" spc="-55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spc="-25" dirty="0">
                <a:solidFill>
                  <a:srgbClr val="9C3636"/>
                </a:solidFill>
                <a:latin typeface="Calibri"/>
                <a:cs typeface="Calibri"/>
              </a:rPr>
              <a:t>and </a:t>
            </a:r>
            <a:r>
              <a:rPr sz="2400" b="1" spc="-10" dirty="0">
                <a:solidFill>
                  <a:srgbClr val="9C3636"/>
                </a:solidFill>
                <a:latin typeface="Calibri"/>
                <a:cs typeface="Calibri"/>
              </a:rPr>
              <a:t>preventing</a:t>
            </a:r>
            <a:r>
              <a:rPr sz="2400" b="1" spc="-65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business</a:t>
            </a:r>
            <a:r>
              <a:rPr sz="2400" b="1" spc="-55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process</a:t>
            </a:r>
            <a:r>
              <a:rPr sz="2400" b="1" spc="-75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failures</a:t>
            </a:r>
            <a:r>
              <a:rPr sz="2400" b="1" spc="-65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and</a:t>
            </a:r>
            <a:r>
              <a:rPr sz="2400" b="1" spc="-75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9C3636"/>
                </a:solidFill>
                <a:latin typeface="Calibri"/>
                <a:cs typeface="Calibri"/>
              </a:rPr>
              <a:t>errors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lang="tr-TR" spc="-1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516907"/>
            <a:ext cx="8582990" cy="317675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8120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30" dirty="0"/>
              <a:t>Failure</a:t>
            </a:r>
            <a:r>
              <a:rPr spc="-100" dirty="0"/>
              <a:t> </a:t>
            </a:r>
            <a:r>
              <a:rPr spc="114" dirty="0"/>
              <a:t>Mode</a:t>
            </a:r>
            <a:r>
              <a:rPr spc="-90" dirty="0"/>
              <a:t> </a:t>
            </a:r>
            <a:r>
              <a:rPr spc="-65" dirty="0"/>
              <a:t>Effects</a:t>
            </a:r>
            <a:r>
              <a:rPr spc="-415" dirty="0"/>
              <a:t> </a:t>
            </a:r>
            <a:r>
              <a:rPr dirty="0"/>
              <a:t>Analysis</a:t>
            </a:r>
            <a:r>
              <a:rPr spc="-85" dirty="0"/>
              <a:t> </a:t>
            </a:r>
            <a:r>
              <a:rPr spc="420" dirty="0"/>
              <a:t>–</a:t>
            </a:r>
            <a:r>
              <a:rPr spc="-80" dirty="0"/>
              <a:t> </a:t>
            </a:r>
            <a:r>
              <a:rPr spc="-10" dirty="0"/>
              <a:t>Overview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8717" y="1211498"/>
            <a:ext cx="9192780" cy="202094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79488" y="1220139"/>
            <a:ext cx="9099550" cy="432434"/>
          </a:xfrm>
          <a:prstGeom prst="rect">
            <a:avLst/>
          </a:prstGeom>
          <a:solidFill>
            <a:srgbClr val="9C3636"/>
          </a:solidFill>
        </p:spPr>
        <p:txBody>
          <a:bodyPr vert="horz" wrap="square" lIns="0" tIns="4762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375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What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is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it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9488" y="1652142"/>
            <a:ext cx="9099550" cy="1507490"/>
          </a:xfrm>
          <a:prstGeom prst="rect">
            <a:avLst/>
          </a:prstGeom>
          <a:solidFill>
            <a:srgbClr val="FFFFFF"/>
          </a:solidFill>
          <a:ln w="6350">
            <a:solidFill>
              <a:srgbClr val="A6A6A6"/>
            </a:solidFill>
          </a:ln>
        </p:spPr>
        <p:txBody>
          <a:bodyPr vert="horz" wrap="square" lIns="0" tIns="131445" rIns="0" bIns="0" rtlCol="0">
            <a:spAutoFit/>
          </a:bodyPr>
          <a:lstStyle/>
          <a:p>
            <a:pPr marL="182245" marR="180340" algn="ctr">
              <a:lnSpc>
                <a:spcPct val="100000"/>
              </a:lnSpc>
              <a:spcBef>
                <a:spcPts val="1035"/>
              </a:spcBef>
            </a:pPr>
            <a:r>
              <a:rPr sz="1600" spc="-10" dirty="0">
                <a:latin typeface="Calibri"/>
                <a:cs typeface="Calibri"/>
              </a:rPr>
              <a:t>Failure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Mode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Effects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Analysis</a:t>
            </a:r>
            <a:r>
              <a:rPr sz="1600" spc="-6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(FMEA)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is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method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for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analyzing</a:t>
            </a:r>
            <a:r>
              <a:rPr sz="1600" spc="-7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potential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ways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in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which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process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could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fail </a:t>
            </a:r>
            <a:r>
              <a:rPr sz="1600" dirty="0">
                <a:latin typeface="Calibri"/>
                <a:cs typeface="Calibri"/>
              </a:rPr>
              <a:t>impacting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process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performance,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output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quality,</a:t>
            </a:r>
            <a:r>
              <a:rPr sz="1600" spc="-6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customer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satisfaction.</a:t>
            </a:r>
            <a:r>
              <a:rPr sz="1600" spc="-7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FMEA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works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by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using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consistent classification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approach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in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which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failures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are </a:t>
            </a:r>
            <a:r>
              <a:rPr sz="1600" spc="-10" dirty="0">
                <a:latin typeface="Calibri"/>
                <a:cs typeface="Calibri"/>
              </a:rPr>
              <a:t>prioritized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based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on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severity,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detectability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likelihood.</a:t>
            </a:r>
            <a:endParaRPr sz="1600" dirty="0">
              <a:latin typeface="Calibri"/>
              <a:cs typeface="Calibri"/>
            </a:endParaRPr>
          </a:p>
          <a:p>
            <a:pPr marL="193040" marR="187960" algn="ctr">
              <a:lnSpc>
                <a:spcPct val="100000"/>
              </a:lnSpc>
            </a:pPr>
            <a:r>
              <a:rPr sz="1600" spc="-10" dirty="0">
                <a:latin typeface="Calibri"/>
                <a:cs typeface="Calibri"/>
              </a:rPr>
              <a:t>Failure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modes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are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errors or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defects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in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process,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design,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or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item,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especially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those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that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affect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customer,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can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be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potential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or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actual.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Effects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analysis</a:t>
            </a:r>
            <a:r>
              <a:rPr sz="1600" spc="-6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refers</a:t>
            </a:r>
            <a:r>
              <a:rPr sz="1600" dirty="0">
                <a:latin typeface="Calibri"/>
                <a:cs typeface="Calibri"/>
              </a:rPr>
              <a:t> to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evaluation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of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consequences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of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failures.</a:t>
            </a:r>
            <a:endParaRPr sz="1600" dirty="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8717" y="3249154"/>
            <a:ext cx="9192780" cy="201932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479488" y="3256584"/>
            <a:ext cx="9099550" cy="432434"/>
          </a:xfrm>
          <a:prstGeom prst="rect">
            <a:avLst/>
          </a:prstGeom>
          <a:solidFill>
            <a:srgbClr val="9C3636"/>
          </a:solidFill>
        </p:spPr>
        <p:txBody>
          <a:bodyPr vert="horz" wrap="square" lIns="0" tIns="4762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375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When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20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use</a:t>
            </a:r>
            <a:r>
              <a:rPr sz="20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it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79488" y="3688588"/>
            <a:ext cx="9099550" cy="1507490"/>
          </a:xfrm>
          <a:prstGeom prst="rect">
            <a:avLst/>
          </a:prstGeom>
          <a:solidFill>
            <a:srgbClr val="FFFFFF"/>
          </a:solidFill>
          <a:ln w="6350">
            <a:solidFill>
              <a:srgbClr val="A6A6A6"/>
            </a:solidFill>
          </a:ln>
        </p:spPr>
        <p:txBody>
          <a:bodyPr vert="horz" wrap="square" lIns="0" tIns="131445" rIns="0" bIns="0" rtlCol="0">
            <a:spAutoFit/>
          </a:bodyPr>
          <a:lstStyle/>
          <a:p>
            <a:pPr marL="145415" marR="144145" indent="1905" algn="ctr">
              <a:lnSpc>
                <a:spcPct val="100000"/>
              </a:lnSpc>
              <a:spcBef>
                <a:spcPts val="1035"/>
              </a:spcBef>
            </a:pPr>
            <a:r>
              <a:rPr sz="1600" dirty="0">
                <a:latin typeface="Calibri"/>
                <a:cs typeface="Calibri"/>
              </a:rPr>
              <a:t>FMEA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is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useful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method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for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identifying</a:t>
            </a:r>
            <a:r>
              <a:rPr sz="1600" spc="-6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analyzing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potential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“break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points”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of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process.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It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helps</a:t>
            </a:r>
            <a:r>
              <a:rPr sz="1600" spc="500" dirty="0">
                <a:latin typeface="Calibri"/>
                <a:cs typeface="Calibri"/>
              </a:rPr>
              <a:t>  </a:t>
            </a:r>
            <a:r>
              <a:rPr sz="1600" dirty="0">
                <a:latin typeface="Calibri"/>
                <a:cs typeface="Calibri"/>
              </a:rPr>
              <a:t>ask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questions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–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“where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could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this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process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go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wrong, how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bad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will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it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be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when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it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goes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wrong,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how </a:t>
            </a:r>
            <a:r>
              <a:rPr sz="1600" spc="-10" dirty="0">
                <a:latin typeface="Calibri"/>
                <a:cs typeface="Calibri"/>
              </a:rPr>
              <a:t>likely </a:t>
            </a:r>
            <a:r>
              <a:rPr sz="1600" dirty="0">
                <a:latin typeface="Calibri"/>
                <a:cs typeface="Calibri"/>
              </a:rPr>
              <a:t>will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we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see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it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has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gone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wrong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be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able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to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correct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it”.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Using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objective</a:t>
            </a:r>
            <a:r>
              <a:rPr sz="1600" spc="-10" dirty="0">
                <a:latin typeface="Calibri"/>
                <a:cs typeface="Calibri"/>
              </a:rPr>
              <a:t> assessment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scoring </a:t>
            </a:r>
            <a:r>
              <a:rPr sz="1600" dirty="0">
                <a:latin typeface="Calibri"/>
                <a:cs typeface="Calibri"/>
              </a:rPr>
              <a:t>approach,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FMEA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can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be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used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to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focus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improvement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efforts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in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areas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likely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to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cause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greatest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impact.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FMEA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is </a:t>
            </a:r>
            <a:r>
              <a:rPr sz="1600" dirty="0">
                <a:latin typeface="Calibri"/>
                <a:cs typeface="Calibri"/>
              </a:rPr>
              <a:t>a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valuable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technique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to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utilize</a:t>
            </a:r>
            <a:r>
              <a:rPr sz="1600" spc="-6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in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any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process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analysis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exercise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where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control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output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quality</a:t>
            </a:r>
            <a:r>
              <a:rPr sz="1600" spc="-6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is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critical.</a:t>
            </a:r>
            <a:endParaRPr sz="1600" dirty="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58717" y="5304975"/>
            <a:ext cx="9192780" cy="2011842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479475" y="5313095"/>
            <a:ext cx="9099550" cy="432434"/>
          </a:xfrm>
          <a:prstGeom prst="rect">
            <a:avLst/>
          </a:prstGeom>
          <a:solidFill>
            <a:srgbClr val="9C3636"/>
          </a:solidFill>
        </p:spPr>
        <p:txBody>
          <a:bodyPr vert="horz" wrap="square" lIns="0" tIns="4826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80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Why</a:t>
            </a:r>
            <a:r>
              <a:rPr sz="20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use</a:t>
            </a:r>
            <a:r>
              <a:rPr sz="20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it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spc="-10" dirty="0"/>
          </a:p>
        </p:txBody>
      </p:sp>
      <p:sp>
        <p:nvSpPr>
          <p:cNvPr id="11" name="object 11"/>
          <p:cNvSpPr txBox="1"/>
          <p:nvPr/>
        </p:nvSpPr>
        <p:spPr>
          <a:xfrm>
            <a:off x="479475" y="5745098"/>
            <a:ext cx="9099550" cy="1507490"/>
          </a:xfrm>
          <a:prstGeom prst="rect">
            <a:avLst/>
          </a:prstGeom>
          <a:solidFill>
            <a:srgbClr val="FFFFFF"/>
          </a:solidFill>
          <a:ln w="6350">
            <a:solidFill>
              <a:srgbClr val="A6A6A6"/>
            </a:solidFill>
          </a:ln>
        </p:spPr>
        <p:txBody>
          <a:bodyPr vert="horz" wrap="square" lIns="0" tIns="132080" rIns="0" bIns="0" rtlCol="0">
            <a:spAutoFit/>
          </a:bodyPr>
          <a:lstStyle/>
          <a:p>
            <a:pPr marL="165735" marR="161290" indent="-3810" algn="ctr">
              <a:lnSpc>
                <a:spcPct val="100000"/>
              </a:lnSpc>
              <a:spcBef>
                <a:spcPts val="1040"/>
              </a:spcBef>
            </a:pPr>
            <a:r>
              <a:rPr sz="1600" dirty="0">
                <a:latin typeface="Calibri"/>
                <a:cs typeface="Calibri"/>
              </a:rPr>
              <a:t>A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successful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FMEA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activity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helps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business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analysis</a:t>
            </a:r>
            <a:r>
              <a:rPr sz="1600" spc="-6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team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identify</a:t>
            </a:r>
            <a:r>
              <a:rPr sz="1600" spc="-6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potential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failure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scenarios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based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on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past </a:t>
            </a:r>
            <a:r>
              <a:rPr sz="1600" spc="-10" dirty="0">
                <a:latin typeface="Calibri"/>
                <a:cs typeface="Calibri"/>
              </a:rPr>
              <a:t>experience,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similar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products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or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processes.</a:t>
            </a:r>
            <a:r>
              <a:rPr sz="1600" dirty="0">
                <a:latin typeface="Calibri"/>
                <a:cs typeface="Calibri"/>
              </a:rPr>
              <a:t> This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then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enables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improvements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to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be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crafted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that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design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those failures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out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of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process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or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system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with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minimum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of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effort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resource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expenditure,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thereby </a:t>
            </a:r>
            <a:r>
              <a:rPr sz="1600" dirty="0">
                <a:latin typeface="Calibri"/>
                <a:cs typeface="Calibri"/>
              </a:rPr>
              <a:t>reducing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development</a:t>
            </a:r>
            <a:r>
              <a:rPr sz="1600" dirty="0">
                <a:latin typeface="Calibri"/>
                <a:cs typeface="Calibri"/>
              </a:rPr>
              <a:t> time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costs.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FMEA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is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widely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used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in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variety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of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industries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is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applicable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to </a:t>
            </a:r>
            <a:r>
              <a:rPr sz="1600" dirty="0">
                <a:latin typeface="Calibri"/>
                <a:cs typeface="Calibri"/>
              </a:rPr>
              <a:t>product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service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oriented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processes.</a:t>
            </a:r>
            <a:endParaRPr sz="16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8120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30" dirty="0"/>
              <a:t>Failure</a:t>
            </a:r>
            <a:r>
              <a:rPr spc="-100" dirty="0"/>
              <a:t> </a:t>
            </a:r>
            <a:r>
              <a:rPr spc="114" dirty="0"/>
              <a:t>Mode</a:t>
            </a:r>
            <a:r>
              <a:rPr spc="-90" dirty="0"/>
              <a:t> </a:t>
            </a:r>
            <a:r>
              <a:rPr spc="-65" dirty="0"/>
              <a:t>Effects</a:t>
            </a:r>
            <a:r>
              <a:rPr spc="-415" dirty="0"/>
              <a:t> </a:t>
            </a:r>
            <a:r>
              <a:rPr dirty="0"/>
              <a:t>Analysis</a:t>
            </a:r>
            <a:r>
              <a:rPr spc="-85" dirty="0"/>
              <a:t> </a:t>
            </a:r>
            <a:r>
              <a:rPr spc="420" dirty="0"/>
              <a:t>–</a:t>
            </a:r>
            <a:r>
              <a:rPr spc="-80" dirty="0"/>
              <a:t> </a:t>
            </a:r>
            <a:r>
              <a:rPr spc="60" dirty="0"/>
              <a:t>Method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458718" y="1197854"/>
            <a:ext cx="9275445" cy="6078220"/>
            <a:chOff x="458718" y="1197854"/>
            <a:chExt cx="9275445" cy="607822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8718" y="1197854"/>
              <a:ext cx="9275081" cy="607773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79488" y="1206449"/>
              <a:ext cx="9099550" cy="565150"/>
            </a:xfrm>
            <a:custGeom>
              <a:avLst/>
              <a:gdLst/>
              <a:ahLst/>
              <a:cxnLst/>
              <a:rect l="l" t="t" r="r" b="b"/>
              <a:pathLst>
                <a:path w="9099550" h="565150">
                  <a:moveTo>
                    <a:pt x="9099423" y="0"/>
                  </a:moveTo>
                  <a:lnTo>
                    <a:pt x="0" y="0"/>
                  </a:lnTo>
                  <a:lnTo>
                    <a:pt x="0" y="564819"/>
                  </a:lnTo>
                  <a:lnTo>
                    <a:pt x="9099423" y="564819"/>
                  </a:lnTo>
                  <a:lnTo>
                    <a:pt x="9099423" y="0"/>
                  </a:lnTo>
                  <a:close/>
                </a:path>
              </a:pathLst>
            </a:custGeom>
            <a:solidFill>
              <a:srgbClr val="9C363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" name="object 6"/>
            <p:cNvSpPr/>
            <p:nvPr/>
          </p:nvSpPr>
          <p:spPr>
            <a:xfrm>
              <a:off x="479488" y="1771345"/>
              <a:ext cx="9099550" cy="5380355"/>
            </a:xfrm>
            <a:custGeom>
              <a:avLst/>
              <a:gdLst/>
              <a:ahLst/>
              <a:cxnLst/>
              <a:rect l="l" t="t" r="r" b="b"/>
              <a:pathLst>
                <a:path w="9099550" h="5380355">
                  <a:moveTo>
                    <a:pt x="9099423" y="0"/>
                  </a:moveTo>
                  <a:lnTo>
                    <a:pt x="0" y="0"/>
                  </a:lnTo>
                  <a:lnTo>
                    <a:pt x="0" y="5380355"/>
                  </a:lnTo>
                  <a:lnTo>
                    <a:pt x="9099423" y="5380355"/>
                  </a:lnTo>
                  <a:lnTo>
                    <a:pt x="90994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" name="object 7"/>
            <p:cNvSpPr/>
            <p:nvPr/>
          </p:nvSpPr>
          <p:spPr>
            <a:xfrm>
              <a:off x="476313" y="1768094"/>
              <a:ext cx="9105900" cy="5387340"/>
            </a:xfrm>
            <a:custGeom>
              <a:avLst/>
              <a:gdLst/>
              <a:ahLst/>
              <a:cxnLst/>
              <a:rect l="l" t="t" r="r" b="b"/>
              <a:pathLst>
                <a:path w="9105900" h="5387340">
                  <a:moveTo>
                    <a:pt x="0" y="3175"/>
                  </a:moveTo>
                  <a:lnTo>
                    <a:pt x="9105836" y="3175"/>
                  </a:lnTo>
                </a:path>
                <a:path w="9105900" h="5387340">
                  <a:moveTo>
                    <a:pt x="3175" y="0"/>
                  </a:moveTo>
                  <a:lnTo>
                    <a:pt x="3175" y="5386781"/>
                  </a:lnTo>
                </a:path>
                <a:path w="9105900" h="5387340">
                  <a:moveTo>
                    <a:pt x="9102661" y="0"/>
                  </a:moveTo>
                  <a:lnTo>
                    <a:pt x="9102661" y="5386781"/>
                  </a:lnTo>
                </a:path>
                <a:path w="9105900" h="5387340">
                  <a:moveTo>
                    <a:pt x="0" y="5383606"/>
                  </a:moveTo>
                  <a:lnTo>
                    <a:pt x="9105836" y="5383606"/>
                  </a:lnTo>
                </a:path>
              </a:pathLst>
            </a:custGeom>
            <a:ln w="6350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4233798" y="1307338"/>
            <a:ext cx="159067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How</a:t>
            </a:r>
            <a:r>
              <a:rPr sz="20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you</a:t>
            </a:r>
            <a:r>
              <a:rPr sz="20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use</a:t>
            </a:r>
            <a:r>
              <a:rPr sz="20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it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66572" y="3724655"/>
            <a:ext cx="1440180" cy="600710"/>
          </a:xfrm>
          <a:prstGeom prst="rect">
            <a:avLst/>
          </a:prstGeom>
          <a:ln w="9144">
            <a:solidFill>
              <a:srgbClr val="8A8A8A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295"/>
              </a:spcBef>
            </a:pPr>
            <a:r>
              <a:rPr sz="1100" b="1" dirty="0">
                <a:latin typeface="Calibri"/>
                <a:cs typeface="Calibri"/>
              </a:rPr>
              <a:t>Step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spc="-25" dirty="0">
                <a:latin typeface="Calibri"/>
                <a:cs typeface="Calibri"/>
              </a:rPr>
              <a:t>1</a:t>
            </a:r>
            <a:r>
              <a:rPr sz="1100" spc="-25" dirty="0">
                <a:latin typeface="Calibri"/>
                <a:cs typeface="Calibri"/>
              </a:rPr>
              <a:t>.</a:t>
            </a:r>
            <a:endParaRPr sz="1100" dirty="0">
              <a:latin typeface="Calibri"/>
              <a:cs typeface="Calibri"/>
            </a:endParaRPr>
          </a:p>
          <a:p>
            <a:pPr marL="635" algn="ctr">
              <a:lnSpc>
                <a:spcPct val="100000"/>
              </a:lnSpc>
            </a:pPr>
            <a:r>
              <a:rPr sz="1100" dirty="0">
                <a:latin typeface="Calibri"/>
                <a:cs typeface="Calibri"/>
              </a:rPr>
              <a:t>Capture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process</a:t>
            </a:r>
            <a:endParaRPr sz="11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100" dirty="0">
                <a:latin typeface="Calibri"/>
                <a:cs typeface="Calibri"/>
              </a:rPr>
              <a:t>steps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or </a:t>
            </a:r>
            <a:r>
              <a:rPr sz="1100" spc="-10" dirty="0">
                <a:latin typeface="Calibri"/>
                <a:cs typeface="Calibri"/>
              </a:rPr>
              <a:t>tasks.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02791" y="2164079"/>
            <a:ext cx="1440180" cy="939165"/>
          </a:xfrm>
          <a:prstGeom prst="rect">
            <a:avLst/>
          </a:prstGeom>
          <a:ln w="9144">
            <a:solidFill>
              <a:srgbClr val="8A8A8A"/>
            </a:solidFill>
          </a:ln>
        </p:spPr>
        <p:txBody>
          <a:bodyPr vert="horz" wrap="square" lIns="0" tIns="36830" rIns="0" bIns="0" rtlCol="0">
            <a:spAutoFit/>
          </a:bodyPr>
          <a:lstStyle/>
          <a:p>
            <a:pPr marL="520065" algn="just">
              <a:lnSpc>
                <a:spcPct val="100000"/>
              </a:lnSpc>
              <a:spcBef>
                <a:spcPts val="290"/>
              </a:spcBef>
            </a:pPr>
            <a:r>
              <a:rPr sz="1100" b="1" dirty="0">
                <a:latin typeface="Calibri"/>
                <a:cs typeface="Calibri"/>
              </a:rPr>
              <a:t>Step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spc="-25" dirty="0">
                <a:latin typeface="Calibri"/>
                <a:cs typeface="Calibri"/>
              </a:rPr>
              <a:t>2</a:t>
            </a:r>
            <a:r>
              <a:rPr sz="1100" spc="-25" dirty="0">
                <a:latin typeface="Calibri"/>
                <a:cs typeface="Calibri"/>
              </a:rPr>
              <a:t>.</a:t>
            </a:r>
            <a:endParaRPr sz="1100" dirty="0">
              <a:latin typeface="Calibri"/>
              <a:cs typeface="Calibri"/>
            </a:endParaRPr>
          </a:p>
          <a:p>
            <a:pPr marL="145415" marR="137160" indent="-1905" algn="just">
              <a:lnSpc>
                <a:spcPct val="100000"/>
              </a:lnSpc>
            </a:pPr>
            <a:r>
              <a:rPr sz="1100" dirty="0">
                <a:latin typeface="Calibri"/>
                <a:cs typeface="Calibri"/>
              </a:rPr>
              <a:t>Identify</a:t>
            </a:r>
            <a:r>
              <a:rPr sz="1100" spc="-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and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capture </a:t>
            </a:r>
            <a:r>
              <a:rPr sz="1100" dirty="0">
                <a:latin typeface="Calibri"/>
                <a:cs typeface="Calibri"/>
              </a:rPr>
              <a:t>the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potential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modes </a:t>
            </a:r>
            <a:r>
              <a:rPr sz="1100" dirty="0">
                <a:latin typeface="Calibri"/>
                <a:cs typeface="Calibri"/>
              </a:rPr>
              <a:t>(methods)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which </a:t>
            </a:r>
            <a:r>
              <a:rPr sz="1100" dirty="0">
                <a:latin typeface="Calibri"/>
                <a:cs typeface="Calibri"/>
              </a:rPr>
              <a:t>the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process</a:t>
            </a:r>
            <a:r>
              <a:rPr sz="1100" spc="-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fail.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259835" y="2164079"/>
            <a:ext cx="1440180" cy="769620"/>
          </a:xfrm>
          <a:custGeom>
            <a:avLst/>
            <a:gdLst/>
            <a:ahLst/>
            <a:cxnLst/>
            <a:rect l="l" t="t" r="r" b="b"/>
            <a:pathLst>
              <a:path w="1440179" h="769619">
                <a:moveTo>
                  <a:pt x="0" y="769620"/>
                </a:moveTo>
                <a:lnTo>
                  <a:pt x="1440180" y="769620"/>
                </a:lnTo>
                <a:lnTo>
                  <a:pt x="1440180" y="0"/>
                </a:lnTo>
                <a:lnTo>
                  <a:pt x="0" y="0"/>
                </a:lnTo>
                <a:lnTo>
                  <a:pt x="0" y="769620"/>
                </a:lnTo>
                <a:close/>
              </a:path>
            </a:pathLst>
          </a:custGeom>
          <a:ln w="9143">
            <a:solidFill>
              <a:srgbClr val="8A8A8A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object 12"/>
          <p:cNvSpPr txBox="1"/>
          <p:nvPr/>
        </p:nvSpPr>
        <p:spPr>
          <a:xfrm>
            <a:off x="3398901" y="2187956"/>
            <a:ext cx="116078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105"/>
              </a:spcBef>
            </a:pPr>
            <a:r>
              <a:rPr sz="1100" b="1" dirty="0">
                <a:latin typeface="Calibri"/>
                <a:cs typeface="Calibri"/>
              </a:rPr>
              <a:t>Step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spc="-25" dirty="0">
                <a:latin typeface="Calibri"/>
                <a:cs typeface="Calibri"/>
              </a:rPr>
              <a:t>3</a:t>
            </a:r>
            <a:r>
              <a:rPr sz="1100" spc="-25" dirty="0">
                <a:latin typeface="Calibri"/>
                <a:cs typeface="Calibri"/>
              </a:rPr>
              <a:t>.</a:t>
            </a:r>
            <a:endParaRPr sz="1100" dirty="0">
              <a:latin typeface="Calibri"/>
              <a:cs typeface="Calibri"/>
            </a:endParaRPr>
          </a:p>
          <a:p>
            <a:pPr marL="12700" marR="5080" algn="ctr">
              <a:lnSpc>
                <a:spcPct val="100000"/>
              </a:lnSpc>
            </a:pPr>
            <a:r>
              <a:rPr sz="1100" dirty="0">
                <a:latin typeface="Calibri"/>
                <a:cs typeface="Calibri"/>
              </a:rPr>
              <a:t>Rank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severity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or </a:t>
            </a:r>
            <a:r>
              <a:rPr sz="1100" dirty="0">
                <a:latin typeface="Calibri"/>
                <a:cs typeface="Calibri"/>
              </a:rPr>
              <a:t>impact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of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process </a:t>
            </a:r>
            <a:r>
              <a:rPr sz="1100" dirty="0">
                <a:latin typeface="Calibri"/>
                <a:cs typeface="Calibri"/>
              </a:rPr>
              <a:t>failure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(A)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516879" y="2139695"/>
            <a:ext cx="1440180" cy="768350"/>
          </a:xfrm>
          <a:custGeom>
            <a:avLst/>
            <a:gdLst/>
            <a:ahLst/>
            <a:cxnLst/>
            <a:rect l="l" t="t" r="r" b="b"/>
            <a:pathLst>
              <a:path w="1440179" h="768350">
                <a:moveTo>
                  <a:pt x="0" y="768096"/>
                </a:moveTo>
                <a:lnTo>
                  <a:pt x="1440179" y="768096"/>
                </a:lnTo>
                <a:lnTo>
                  <a:pt x="1440179" y="0"/>
                </a:lnTo>
                <a:lnTo>
                  <a:pt x="0" y="0"/>
                </a:lnTo>
                <a:lnTo>
                  <a:pt x="0" y="768096"/>
                </a:lnTo>
                <a:close/>
              </a:path>
            </a:pathLst>
          </a:custGeom>
          <a:ln w="9144">
            <a:solidFill>
              <a:srgbClr val="8A8A8A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4" name="object 14"/>
          <p:cNvSpPr txBox="1"/>
          <p:nvPr/>
        </p:nvSpPr>
        <p:spPr>
          <a:xfrm>
            <a:off x="5604128" y="2163318"/>
            <a:ext cx="126492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105"/>
              </a:spcBef>
            </a:pPr>
            <a:r>
              <a:rPr sz="1100" b="1" dirty="0">
                <a:latin typeface="Calibri"/>
                <a:cs typeface="Calibri"/>
              </a:rPr>
              <a:t>Step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spc="-25" dirty="0">
                <a:latin typeface="Calibri"/>
                <a:cs typeface="Calibri"/>
              </a:rPr>
              <a:t>4</a:t>
            </a:r>
            <a:r>
              <a:rPr sz="1100" spc="-25" dirty="0">
                <a:latin typeface="Calibri"/>
                <a:cs typeface="Calibri"/>
              </a:rPr>
              <a:t>.</a:t>
            </a:r>
            <a:endParaRPr sz="1100" dirty="0">
              <a:latin typeface="Calibri"/>
              <a:cs typeface="Calibri"/>
            </a:endParaRPr>
          </a:p>
          <a:p>
            <a:pPr marL="12700" marR="5080" algn="ctr">
              <a:lnSpc>
                <a:spcPct val="100000"/>
              </a:lnSpc>
            </a:pPr>
            <a:r>
              <a:rPr sz="1100" dirty="0">
                <a:latin typeface="Calibri"/>
                <a:cs typeface="Calibri"/>
              </a:rPr>
              <a:t>Rank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likelihood</a:t>
            </a:r>
            <a:r>
              <a:rPr sz="1100" spc="-5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or </a:t>
            </a:r>
            <a:r>
              <a:rPr sz="1100" dirty="0">
                <a:latin typeface="Calibri"/>
                <a:cs typeface="Calibri"/>
              </a:rPr>
              <a:t>frequency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of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a</a:t>
            </a:r>
            <a:r>
              <a:rPr sz="1100" dirty="0">
                <a:latin typeface="Calibri"/>
                <a:cs typeface="Calibri"/>
              </a:rPr>
              <a:t> process</a:t>
            </a:r>
            <a:r>
              <a:rPr sz="1100" spc="-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failure</a:t>
            </a:r>
            <a:r>
              <a:rPr sz="1100" spc="-20" dirty="0">
                <a:latin typeface="Calibri"/>
                <a:cs typeface="Calibri"/>
              </a:rPr>
              <a:t> (B).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773923" y="2125979"/>
            <a:ext cx="1438910" cy="939165"/>
          </a:xfrm>
          <a:prstGeom prst="rect">
            <a:avLst/>
          </a:prstGeom>
          <a:ln w="9144">
            <a:solidFill>
              <a:srgbClr val="8A8A8A"/>
            </a:solidFill>
          </a:ln>
        </p:spPr>
        <p:txBody>
          <a:bodyPr vert="horz" wrap="square" lIns="0" tIns="36830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290"/>
              </a:spcBef>
            </a:pPr>
            <a:r>
              <a:rPr sz="1100" b="1" dirty="0">
                <a:latin typeface="Calibri"/>
                <a:cs typeface="Calibri"/>
              </a:rPr>
              <a:t>Step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spc="-25" dirty="0">
                <a:latin typeface="Calibri"/>
                <a:cs typeface="Calibri"/>
              </a:rPr>
              <a:t>5</a:t>
            </a:r>
            <a:r>
              <a:rPr sz="1100" spc="-25" dirty="0">
                <a:latin typeface="Calibri"/>
                <a:cs typeface="Calibri"/>
              </a:rPr>
              <a:t>.</a:t>
            </a:r>
            <a:endParaRPr sz="1100" dirty="0">
              <a:latin typeface="Calibri"/>
              <a:cs typeface="Calibri"/>
            </a:endParaRPr>
          </a:p>
          <a:p>
            <a:pPr marL="140970" marR="133350" indent="3810" algn="ctr">
              <a:lnSpc>
                <a:spcPct val="100000"/>
              </a:lnSpc>
            </a:pPr>
            <a:r>
              <a:rPr sz="1100" dirty="0">
                <a:latin typeface="Calibri"/>
                <a:cs typeface="Calibri"/>
              </a:rPr>
              <a:t>Rank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likelihood </a:t>
            </a:r>
            <a:r>
              <a:rPr sz="1100" dirty="0">
                <a:latin typeface="Calibri"/>
                <a:cs typeface="Calibri"/>
              </a:rPr>
              <a:t>the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failure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won’t</a:t>
            </a:r>
            <a:r>
              <a:rPr sz="1100" i="1" spc="-2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be </a:t>
            </a:r>
            <a:r>
              <a:rPr sz="1100" dirty="0">
                <a:latin typeface="Calibri"/>
                <a:cs typeface="Calibri"/>
              </a:rPr>
              <a:t>detected,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controlled </a:t>
            </a:r>
            <a:r>
              <a:rPr sz="1100" dirty="0">
                <a:latin typeface="Calibri"/>
                <a:cs typeface="Calibri"/>
              </a:rPr>
              <a:t>or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prevented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(C).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990331" y="3572255"/>
            <a:ext cx="1440180" cy="939165"/>
          </a:xfrm>
          <a:prstGeom prst="rect">
            <a:avLst/>
          </a:prstGeom>
          <a:ln w="9144">
            <a:solidFill>
              <a:srgbClr val="8A8A8A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295"/>
              </a:spcBef>
            </a:pPr>
            <a:r>
              <a:rPr sz="1100" b="1" dirty="0">
                <a:latin typeface="Calibri"/>
                <a:cs typeface="Calibri"/>
              </a:rPr>
              <a:t>Step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spc="-25" dirty="0">
                <a:latin typeface="Calibri"/>
                <a:cs typeface="Calibri"/>
              </a:rPr>
              <a:t>6</a:t>
            </a:r>
            <a:r>
              <a:rPr sz="1100" spc="-25" dirty="0">
                <a:latin typeface="Calibri"/>
                <a:cs typeface="Calibri"/>
              </a:rPr>
              <a:t>.</a:t>
            </a:r>
            <a:endParaRPr sz="1100" dirty="0">
              <a:latin typeface="Calibri"/>
              <a:cs typeface="Calibri"/>
            </a:endParaRPr>
          </a:p>
          <a:p>
            <a:pPr marL="105410" marR="97155" indent="635" algn="ctr">
              <a:lnSpc>
                <a:spcPct val="100000"/>
              </a:lnSpc>
              <a:spcBef>
                <a:spcPts val="5"/>
              </a:spcBef>
            </a:pPr>
            <a:r>
              <a:rPr sz="1100" spc="-10" dirty="0">
                <a:latin typeface="Calibri"/>
                <a:cs typeface="Calibri"/>
              </a:rPr>
              <a:t>Calculate </a:t>
            </a:r>
            <a:r>
              <a:rPr sz="1100" dirty="0">
                <a:latin typeface="Calibri"/>
                <a:cs typeface="Calibri"/>
              </a:rPr>
              <a:t>the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Risk </a:t>
            </a:r>
            <a:r>
              <a:rPr sz="1100" dirty="0">
                <a:latin typeface="Calibri"/>
                <a:cs typeface="Calibri"/>
              </a:rPr>
              <a:t>Prioritization</a:t>
            </a:r>
            <a:r>
              <a:rPr sz="1100" spc="-5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Number </a:t>
            </a:r>
            <a:r>
              <a:rPr sz="1100" dirty="0">
                <a:latin typeface="Calibri"/>
                <a:cs typeface="Calibri"/>
              </a:rPr>
              <a:t>(RPN)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by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multiplying</a:t>
            </a:r>
            <a:r>
              <a:rPr sz="1100" spc="5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x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 x </a:t>
            </a:r>
            <a:r>
              <a:rPr sz="1100" spc="-25" dirty="0">
                <a:latin typeface="Calibri"/>
                <a:cs typeface="Calibri"/>
              </a:rPr>
              <a:t>C.</a:t>
            </a:r>
            <a:endParaRPr sz="1100" dirty="0">
              <a:latin typeface="Calibri"/>
              <a:cs typeface="Calibri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2200401" y="2588132"/>
            <a:ext cx="5796280" cy="4093210"/>
            <a:chOff x="2200401" y="2588132"/>
            <a:chExt cx="5796280" cy="4093210"/>
          </a:xfrm>
        </p:grpSpPr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78023" y="3403091"/>
              <a:ext cx="5295900" cy="3278124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2200402" y="2588132"/>
              <a:ext cx="5796280" cy="1469390"/>
            </a:xfrm>
            <a:custGeom>
              <a:avLst/>
              <a:gdLst/>
              <a:ahLst/>
              <a:cxnLst/>
              <a:rect l="l" t="t" r="r" b="b"/>
              <a:pathLst>
                <a:path w="5796280" h="1469389">
                  <a:moveTo>
                    <a:pt x="681990" y="1430655"/>
                  </a:moveTo>
                  <a:lnTo>
                    <a:pt x="670267" y="1424927"/>
                  </a:lnTo>
                  <a:lnTo>
                    <a:pt x="605409" y="1393190"/>
                  </a:lnTo>
                  <a:lnTo>
                    <a:pt x="605663" y="1424927"/>
                  </a:lnTo>
                  <a:lnTo>
                    <a:pt x="6350" y="1430020"/>
                  </a:lnTo>
                  <a:lnTo>
                    <a:pt x="2794" y="1430020"/>
                  </a:lnTo>
                  <a:lnTo>
                    <a:pt x="0" y="1432941"/>
                  </a:lnTo>
                  <a:lnTo>
                    <a:pt x="0" y="1439926"/>
                  </a:lnTo>
                  <a:lnTo>
                    <a:pt x="2921" y="1442720"/>
                  </a:lnTo>
                  <a:lnTo>
                    <a:pt x="6350" y="1442720"/>
                  </a:lnTo>
                  <a:lnTo>
                    <a:pt x="605777" y="1437627"/>
                  </a:lnTo>
                  <a:lnTo>
                    <a:pt x="606044" y="1469390"/>
                  </a:lnTo>
                  <a:lnTo>
                    <a:pt x="668324" y="1437627"/>
                  </a:lnTo>
                  <a:lnTo>
                    <a:pt x="681990" y="1430655"/>
                  </a:lnTo>
                  <a:close/>
                </a:path>
                <a:path w="5796280" h="1469389">
                  <a:moveTo>
                    <a:pt x="1281811" y="853948"/>
                  </a:moveTo>
                  <a:lnTo>
                    <a:pt x="1266634" y="822198"/>
                  </a:lnTo>
                  <a:lnTo>
                    <a:pt x="1245108" y="777113"/>
                  </a:lnTo>
                  <a:lnTo>
                    <a:pt x="1225562" y="802208"/>
                  </a:lnTo>
                  <a:lnTo>
                    <a:pt x="243713" y="38227"/>
                  </a:lnTo>
                  <a:lnTo>
                    <a:pt x="239649" y="38608"/>
                  </a:lnTo>
                  <a:lnTo>
                    <a:pt x="237617" y="41402"/>
                  </a:lnTo>
                  <a:lnTo>
                    <a:pt x="235458" y="44196"/>
                  </a:lnTo>
                  <a:lnTo>
                    <a:pt x="235839" y="48133"/>
                  </a:lnTo>
                  <a:lnTo>
                    <a:pt x="1217777" y="812215"/>
                  </a:lnTo>
                  <a:lnTo>
                    <a:pt x="1198245" y="837311"/>
                  </a:lnTo>
                  <a:lnTo>
                    <a:pt x="1281811" y="853948"/>
                  </a:lnTo>
                  <a:close/>
                </a:path>
                <a:path w="5796280" h="1469389">
                  <a:moveTo>
                    <a:pt x="2241169" y="854202"/>
                  </a:moveTo>
                  <a:lnTo>
                    <a:pt x="2229955" y="814197"/>
                  </a:lnTo>
                  <a:lnTo>
                    <a:pt x="2218182" y="772160"/>
                  </a:lnTo>
                  <a:lnTo>
                    <a:pt x="2194661" y="793508"/>
                  </a:lnTo>
                  <a:lnTo>
                    <a:pt x="1783461" y="341249"/>
                  </a:lnTo>
                  <a:lnTo>
                    <a:pt x="1781048" y="338709"/>
                  </a:lnTo>
                  <a:lnTo>
                    <a:pt x="1777111" y="338455"/>
                  </a:lnTo>
                  <a:lnTo>
                    <a:pt x="1774444" y="340868"/>
                  </a:lnTo>
                  <a:lnTo>
                    <a:pt x="1771904" y="343281"/>
                  </a:lnTo>
                  <a:lnTo>
                    <a:pt x="1771650" y="347218"/>
                  </a:lnTo>
                  <a:lnTo>
                    <a:pt x="2185263" y="802043"/>
                  </a:lnTo>
                  <a:lnTo>
                    <a:pt x="2161794" y="823341"/>
                  </a:lnTo>
                  <a:lnTo>
                    <a:pt x="2241169" y="854202"/>
                  </a:lnTo>
                  <a:close/>
                </a:path>
                <a:path w="5796280" h="1469389">
                  <a:moveTo>
                    <a:pt x="4043045" y="318389"/>
                  </a:moveTo>
                  <a:lnTo>
                    <a:pt x="4040886" y="315722"/>
                  </a:lnTo>
                  <a:lnTo>
                    <a:pt x="4038727" y="312928"/>
                  </a:lnTo>
                  <a:lnTo>
                    <a:pt x="4034663" y="312547"/>
                  </a:lnTo>
                  <a:lnTo>
                    <a:pt x="4031996" y="314706"/>
                  </a:lnTo>
                  <a:lnTo>
                    <a:pt x="3420935" y="800557"/>
                  </a:lnTo>
                  <a:lnTo>
                    <a:pt x="3401187" y="775716"/>
                  </a:lnTo>
                  <a:lnTo>
                    <a:pt x="3365246" y="852932"/>
                  </a:lnTo>
                  <a:lnTo>
                    <a:pt x="3448558" y="835279"/>
                  </a:lnTo>
                  <a:lnTo>
                    <a:pt x="3436836" y="820547"/>
                  </a:lnTo>
                  <a:lnTo>
                    <a:pt x="3428809" y="810463"/>
                  </a:lnTo>
                  <a:lnTo>
                    <a:pt x="4039870" y="324612"/>
                  </a:lnTo>
                  <a:lnTo>
                    <a:pt x="4042537" y="322453"/>
                  </a:lnTo>
                  <a:lnTo>
                    <a:pt x="4043045" y="318389"/>
                  </a:lnTo>
                  <a:close/>
                </a:path>
                <a:path w="5796280" h="1469389">
                  <a:moveTo>
                    <a:pt x="5580634" y="6477"/>
                  </a:moveTo>
                  <a:lnTo>
                    <a:pt x="5578602" y="3683"/>
                  </a:lnTo>
                  <a:lnTo>
                    <a:pt x="5576697" y="762"/>
                  </a:lnTo>
                  <a:lnTo>
                    <a:pt x="5572633" y="0"/>
                  </a:lnTo>
                  <a:lnTo>
                    <a:pt x="5569839" y="2032"/>
                  </a:lnTo>
                  <a:lnTo>
                    <a:pt x="4414901" y="798880"/>
                  </a:lnTo>
                  <a:lnTo>
                    <a:pt x="4396867" y="772795"/>
                  </a:lnTo>
                  <a:lnTo>
                    <a:pt x="4355846" y="847344"/>
                  </a:lnTo>
                  <a:lnTo>
                    <a:pt x="4440174" y="835406"/>
                  </a:lnTo>
                  <a:lnTo>
                    <a:pt x="4428490" y="818515"/>
                  </a:lnTo>
                  <a:lnTo>
                    <a:pt x="4422178" y="809396"/>
                  </a:lnTo>
                  <a:lnTo>
                    <a:pt x="5577078" y="12446"/>
                  </a:lnTo>
                  <a:lnTo>
                    <a:pt x="5579872" y="10414"/>
                  </a:lnTo>
                  <a:lnTo>
                    <a:pt x="5580634" y="6477"/>
                  </a:lnTo>
                  <a:close/>
                </a:path>
                <a:path w="5796280" h="1469389">
                  <a:moveTo>
                    <a:pt x="5796026" y="1451102"/>
                  </a:moveTo>
                  <a:lnTo>
                    <a:pt x="5793359" y="1448054"/>
                  </a:lnTo>
                  <a:lnTo>
                    <a:pt x="5305590" y="1415630"/>
                  </a:lnTo>
                  <a:lnTo>
                    <a:pt x="5305666" y="1414526"/>
                  </a:lnTo>
                  <a:lnTo>
                    <a:pt x="5307711" y="1383919"/>
                  </a:lnTo>
                  <a:lnTo>
                    <a:pt x="5229098" y="1416939"/>
                  </a:lnTo>
                  <a:lnTo>
                    <a:pt x="5302631" y="1459992"/>
                  </a:lnTo>
                  <a:lnTo>
                    <a:pt x="5304739" y="1428330"/>
                  </a:lnTo>
                  <a:lnTo>
                    <a:pt x="5305082" y="1423187"/>
                  </a:lnTo>
                  <a:lnTo>
                    <a:pt x="5304815" y="1427226"/>
                  </a:lnTo>
                  <a:lnTo>
                    <a:pt x="5304739" y="1428330"/>
                  </a:lnTo>
                  <a:lnTo>
                    <a:pt x="5792470" y="1460754"/>
                  </a:lnTo>
                  <a:lnTo>
                    <a:pt x="5795518" y="1458087"/>
                  </a:lnTo>
                  <a:lnTo>
                    <a:pt x="5796026" y="1451102"/>
                  </a:lnTo>
                  <a:close/>
                </a:path>
              </a:pathLst>
            </a:custGeom>
            <a:solidFill>
              <a:srgbClr val="8A8A8A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3159251" y="6784847"/>
            <a:ext cx="4125595" cy="262255"/>
          </a:xfrm>
          <a:prstGeom prst="rect">
            <a:avLst/>
          </a:prstGeom>
          <a:solidFill>
            <a:srgbClr val="EBEBEB"/>
          </a:solidFill>
        </p:spPr>
        <p:txBody>
          <a:bodyPr vert="horz" wrap="square" lIns="0" tIns="387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05"/>
              </a:spcBef>
            </a:pPr>
            <a:r>
              <a:rPr sz="1100" b="1" dirty="0">
                <a:latin typeface="Calibri"/>
                <a:cs typeface="Calibri"/>
              </a:rPr>
              <a:t>Tables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for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A,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B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and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are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shown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on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the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next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spc="-20" dirty="0">
                <a:latin typeface="Calibri"/>
                <a:cs typeface="Calibri"/>
              </a:rPr>
              <a:t>page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spc="-10" dirty="0"/>
          </a:p>
        </p:txBody>
      </p:sp>
      <p:sp>
        <p:nvSpPr>
          <p:cNvPr id="21" name="object 21"/>
          <p:cNvSpPr txBox="1"/>
          <p:nvPr/>
        </p:nvSpPr>
        <p:spPr>
          <a:xfrm>
            <a:off x="7990331" y="5081015"/>
            <a:ext cx="1440180" cy="1446530"/>
          </a:xfrm>
          <a:prstGeom prst="rect">
            <a:avLst/>
          </a:prstGeom>
          <a:ln w="9144">
            <a:solidFill>
              <a:srgbClr val="8A8A8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300"/>
              </a:spcBef>
            </a:pPr>
            <a:r>
              <a:rPr sz="1100" b="1" dirty="0">
                <a:latin typeface="Calibri"/>
                <a:cs typeface="Calibri"/>
              </a:rPr>
              <a:t>Step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spc="-25" dirty="0">
                <a:latin typeface="Calibri"/>
                <a:cs typeface="Calibri"/>
              </a:rPr>
              <a:t>7</a:t>
            </a:r>
            <a:r>
              <a:rPr sz="1100" spc="-25" dirty="0">
                <a:latin typeface="Calibri"/>
                <a:cs typeface="Calibri"/>
              </a:rPr>
              <a:t>.</a:t>
            </a:r>
            <a:endParaRPr sz="1100" dirty="0">
              <a:latin typeface="Calibri"/>
              <a:cs typeface="Calibri"/>
            </a:endParaRPr>
          </a:p>
          <a:p>
            <a:pPr marL="151130" marR="141605" indent="-1905" algn="ctr">
              <a:lnSpc>
                <a:spcPct val="100000"/>
              </a:lnSpc>
            </a:pPr>
            <a:r>
              <a:rPr sz="1100" dirty="0">
                <a:latin typeface="Calibri"/>
                <a:cs typeface="Calibri"/>
              </a:rPr>
              <a:t>Rank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process </a:t>
            </a:r>
            <a:r>
              <a:rPr sz="1100" dirty="0">
                <a:latin typeface="Calibri"/>
                <a:cs typeface="Calibri"/>
              </a:rPr>
              <a:t>failures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by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RPN</a:t>
            </a:r>
            <a:r>
              <a:rPr sz="1100" spc="-25" dirty="0">
                <a:latin typeface="Calibri"/>
                <a:cs typeface="Calibri"/>
              </a:rPr>
              <a:t> and </a:t>
            </a:r>
            <a:r>
              <a:rPr sz="1100" dirty="0">
                <a:latin typeface="Calibri"/>
                <a:cs typeface="Calibri"/>
              </a:rPr>
              <a:t>direct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process improvement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/</a:t>
            </a:r>
            <a:r>
              <a:rPr sz="1100" dirty="0">
                <a:latin typeface="Calibri"/>
                <a:cs typeface="Calibri"/>
              </a:rPr>
              <a:t> remediation</a:t>
            </a:r>
            <a:r>
              <a:rPr sz="1100" spc="-5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activity </a:t>
            </a:r>
            <a:r>
              <a:rPr sz="1100" dirty="0">
                <a:latin typeface="Calibri"/>
                <a:cs typeface="Calibri"/>
              </a:rPr>
              <a:t>at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those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areas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with </a:t>
            </a:r>
            <a:r>
              <a:rPr sz="1100" dirty="0">
                <a:latin typeface="Calibri"/>
                <a:cs typeface="Calibri"/>
              </a:rPr>
              <a:t>the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highest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RPN.</a:t>
            </a:r>
            <a:endParaRPr sz="11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8120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30" dirty="0"/>
              <a:t>Failure</a:t>
            </a:r>
            <a:r>
              <a:rPr spc="-100" dirty="0"/>
              <a:t> </a:t>
            </a:r>
            <a:r>
              <a:rPr spc="114" dirty="0"/>
              <a:t>Mode</a:t>
            </a:r>
            <a:r>
              <a:rPr spc="-90" dirty="0"/>
              <a:t> </a:t>
            </a:r>
            <a:r>
              <a:rPr spc="-65" dirty="0"/>
              <a:t>Effects</a:t>
            </a:r>
            <a:r>
              <a:rPr spc="-415" dirty="0"/>
              <a:t> </a:t>
            </a:r>
            <a:r>
              <a:rPr dirty="0"/>
              <a:t>Analysis</a:t>
            </a:r>
            <a:r>
              <a:rPr spc="-85" dirty="0"/>
              <a:t> </a:t>
            </a:r>
            <a:r>
              <a:rPr spc="420" dirty="0"/>
              <a:t>–</a:t>
            </a:r>
            <a:r>
              <a:rPr spc="-80" dirty="0"/>
              <a:t> </a:t>
            </a:r>
            <a:r>
              <a:rPr spc="60" dirty="0"/>
              <a:t>Method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458718" y="1197854"/>
            <a:ext cx="9275445" cy="6078220"/>
            <a:chOff x="458718" y="1197854"/>
            <a:chExt cx="9275445" cy="607822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8718" y="1197854"/>
              <a:ext cx="9275081" cy="607773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79488" y="1206449"/>
              <a:ext cx="9099550" cy="565150"/>
            </a:xfrm>
            <a:custGeom>
              <a:avLst/>
              <a:gdLst/>
              <a:ahLst/>
              <a:cxnLst/>
              <a:rect l="l" t="t" r="r" b="b"/>
              <a:pathLst>
                <a:path w="9099550" h="565150">
                  <a:moveTo>
                    <a:pt x="9099423" y="0"/>
                  </a:moveTo>
                  <a:lnTo>
                    <a:pt x="0" y="0"/>
                  </a:lnTo>
                  <a:lnTo>
                    <a:pt x="0" y="564819"/>
                  </a:lnTo>
                  <a:lnTo>
                    <a:pt x="9099423" y="564819"/>
                  </a:lnTo>
                  <a:lnTo>
                    <a:pt x="9099423" y="0"/>
                  </a:lnTo>
                  <a:close/>
                </a:path>
              </a:pathLst>
            </a:custGeom>
            <a:solidFill>
              <a:srgbClr val="9C363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" name="object 6"/>
            <p:cNvSpPr/>
            <p:nvPr/>
          </p:nvSpPr>
          <p:spPr>
            <a:xfrm>
              <a:off x="479488" y="1771345"/>
              <a:ext cx="9099550" cy="5380355"/>
            </a:xfrm>
            <a:custGeom>
              <a:avLst/>
              <a:gdLst/>
              <a:ahLst/>
              <a:cxnLst/>
              <a:rect l="l" t="t" r="r" b="b"/>
              <a:pathLst>
                <a:path w="9099550" h="5380355">
                  <a:moveTo>
                    <a:pt x="9099423" y="0"/>
                  </a:moveTo>
                  <a:lnTo>
                    <a:pt x="0" y="0"/>
                  </a:lnTo>
                  <a:lnTo>
                    <a:pt x="0" y="5380355"/>
                  </a:lnTo>
                  <a:lnTo>
                    <a:pt x="9099423" y="5380355"/>
                  </a:lnTo>
                  <a:lnTo>
                    <a:pt x="90994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" name="object 7"/>
            <p:cNvSpPr/>
            <p:nvPr/>
          </p:nvSpPr>
          <p:spPr>
            <a:xfrm>
              <a:off x="476313" y="1768094"/>
              <a:ext cx="9105900" cy="5387340"/>
            </a:xfrm>
            <a:custGeom>
              <a:avLst/>
              <a:gdLst/>
              <a:ahLst/>
              <a:cxnLst/>
              <a:rect l="l" t="t" r="r" b="b"/>
              <a:pathLst>
                <a:path w="9105900" h="5387340">
                  <a:moveTo>
                    <a:pt x="0" y="3175"/>
                  </a:moveTo>
                  <a:lnTo>
                    <a:pt x="9105836" y="3175"/>
                  </a:lnTo>
                </a:path>
                <a:path w="9105900" h="5387340">
                  <a:moveTo>
                    <a:pt x="3175" y="0"/>
                  </a:moveTo>
                  <a:lnTo>
                    <a:pt x="3175" y="5386781"/>
                  </a:lnTo>
                </a:path>
                <a:path w="9105900" h="5387340">
                  <a:moveTo>
                    <a:pt x="9102661" y="0"/>
                  </a:moveTo>
                  <a:lnTo>
                    <a:pt x="9102661" y="5386781"/>
                  </a:lnTo>
                </a:path>
                <a:path w="9105900" h="5387340">
                  <a:moveTo>
                    <a:pt x="0" y="5383606"/>
                  </a:moveTo>
                  <a:lnTo>
                    <a:pt x="9105836" y="5383606"/>
                  </a:lnTo>
                </a:path>
              </a:pathLst>
            </a:custGeom>
            <a:ln w="6350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4233798" y="1307338"/>
            <a:ext cx="159067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How</a:t>
            </a:r>
            <a:r>
              <a:rPr sz="20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you</a:t>
            </a:r>
            <a:r>
              <a:rPr sz="20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use</a:t>
            </a:r>
            <a:r>
              <a:rPr sz="20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it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spc="-10" dirty="0"/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2619629" y="1952117"/>
          <a:ext cx="5456555" cy="170370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64540"/>
                <a:gridCol w="4602480"/>
              </a:tblGrid>
              <a:tr h="243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0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Rating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0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Meaning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</a:tr>
              <a:tr h="24320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000" spc="-50" dirty="0">
                          <a:latin typeface="Calibri"/>
                          <a:cs typeface="Calibri"/>
                        </a:rPr>
                        <a:t>1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CD2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effect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CD2"/>
                    </a:solidFill>
                  </a:tcPr>
                </a:tc>
              </a:tr>
              <a:tr h="24320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000" spc="-50" dirty="0">
                          <a:latin typeface="Calibri"/>
                          <a:cs typeface="Calibri"/>
                        </a:rPr>
                        <a:t>2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Very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minor –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only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noticed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by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highly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 discriminating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customers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</a:tr>
              <a:tr h="24320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000" spc="-50" dirty="0">
                          <a:latin typeface="Calibri"/>
                          <a:cs typeface="Calibri"/>
                        </a:rPr>
                        <a:t>3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CD2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Minor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–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noticed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by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average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customer</a:t>
                      </a:r>
                      <a:r>
                        <a:rPr sz="10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but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functionality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not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affected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CD2"/>
                    </a:solidFill>
                  </a:tcPr>
                </a:tc>
              </a:tr>
              <a:tr h="24320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4-</a:t>
                      </a:r>
                      <a:r>
                        <a:rPr sz="1000" spc="-50" dirty="0">
                          <a:latin typeface="Calibri"/>
                          <a:cs typeface="Calibri"/>
                        </a:rPr>
                        <a:t>6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Moderate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–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most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customers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are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frustrated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by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error and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will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complain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7-</a:t>
                      </a:r>
                      <a:r>
                        <a:rPr sz="1000" spc="-50" dirty="0">
                          <a:latin typeface="Calibri"/>
                          <a:cs typeface="Calibri"/>
                        </a:rPr>
                        <a:t>8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CD2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High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–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loss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primary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function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customers</a:t>
                      </a:r>
                      <a:r>
                        <a:rPr sz="10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likely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defect,</a:t>
                      </a:r>
                      <a:r>
                        <a:rPr sz="10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cancel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CD2"/>
                    </a:solidFill>
                  </a:tcPr>
                </a:tc>
              </a:tr>
              <a:tr h="24320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9-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10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Very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High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Hazardous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–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inoperative,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could</a:t>
                      </a:r>
                      <a:r>
                        <a:rPr sz="1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result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critical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error,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injury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death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2619629" y="3736847"/>
          <a:ext cx="5456555" cy="32188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62000"/>
                <a:gridCol w="4605020"/>
              </a:tblGrid>
              <a:tr h="243204"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0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Rating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0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Meaning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</a:tr>
              <a:tr h="243204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000" spc="-50" dirty="0">
                          <a:latin typeface="Calibri"/>
                          <a:cs typeface="Calibri"/>
                        </a:rPr>
                        <a:t>1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CD2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known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occurrences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on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similar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processes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CD2"/>
                    </a:solidFill>
                  </a:tcPr>
                </a:tc>
              </a:tr>
              <a:tr h="243204"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2-</a:t>
                      </a:r>
                      <a:r>
                        <a:rPr sz="1000" spc="-50" dirty="0">
                          <a:latin typeface="Calibri"/>
                          <a:cs typeface="Calibri"/>
                        </a:rPr>
                        <a:t>3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Low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–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relatively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few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failures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4-</a:t>
                      </a:r>
                      <a:r>
                        <a:rPr sz="1000" spc="-50" dirty="0">
                          <a:latin typeface="Calibri"/>
                          <a:cs typeface="Calibri"/>
                        </a:rPr>
                        <a:t>6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CD2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Moderate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–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occasional</a:t>
                      </a:r>
                      <a:r>
                        <a:rPr sz="1000" spc="1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process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failures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CD2"/>
                    </a:solidFill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7-</a:t>
                      </a:r>
                      <a:r>
                        <a:rPr sz="1000" spc="-50" dirty="0">
                          <a:latin typeface="Calibri"/>
                          <a:cs typeface="Calibri"/>
                        </a:rPr>
                        <a:t>8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High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–</a:t>
                      </a:r>
                      <a:r>
                        <a:rPr sz="1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repeated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failures</a:t>
                      </a:r>
                      <a:r>
                        <a:rPr sz="10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occur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</a:tr>
              <a:tr h="243204"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9-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10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CD2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Very-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High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–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almost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inevitable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that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failures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will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occur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CD2"/>
                    </a:solidFill>
                  </a:tcPr>
                </a:tc>
              </a:tr>
              <a:tr h="546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</a:tr>
              <a:tr h="24320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0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Rating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0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Meaning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</a:tr>
              <a:tr h="24320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000" spc="-50" dirty="0">
                          <a:latin typeface="Calibri"/>
                          <a:cs typeface="Calibri"/>
                        </a:rPr>
                        <a:t>1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CD2"/>
                    </a:solidFill>
                  </a:tcPr>
                </a:tc>
                <a:tc>
                  <a:txBody>
                    <a:bodyPr/>
                    <a:lstStyle/>
                    <a:p>
                      <a:pPr marL="8890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Certain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–</a:t>
                      </a:r>
                      <a:r>
                        <a:rPr sz="1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tests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will</a:t>
                      </a:r>
                      <a:r>
                        <a:rPr sz="1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detect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fault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CD2"/>
                    </a:solidFill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000" spc="-50" dirty="0">
                          <a:latin typeface="Calibri"/>
                          <a:cs typeface="Calibri"/>
                        </a:rPr>
                        <a:t>2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 marL="8890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Almost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certain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fault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will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be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detected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000" spc="-50" dirty="0">
                          <a:latin typeface="Calibri"/>
                          <a:cs typeface="Calibri"/>
                        </a:rPr>
                        <a:t>3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CD2"/>
                    </a:solidFill>
                  </a:tcPr>
                </a:tc>
                <a:tc>
                  <a:txBody>
                    <a:bodyPr/>
                    <a:lstStyle/>
                    <a:p>
                      <a:pPr marL="8890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High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likelihood</a:t>
                      </a:r>
                      <a:r>
                        <a:rPr sz="1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fault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will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be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detected</a:t>
                      </a:r>
                      <a:r>
                        <a:rPr sz="10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prevented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CD2"/>
                    </a:solidFill>
                  </a:tcPr>
                </a:tc>
              </a:tr>
              <a:tr h="24320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4-</a:t>
                      </a:r>
                      <a:r>
                        <a:rPr sz="1000" spc="-50" dirty="0">
                          <a:latin typeface="Calibri"/>
                          <a:cs typeface="Calibri"/>
                        </a:rPr>
                        <a:t>6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 marL="8890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Moderate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likelihood</a:t>
                      </a:r>
                      <a:r>
                        <a:rPr sz="1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fault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will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be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detected</a:t>
                      </a:r>
                      <a:r>
                        <a:rPr sz="10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prevented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</a:tr>
              <a:tr h="24320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7-</a:t>
                      </a:r>
                      <a:r>
                        <a:rPr sz="1000" spc="-50" dirty="0">
                          <a:latin typeface="Calibri"/>
                          <a:cs typeface="Calibri"/>
                        </a:rPr>
                        <a:t>8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CD2"/>
                    </a:solidFill>
                  </a:tcPr>
                </a:tc>
                <a:tc>
                  <a:txBody>
                    <a:bodyPr/>
                    <a:lstStyle/>
                    <a:p>
                      <a:pPr marL="8890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Low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–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manual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inspection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required and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high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likelihood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faults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will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be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missed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CD2"/>
                    </a:solidFill>
                  </a:tcPr>
                </a:tc>
              </a:tr>
              <a:tr h="24320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9-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10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 marL="8890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Fault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very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likely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be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passed</a:t>
                      </a:r>
                      <a:r>
                        <a:rPr sz="1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on</a:t>
                      </a:r>
                      <a:r>
                        <a:rPr sz="1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customer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</a:tr>
            </a:tbl>
          </a:graphicData>
        </a:graphic>
      </p:graphicFrame>
      <p:sp>
        <p:nvSpPr>
          <p:cNvPr id="11" name="object 11"/>
          <p:cNvSpPr txBox="1"/>
          <p:nvPr/>
        </p:nvSpPr>
        <p:spPr>
          <a:xfrm>
            <a:off x="742187" y="2601467"/>
            <a:ext cx="1620520" cy="431800"/>
          </a:xfrm>
          <a:prstGeom prst="rect">
            <a:avLst/>
          </a:prstGeom>
          <a:ln w="9144">
            <a:solidFill>
              <a:srgbClr val="8A8A8A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295"/>
              </a:spcBef>
            </a:pPr>
            <a:r>
              <a:rPr sz="1100" b="1" dirty="0">
                <a:latin typeface="Calibri"/>
                <a:cs typeface="Calibri"/>
              </a:rPr>
              <a:t>Step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spc="-25" dirty="0">
                <a:latin typeface="Calibri"/>
                <a:cs typeface="Calibri"/>
              </a:rPr>
              <a:t>3</a:t>
            </a:r>
            <a:r>
              <a:rPr sz="1100" spc="-25" dirty="0">
                <a:latin typeface="Calibri"/>
                <a:cs typeface="Calibri"/>
              </a:rPr>
              <a:t>.</a:t>
            </a:r>
            <a:endParaRPr sz="11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Severity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(A)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42187" y="4259579"/>
            <a:ext cx="1620520" cy="431800"/>
          </a:xfrm>
          <a:prstGeom prst="rect">
            <a:avLst/>
          </a:prstGeom>
          <a:ln w="9144">
            <a:solidFill>
              <a:srgbClr val="8A8A8A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95"/>
              </a:spcBef>
            </a:pPr>
            <a:r>
              <a:rPr sz="1100" b="1" dirty="0">
                <a:latin typeface="Calibri"/>
                <a:cs typeface="Calibri"/>
              </a:rPr>
              <a:t>Step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spc="-25" dirty="0">
                <a:latin typeface="Calibri"/>
                <a:cs typeface="Calibri"/>
              </a:rPr>
              <a:t>4</a:t>
            </a:r>
            <a:r>
              <a:rPr sz="1100" spc="-25" dirty="0">
                <a:latin typeface="Calibri"/>
                <a:cs typeface="Calibri"/>
              </a:rPr>
              <a:t>.</a:t>
            </a:r>
            <a:endParaRPr sz="11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100" dirty="0">
                <a:latin typeface="Calibri"/>
                <a:cs typeface="Calibri"/>
              </a:rPr>
              <a:t>Frequency</a:t>
            </a:r>
            <a:r>
              <a:rPr sz="1100" spc="-4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(B)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42187" y="5913120"/>
            <a:ext cx="1620520" cy="431800"/>
          </a:xfrm>
          <a:prstGeom prst="rect">
            <a:avLst/>
          </a:prstGeom>
          <a:ln w="9144">
            <a:solidFill>
              <a:srgbClr val="8A8A8A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95"/>
              </a:spcBef>
            </a:pPr>
            <a:r>
              <a:rPr sz="1100" b="1" dirty="0">
                <a:latin typeface="Calibri"/>
                <a:cs typeface="Calibri"/>
              </a:rPr>
              <a:t>Step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spc="-25" dirty="0">
                <a:latin typeface="Calibri"/>
                <a:cs typeface="Calibri"/>
              </a:rPr>
              <a:t>5</a:t>
            </a:r>
            <a:r>
              <a:rPr sz="1100" spc="-25" dirty="0">
                <a:latin typeface="Calibri"/>
                <a:cs typeface="Calibri"/>
              </a:rPr>
              <a:t>.</a:t>
            </a:r>
            <a:endParaRPr sz="1100" dirty="0">
              <a:latin typeface="Calibri"/>
              <a:cs typeface="Calibri"/>
            </a:endParaRPr>
          </a:p>
          <a:p>
            <a:pPr marL="635" algn="ctr">
              <a:lnSpc>
                <a:spcPct val="1000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Detectability</a:t>
            </a:r>
            <a:r>
              <a:rPr sz="1100" spc="-6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(C)</a:t>
            </a:r>
            <a:endParaRPr sz="11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88366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150" spc="-10" dirty="0"/>
              <a:t>Failure</a:t>
            </a:r>
            <a:r>
              <a:rPr sz="3150" spc="-25" dirty="0"/>
              <a:t> </a:t>
            </a:r>
            <a:r>
              <a:rPr sz="3150" spc="114" dirty="0"/>
              <a:t>Mode</a:t>
            </a:r>
            <a:r>
              <a:rPr sz="3150" spc="-25" dirty="0"/>
              <a:t> </a:t>
            </a:r>
            <a:r>
              <a:rPr sz="3150" spc="-60" dirty="0"/>
              <a:t>Effects</a:t>
            </a:r>
            <a:r>
              <a:rPr sz="3150" spc="-365" dirty="0"/>
              <a:t> </a:t>
            </a:r>
            <a:r>
              <a:rPr sz="3150" dirty="0"/>
              <a:t>Analysis</a:t>
            </a:r>
            <a:r>
              <a:rPr sz="3150" spc="-5" dirty="0"/>
              <a:t> </a:t>
            </a:r>
            <a:r>
              <a:rPr sz="3150" spc="415" dirty="0"/>
              <a:t>–</a:t>
            </a:r>
            <a:r>
              <a:rPr sz="3150" spc="-515" dirty="0"/>
              <a:t> </a:t>
            </a:r>
            <a:r>
              <a:rPr sz="3150" spc="-10" dirty="0"/>
              <a:t>Template</a:t>
            </a:r>
            <a:endParaRPr sz="3150" dirty="0"/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spc="-10"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473138" y="1386077"/>
          <a:ext cx="9098277" cy="54432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16380"/>
                <a:gridCol w="1516380"/>
                <a:gridCol w="1516380"/>
                <a:gridCol w="1516379"/>
                <a:gridCol w="1516379"/>
                <a:gridCol w="1516379"/>
              </a:tblGrid>
              <a:tr h="6870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 marL="393065">
                        <a:lnSpc>
                          <a:spcPct val="100000"/>
                        </a:lnSpc>
                      </a:pP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Process</a:t>
                      </a:r>
                      <a:r>
                        <a:rPr sz="1100" b="1" spc="-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Step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908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1A315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 marL="346075">
                        <a:lnSpc>
                          <a:spcPct val="100000"/>
                        </a:lnSpc>
                      </a:pP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Failure</a:t>
                      </a:r>
                      <a:r>
                        <a:rPr sz="1100" b="1" spc="-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Modes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908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1A315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 marL="521970" marR="513715" algn="ctr">
                        <a:lnSpc>
                          <a:spcPct val="100000"/>
                        </a:lnSpc>
                      </a:pPr>
                      <a:r>
                        <a:rPr sz="11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Severity </a:t>
                      </a:r>
                      <a:r>
                        <a:rPr sz="11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(A)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1A315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 marL="674370" marR="447675" indent="-218440">
                        <a:lnSpc>
                          <a:spcPct val="100000"/>
                        </a:lnSpc>
                      </a:pPr>
                      <a:r>
                        <a:rPr sz="11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Frequency </a:t>
                      </a:r>
                      <a:r>
                        <a:rPr sz="11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(B)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1A315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 marL="677545" marR="376555" indent="-294640">
                        <a:lnSpc>
                          <a:spcPct val="100000"/>
                        </a:lnSpc>
                      </a:pPr>
                      <a:r>
                        <a:rPr sz="11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Detectability </a:t>
                      </a:r>
                      <a:r>
                        <a:rPr sz="11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(C)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1A315F"/>
                    </a:solidFill>
                  </a:tcPr>
                </a:tc>
                <a:tc>
                  <a:txBody>
                    <a:bodyPr/>
                    <a:lstStyle/>
                    <a:p>
                      <a:pPr marL="243204" marR="235585" algn="ctr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Risk</a:t>
                      </a:r>
                      <a:r>
                        <a:rPr sz="11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Prioritization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Number</a:t>
                      </a:r>
                      <a:r>
                        <a:rPr sz="1100" b="1" spc="-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-</a:t>
                      </a:r>
                      <a:r>
                        <a:rPr sz="11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RPN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(A</a:t>
                      </a:r>
                      <a:r>
                        <a:rPr sz="11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x</a:t>
                      </a:r>
                      <a:r>
                        <a:rPr sz="1100" b="1" spc="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</a:t>
                      </a:r>
                      <a:r>
                        <a:rPr sz="11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x</a:t>
                      </a:r>
                      <a:r>
                        <a:rPr sz="11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C)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838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1A315F"/>
                    </a:solidFill>
                  </a:tcPr>
                </a:tc>
              </a:tr>
              <a:tr h="6794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</a:tr>
              <a:tr h="6794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C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C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C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C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C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CD2"/>
                    </a:solidFill>
                  </a:tcPr>
                </a:tc>
              </a:tr>
              <a:tr h="6794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</a:tr>
              <a:tr h="6794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C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C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C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C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C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CD2"/>
                    </a:solidFill>
                  </a:tcPr>
                </a:tc>
              </a:tr>
              <a:tr h="6794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</a:tr>
              <a:tr h="6794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C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C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C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C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C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CD2"/>
                    </a:solidFill>
                  </a:tcPr>
                </a:tc>
              </a:tr>
              <a:tr h="6794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</TotalTime>
  <Words>720</Words>
  <Application>Microsoft Office PowerPoint</Application>
  <PresentationFormat>Custom</PresentationFormat>
  <Paragraphs>94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Calibri</vt:lpstr>
      <vt:lpstr>Times New Roman</vt:lpstr>
      <vt:lpstr>Trebuchet MS</vt:lpstr>
      <vt:lpstr>Office Theme</vt:lpstr>
      <vt:lpstr>PowerPoint Presentation</vt:lpstr>
      <vt:lpstr>Failure Mode Effects Analysis – Overview</vt:lpstr>
      <vt:lpstr>Failure Mode Effects Analysis – Method</vt:lpstr>
      <vt:lpstr>Failure Mode Effects Analysis – Method</vt:lpstr>
      <vt:lpstr>Failure Mode Effects Analysis – Template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Management Consulting Toolkit: Fifty of the most versatile and value-adding tools used by the worldâ•Žs leading business analysts, transformation experts and management consultants.</dc:title>
  <dc:creator>Expert Toolkit</dc:creator>
  <cp:lastModifiedBy>Ozhan Atalay</cp:lastModifiedBy>
  <cp:revision>29</cp:revision>
  <dcterms:created xsi:type="dcterms:W3CDTF">2026-01-27T15:21:26Z</dcterms:created>
  <dcterms:modified xsi:type="dcterms:W3CDTF">2026-01-27T20:56:11Z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ligent">
    <vt:lpwstr>pdfHarmony 2.0 Linux Kernel 2.6 64bit Mar 13 2012 Library 9.0.1</vt:lpwstr>
  </property>
  <property fmtid="{D5CDD505-2E9C-101B-9397-08002B2CF9AE}" pid="3" name="Created">
    <vt:filetime>2019-08-20T00:00:00Z</vt:filetime>
  </property>
  <property fmtid="{D5CDD505-2E9C-101B-9397-08002B2CF9AE}" pid="4" name="Creator">
    <vt:lpwstr>Appligent pdfHarmony 2.0</vt:lpwstr>
  </property>
  <property fmtid="{D5CDD505-2E9C-101B-9397-08002B2CF9AE}" pid="5" name="LastSaved">
    <vt:filetime>2026-01-27T00:00:00Z</vt:filetime>
  </property>
  <property fmtid="{D5CDD505-2E9C-101B-9397-08002B2CF9AE}" pid="6" name="Producer">
    <vt:lpwstr>PDFium</vt:lpwstr>
  </property>
</Properties>
</file>