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320" r:id="rId2"/>
    <p:sldId id="321" r:id="rId3"/>
    <p:sldId id="322" r:id="rId4"/>
    <p:sldId id="323" r:id="rId5"/>
  </p:sldIdLst>
  <p:sldSz cx="10058400" cy="7772400"/>
  <p:notesSz cx="10058400" cy="7772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0000"/>
    <a:srgbClr val="7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068" y="5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97538" y="0"/>
            <a:ext cx="4359275" cy="3889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D9FD9-8250-48B2-8AD6-1AB4C72D7C69}" type="datetimeFigureOut">
              <a:rPr lang="tr-TR" smtClean="0"/>
              <a:t>27.01.2026</a:t>
            </a:fld>
            <a:endParaRPr lang="tr-T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32163" y="971550"/>
            <a:ext cx="3394075" cy="26225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06475" y="3740150"/>
            <a:ext cx="8045450" cy="3060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97538" y="7383463"/>
            <a:ext cx="4359275" cy="3889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96689A-C2A7-4BC0-868B-888C0008021F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076481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54380" y="7405218"/>
            <a:ext cx="4958080" cy="169277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1" y="152400"/>
            <a:ext cx="8067650" cy="853693"/>
          </a:xfrm>
        </p:spPr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71600" y="7423067"/>
            <a:ext cx="6858000" cy="430887"/>
          </a:xfrm>
        </p:spPr>
        <p:txBody>
          <a:bodyPr lIns="0" tIns="0" rIns="0" bIns="0"/>
          <a:lstStyle>
            <a:lvl1pPr>
              <a:defRPr sz="14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7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8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338554"/>
          </a:xfrm>
        </p:spPr>
        <p:txBody>
          <a:bodyPr lIns="0" tIns="0" rIns="0" bIns="0"/>
          <a:lstStyle>
            <a:lvl1pPr>
              <a:defRPr sz="11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6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10058400" y="0"/>
                </a:moveTo>
                <a:lnTo>
                  <a:pt x="0" y="0"/>
                </a:lnTo>
                <a:lnTo>
                  <a:pt x="0" y="1270"/>
                </a:lnTo>
                <a:lnTo>
                  <a:pt x="0" y="7772400"/>
                </a:lnTo>
                <a:lnTo>
                  <a:pt x="762" y="7772400"/>
                </a:lnTo>
                <a:lnTo>
                  <a:pt x="762" y="1270"/>
                </a:lnTo>
                <a:lnTo>
                  <a:pt x="10058400" y="1270"/>
                </a:lnTo>
                <a:lnTo>
                  <a:pt x="10058400" y="0"/>
                </a:lnTo>
                <a:close/>
              </a:path>
            </a:pathLst>
          </a:custGeom>
          <a:solidFill>
            <a:srgbClr val="EBEBEB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7065309" y="7389613"/>
            <a:ext cx="1659890" cy="338554"/>
          </a:xfrm>
          <a:prstGeom prst="rect">
            <a:avLst/>
          </a:prstGeom>
        </p:spPr>
        <p:txBody>
          <a:bodyPr lIns="0" tIns="0" rIns="0" bIns="0"/>
          <a:lstStyle>
            <a:lvl1pPr>
              <a:defRPr sz="9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lnSpc>
                <a:spcPct val="100000"/>
              </a:lnSpc>
              <a:spcBef>
                <a:spcPts val="35"/>
              </a:spcBef>
            </a:pPr>
            <a:endParaRPr spc="-20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-26607" y="7257964"/>
            <a:ext cx="10058400" cy="457707"/>
          </a:xfrm>
          <a:custGeom>
            <a:avLst/>
            <a:gdLst/>
            <a:ahLst/>
            <a:cxnLst/>
            <a:rect l="l" t="t" r="r" b="b"/>
            <a:pathLst>
              <a:path w="10058400" h="431800">
                <a:moveTo>
                  <a:pt x="10058400" y="0"/>
                </a:moveTo>
                <a:lnTo>
                  <a:pt x="0" y="0"/>
                </a:lnTo>
                <a:lnTo>
                  <a:pt x="0" y="431292"/>
                </a:lnTo>
                <a:lnTo>
                  <a:pt x="10058400" y="431292"/>
                </a:lnTo>
                <a:lnTo>
                  <a:pt x="10058400" y="0"/>
                </a:lnTo>
                <a:close/>
              </a:path>
            </a:pathLst>
          </a:custGeom>
          <a:solidFill>
            <a:schemeClr val="tx1">
              <a:lumMod val="65000"/>
              <a:lumOff val="35000"/>
            </a:schemeClr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488441" y="1052322"/>
            <a:ext cx="9086215" cy="0"/>
          </a:xfrm>
          <a:custGeom>
            <a:avLst/>
            <a:gdLst/>
            <a:ahLst/>
            <a:cxnLst/>
            <a:rect l="l" t="t" r="r" b="b"/>
            <a:pathLst>
              <a:path w="9086215">
                <a:moveTo>
                  <a:pt x="0" y="0"/>
                </a:moveTo>
                <a:lnTo>
                  <a:pt x="9085834" y="0"/>
                </a:lnTo>
              </a:path>
            </a:pathLst>
          </a:custGeom>
          <a:ln w="1981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6750" y="120776"/>
            <a:ext cx="8054527" cy="8853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001F5F"/>
                </a:solidFill>
                <a:latin typeface="Trebuchet MS"/>
                <a:cs typeface="Trebuchet MS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5038" y="1945639"/>
            <a:ext cx="9135110" cy="5144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000" y="7382748"/>
            <a:ext cx="495808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2700"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en-US" spc="-10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385681" y="7486818"/>
            <a:ext cx="244855" cy="1441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chemeClr val="bg1"/>
                </a:solidFill>
                <a:latin typeface="Trebuchet MS"/>
                <a:cs typeface="Trebuchet MS"/>
              </a:defRPr>
            </a:lvl1pPr>
          </a:lstStyle>
          <a:p>
            <a:pPr marL="141605">
              <a:lnSpc>
                <a:spcPct val="100000"/>
              </a:lnSpc>
              <a:spcBef>
                <a:spcPts val="45"/>
              </a:spcBef>
            </a:pPr>
            <a:fld id="{81D60167-4931-47E6-BA6A-407CBD079E47}" type="slidenum">
              <a:rPr spc="-50" dirty="0"/>
              <a:t>‹#›</a:t>
            </a:fld>
            <a:endParaRPr spc="-50" dirty="0"/>
          </a:p>
        </p:txBody>
      </p:sp>
      <p:sp>
        <p:nvSpPr>
          <p:cNvPr id="9" name="bg object 17"/>
          <p:cNvSpPr/>
          <p:nvPr userDrawn="1"/>
        </p:nvSpPr>
        <p:spPr>
          <a:xfrm>
            <a:off x="761" y="761"/>
            <a:ext cx="10058400" cy="7772400"/>
          </a:xfrm>
          <a:custGeom>
            <a:avLst/>
            <a:gdLst/>
            <a:ahLst/>
            <a:cxnLst/>
            <a:rect l="l" t="t" r="r" b="b"/>
            <a:pathLst>
              <a:path w="10058400" h="7772400">
                <a:moveTo>
                  <a:pt x="0" y="7772400"/>
                </a:moveTo>
                <a:lnTo>
                  <a:pt x="10058400" y="7772400"/>
                </a:lnTo>
                <a:lnTo>
                  <a:pt x="10058400" y="0"/>
                </a:lnTo>
                <a:lnTo>
                  <a:pt x="0" y="0"/>
                </a:lnTo>
                <a:lnTo>
                  <a:pt x="0" y="7772400"/>
                </a:lnTo>
                <a:close/>
              </a:path>
            </a:pathLst>
          </a:custGeom>
          <a:ln w="126492">
            <a:solidFill>
              <a:schemeClr val="tx1">
                <a:lumMod val="65000"/>
                <a:lumOff val="35000"/>
              </a:schemeClr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3736" y="26894"/>
            <a:ext cx="1066800" cy="10668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66800" y="4419600"/>
            <a:ext cx="7899400" cy="13792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0" dirty="0">
                <a:solidFill>
                  <a:srgbClr val="464952"/>
                </a:solidFill>
                <a:latin typeface="Calibri"/>
                <a:cs typeface="Calibri"/>
              </a:rPr>
              <a:t>Initiative</a:t>
            </a:r>
            <a:r>
              <a:rPr sz="4000" b="1" spc="-130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464952"/>
                </a:solidFill>
                <a:latin typeface="Calibri"/>
                <a:cs typeface="Calibri"/>
              </a:rPr>
              <a:t>Prioritization</a:t>
            </a:r>
            <a:r>
              <a:rPr sz="4000" b="1" spc="-100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dirty="0">
                <a:solidFill>
                  <a:srgbClr val="464952"/>
                </a:solidFill>
                <a:latin typeface="Calibri"/>
                <a:cs typeface="Calibri"/>
              </a:rPr>
              <a:t>Map</a:t>
            </a:r>
            <a:r>
              <a:rPr sz="4000" b="1" spc="-125" dirty="0">
                <a:solidFill>
                  <a:srgbClr val="464952"/>
                </a:solidFill>
                <a:latin typeface="Calibri"/>
                <a:cs typeface="Calibri"/>
              </a:rPr>
              <a:t> </a:t>
            </a:r>
            <a:r>
              <a:rPr sz="4000" b="1" spc="-10" dirty="0">
                <a:solidFill>
                  <a:srgbClr val="464952"/>
                </a:solidFill>
                <a:latin typeface="Calibri"/>
                <a:cs typeface="Calibri"/>
              </a:rPr>
              <a:t>Template</a:t>
            </a:r>
            <a:endParaRPr sz="4000" dirty="0">
              <a:latin typeface="Calibri"/>
              <a:cs typeface="Calibri"/>
            </a:endParaRPr>
          </a:p>
          <a:p>
            <a:pPr marL="12700" marR="2258695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A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proven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framework</a:t>
            </a:r>
            <a:r>
              <a:rPr sz="2400" b="1" spc="-6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for</a:t>
            </a:r>
            <a:r>
              <a:rPr sz="2400" b="1" spc="-6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categorizing</a:t>
            </a:r>
            <a:r>
              <a:rPr sz="2400" b="1" spc="-7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9C3636"/>
                </a:solidFill>
                <a:latin typeface="Calibri"/>
                <a:cs typeface="Calibri"/>
              </a:rPr>
              <a:t>and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prioritizing</a:t>
            </a:r>
            <a:r>
              <a:rPr sz="2400" b="1" spc="-8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dirty="0">
                <a:solidFill>
                  <a:srgbClr val="9C3636"/>
                </a:solidFill>
                <a:latin typeface="Calibri"/>
                <a:cs typeface="Calibri"/>
              </a:rPr>
              <a:t>business</a:t>
            </a:r>
            <a:r>
              <a:rPr sz="2400" b="1" spc="-50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improvement</a:t>
            </a:r>
            <a:r>
              <a:rPr sz="2400" b="1" spc="-75" dirty="0">
                <a:solidFill>
                  <a:srgbClr val="9C3636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9C3636"/>
                </a:solidFill>
                <a:latin typeface="Calibri"/>
                <a:cs typeface="Calibri"/>
              </a:rPr>
              <a:t>initiatives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lang="tr-TR" spc="-1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533400"/>
            <a:ext cx="8582990" cy="317675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Initiative</a:t>
            </a:r>
            <a:r>
              <a:rPr spc="-75" dirty="0"/>
              <a:t> </a:t>
            </a:r>
            <a:r>
              <a:rPr dirty="0"/>
              <a:t>Prioritization</a:t>
            </a:r>
            <a:r>
              <a:rPr spc="-100" dirty="0"/>
              <a:t> </a:t>
            </a:r>
            <a:r>
              <a:rPr spc="130" dirty="0"/>
              <a:t>Map</a:t>
            </a:r>
            <a:r>
              <a:rPr spc="-45" dirty="0"/>
              <a:t> </a:t>
            </a:r>
            <a:r>
              <a:rPr spc="420" dirty="0"/>
              <a:t>–</a:t>
            </a:r>
            <a:r>
              <a:rPr spc="-65" dirty="0"/>
              <a:t> </a:t>
            </a:r>
            <a:r>
              <a:rPr spc="-10" dirty="0"/>
              <a:t>Overview</a:t>
            </a: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58717" y="1211565"/>
            <a:ext cx="9192780" cy="1836449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79488" y="1220139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What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9488" y="1652142"/>
            <a:ext cx="9099550" cy="133223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65735" rIns="0" bIns="0" rtlCol="0">
            <a:spAutoFit/>
          </a:bodyPr>
          <a:lstStyle/>
          <a:p>
            <a:pPr marL="167005" marR="167005" algn="ctr">
              <a:lnSpc>
                <a:spcPct val="100000"/>
              </a:lnSpc>
              <a:spcBef>
                <a:spcPts val="130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Initiative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Prioritization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Map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structured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displaying,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evaluating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prioritizing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improvement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projects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based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on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simple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two-</a:t>
            </a:r>
            <a:r>
              <a:rPr sz="1600" spc="-20" dirty="0">
                <a:latin typeface="Calibri"/>
                <a:cs typeface="Calibri"/>
              </a:rPr>
              <a:t>by-</a:t>
            </a:r>
            <a:r>
              <a:rPr sz="1600" dirty="0">
                <a:latin typeface="Calibri"/>
                <a:cs typeface="Calibri"/>
              </a:rPr>
              <a:t>two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</a:t>
            </a:r>
            <a:r>
              <a:rPr sz="1600" dirty="0">
                <a:latin typeface="Calibri"/>
                <a:cs typeface="Calibri"/>
              </a:rPr>
              <a:t> which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generally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considers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50" dirty="0">
                <a:latin typeface="Calibri"/>
                <a:cs typeface="Calibri"/>
              </a:rPr>
              <a:t>a </a:t>
            </a:r>
            <a:r>
              <a:rPr sz="1600" dirty="0">
                <a:latin typeface="Calibri"/>
                <a:cs typeface="Calibri"/>
              </a:rPr>
              <a:t>measure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value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initiative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against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measure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risk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associated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delivering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initiative.</a:t>
            </a:r>
            <a:endParaRPr sz="1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dirty="0">
                <a:latin typeface="Calibri"/>
                <a:cs typeface="Calibri"/>
              </a:rPr>
              <a:t>Using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this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framework,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initiatives</a:t>
            </a:r>
            <a:r>
              <a:rPr sz="1600" spc="-7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can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categorized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into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different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treatment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groups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take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forward.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58717" y="3249154"/>
            <a:ext cx="9192780" cy="201932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479488" y="3256584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762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When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79488" y="3688588"/>
            <a:ext cx="9099550" cy="150749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1445" rIns="0" bIns="0" rtlCol="0">
            <a:spAutoFit/>
          </a:bodyPr>
          <a:lstStyle/>
          <a:p>
            <a:pPr marL="189865" marR="186690" algn="ctr">
              <a:lnSpc>
                <a:spcPct val="100000"/>
              </a:lnSpc>
              <a:spcBef>
                <a:spcPts val="1035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Initiative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Prioritization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Map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ideally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suited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at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10" dirty="0">
                <a:latin typeface="Calibri"/>
                <a:cs typeface="Calibri"/>
              </a:rPr>
              <a:t> conclusion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 an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20" dirty="0">
                <a:latin typeface="Calibri"/>
                <a:cs typeface="Calibri"/>
              </a:rPr>
              <a:t>“Analysis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&amp;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Design”</a:t>
            </a:r>
            <a:r>
              <a:rPr sz="1600" spc="-10" dirty="0">
                <a:latin typeface="Calibri"/>
                <a:cs typeface="Calibri"/>
              </a:rPr>
              <a:t> project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evaluate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potential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improvement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ideas,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recommendations</a:t>
            </a:r>
            <a:r>
              <a:rPr sz="1600" spc="-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initiatives.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10" dirty="0">
                <a:latin typeface="Calibri"/>
                <a:cs typeface="Calibri"/>
              </a:rPr>
              <a:t> effective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the </a:t>
            </a:r>
            <a:r>
              <a:rPr sz="1600" spc="-10" dirty="0">
                <a:latin typeface="Calibri"/>
                <a:cs typeface="Calibri"/>
              </a:rPr>
              <a:t>framework,</a:t>
            </a:r>
            <a:r>
              <a:rPr sz="1600" spc="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initiatives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should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have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already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been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identified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scoped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sufficient</a:t>
            </a:r>
            <a:r>
              <a:rPr sz="1600" spc="-6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level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know </a:t>
            </a:r>
            <a:r>
              <a:rPr sz="1600" spc="-25" dirty="0">
                <a:latin typeface="Calibri"/>
                <a:cs typeface="Calibri"/>
              </a:rPr>
              <a:t>the </a:t>
            </a:r>
            <a:r>
              <a:rPr sz="1600" spc="-10" dirty="0">
                <a:latin typeface="Calibri"/>
                <a:cs typeface="Calibri"/>
              </a:rPr>
              <a:t>relative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benefit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risk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associated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delivery.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</a:t>
            </a:r>
            <a:r>
              <a:rPr sz="1600" dirty="0">
                <a:latin typeface="Calibri"/>
                <a:cs typeface="Calibri"/>
              </a:rPr>
              <a:t> is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also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very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useful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conveying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view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of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prioritized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improvement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portfolio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senior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executives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10" dirty="0">
                <a:latin typeface="Calibri"/>
                <a:cs typeface="Calibri"/>
              </a:rPr>
              <a:t> awareness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endorsement.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58717" y="5305016"/>
            <a:ext cx="9192780" cy="183644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479475" y="5313095"/>
            <a:ext cx="9099550" cy="432434"/>
          </a:xfrm>
          <a:prstGeom prst="rect">
            <a:avLst/>
          </a:prstGeom>
          <a:solidFill>
            <a:srgbClr val="9C3636"/>
          </a:solidFill>
        </p:spPr>
        <p:txBody>
          <a:bodyPr vert="horz" wrap="square" lIns="0" tIns="4826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80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Why</a:t>
            </a:r>
            <a:r>
              <a:rPr sz="2000" b="1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11" name="object 11"/>
          <p:cNvSpPr txBox="1"/>
          <p:nvPr/>
        </p:nvSpPr>
        <p:spPr>
          <a:xfrm>
            <a:off x="479475" y="5745098"/>
            <a:ext cx="9099550" cy="1332230"/>
          </a:xfrm>
          <a:prstGeom prst="rect">
            <a:avLst/>
          </a:prstGeom>
          <a:solidFill>
            <a:srgbClr val="FFFFFF"/>
          </a:solidFill>
          <a:ln w="6350">
            <a:solidFill>
              <a:srgbClr val="A6A6A6"/>
            </a:solidFill>
          </a:ln>
        </p:spPr>
        <p:txBody>
          <a:bodyPr vert="horz" wrap="square" lIns="0" tIns="132080" rIns="0" bIns="0" rtlCol="0">
            <a:spAutoFit/>
          </a:bodyPr>
          <a:lstStyle/>
          <a:p>
            <a:pPr marL="154940" marR="154940" indent="6350" algn="ctr">
              <a:lnSpc>
                <a:spcPct val="100000"/>
              </a:lnSpc>
              <a:spcBef>
                <a:spcPts val="1040"/>
              </a:spcBef>
            </a:pPr>
            <a:r>
              <a:rPr sz="1600" dirty="0">
                <a:latin typeface="Calibri"/>
                <a:cs typeface="Calibri"/>
              </a:rPr>
              <a:t>The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Initiative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Prioritization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Framework</a:t>
            </a:r>
            <a:r>
              <a:rPr sz="1600" spc="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simple,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clear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easy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use</a:t>
            </a:r>
            <a:r>
              <a:rPr sz="1600" spc="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–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but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powerful in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ability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to</a:t>
            </a:r>
            <a:r>
              <a:rPr sz="1600" spc="50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stratify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potential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improvement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initiatives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into</a:t>
            </a:r>
            <a:r>
              <a:rPr sz="1600" spc="-5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logical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treatment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categories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take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forward.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It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is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also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proven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work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well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with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senior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executive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business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leaders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for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facilitating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decision</a:t>
            </a:r>
            <a:r>
              <a:rPr sz="1600" spc="-6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making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on</a:t>
            </a:r>
            <a:r>
              <a:rPr sz="1600" spc="-5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investments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25" dirty="0">
                <a:latin typeface="Calibri"/>
                <a:cs typeface="Calibri"/>
              </a:rPr>
              <a:t>and </a:t>
            </a:r>
            <a:r>
              <a:rPr sz="1600" spc="-10" dirty="0">
                <a:latin typeface="Calibri"/>
                <a:cs typeface="Calibri"/>
              </a:rPr>
              <a:t>garnering</a:t>
            </a:r>
            <a:r>
              <a:rPr sz="1600" spc="-4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buy-</a:t>
            </a:r>
            <a:r>
              <a:rPr sz="1600" dirty="0">
                <a:latin typeface="Calibri"/>
                <a:cs typeface="Calibri"/>
              </a:rPr>
              <a:t>in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programs</a:t>
            </a:r>
            <a:r>
              <a:rPr sz="1600" spc="-1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take</a:t>
            </a:r>
            <a:r>
              <a:rPr sz="1600" spc="-25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forward </a:t>
            </a:r>
            <a:r>
              <a:rPr sz="1600" dirty="0">
                <a:latin typeface="Calibri"/>
                <a:cs typeface="Calibri"/>
              </a:rPr>
              <a:t>and</a:t>
            </a:r>
            <a:r>
              <a:rPr sz="1600" spc="-4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those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to</a:t>
            </a:r>
            <a:r>
              <a:rPr sz="1600" spc="-35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defer</a:t>
            </a:r>
            <a:r>
              <a:rPr sz="1600" spc="-30" dirty="0">
                <a:latin typeface="Calibri"/>
                <a:cs typeface="Calibri"/>
              </a:rPr>
              <a:t> </a:t>
            </a:r>
            <a:r>
              <a:rPr sz="1600" dirty="0">
                <a:latin typeface="Calibri"/>
                <a:cs typeface="Calibri"/>
              </a:rPr>
              <a:t>or</a:t>
            </a:r>
            <a:r>
              <a:rPr sz="1600" spc="-20" dirty="0">
                <a:latin typeface="Calibri"/>
                <a:cs typeface="Calibri"/>
              </a:rPr>
              <a:t> </a:t>
            </a:r>
            <a:r>
              <a:rPr sz="1600" spc="-10" dirty="0">
                <a:latin typeface="Calibri"/>
                <a:cs typeface="Calibri"/>
              </a:rPr>
              <a:t>drop.</a:t>
            </a:r>
            <a:endParaRPr sz="16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Initiative</a:t>
            </a:r>
            <a:r>
              <a:rPr spc="-75" dirty="0"/>
              <a:t> </a:t>
            </a:r>
            <a:r>
              <a:rPr dirty="0"/>
              <a:t>Prioritization</a:t>
            </a:r>
            <a:r>
              <a:rPr spc="-100" dirty="0"/>
              <a:t> </a:t>
            </a:r>
            <a:r>
              <a:rPr spc="130" dirty="0"/>
              <a:t>Map</a:t>
            </a:r>
            <a:r>
              <a:rPr spc="-45" dirty="0"/>
              <a:t> </a:t>
            </a:r>
            <a:r>
              <a:rPr spc="420" dirty="0"/>
              <a:t>–</a:t>
            </a:r>
            <a:r>
              <a:rPr spc="-65" dirty="0"/>
              <a:t> </a:t>
            </a:r>
            <a:r>
              <a:rPr spc="60" dirty="0"/>
              <a:t>Method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58718" y="1197854"/>
            <a:ext cx="9275445" cy="6078220"/>
            <a:chOff x="458718" y="1197854"/>
            <a:chExt cx="9275445" cy="607822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8718" y="1197854"/>
              <a:ext cx="9275081" cy="6077730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79488" y="1206449"/>
              <a:ext cx="9099550" cy="565150"/>
            </a:xfrm>
            <a:custGeom>
              <a:avLst/>
              <a:gdLst/>
              <a:ahLst/>
              <a:cxnLst/>
              <a:rect l="l" t="t" r="r" b="b"/>
              <a:pathLst>
                <a:path w="9099550" h="565150">
                  <a:moveTo>
                    <a:pt x="9099423" y="0"/>
                  </a:moveTo>
                  <a:lnTo>
                    <a:pt x="0" y="0"/>
                  </a:lnTo>
                  <a:lnTo>
                    <a:pt x="0" y="564819"/>
                  </a:lnTo>
                  <a:lnTo>
                    <a:pt x="9099423" y="564819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9C3636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479488" y="1771345"/>
              <a:ext cx="9099550" cy="5380355"/>
            </a:xfrm>
            <a:custGeom>
              <a:avLst/>
              <a:gdLst/>
              <a:ahLst/>
              <a:cxnLst/>
              <a:rect l="l" t="t" r="r" b="b"/>
              <a:pathLst>
                <a:path w="9099550" h="5380355">
                  <a:moveTo>
                    <a:pt x="9099423" y="0"/>
                  </a:moveTo>
                  <a:lnTo>
                    <a:pt x="0" y="0"/>
                  </a:lnTo>
                  <a:lnTo>
                    <a:pt x="0" y="5380355"/>
                  </a:lnTo>
                  <a:lnTo>
                    <a:pt x="9099423" y="5380355"/>
                  </a:lnTo>
                  <a:lnTo>
                    <a:pt x="90994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476313" y="1768094"/>
              <a:ext cx="9105900" cy="5387340"/>
            </a:xfrm>
            <a:custGeom>
              <a:avLst/>
              <a:gdLst/>
              <a:ahLst/>
              <a:cxnLst/>
              <a:rect l="l" t="t" r="r" b="b"/>
              <a:pathLst>
                <a:path w="9105900" h="5387340">
                  <a:moveTo>
                    <a:pt x="0" y="3175"/>
                  </a:moveTo>
                  <a:lnTo>
                    <a:pt x="9105836" y="3175"/>
                  </a:lnTo>
                </a:path>
                <a:path w="9105900" h="5387340">
                  <a:moveTo>
                    <a:pt x="3175" y="0"/>
                  </a:moveTo>
                  <a:lnTo>
                    <a:pt x="3175" y="5386781"/>
                  </a:lnTo>
                </a:path>
                <a:path w="9105900" h="5387340">
                  <a:moveTo>
                    <a:pt x="9102661" y="0"/>
                  </a:moveTo>
                  <a:lnTo>
                    <a:pt x="9102661" y="5386781"/>
                  </a:lnTo>
                </a:path>
                <a:path w="9105900" h="5387340">
                  <a:moveTo>
                    <a:pt x="0" y="5383606"/>
                  </a:moveTo>
                  <a:lnTo>
                    <a:pt x="9105836" y="5383606"/>
                  </a:lnTo>
                </a:path>
              </a:pathLst>
            </a:custGeom>
            <a:ln w="6350">
              <a:solidFill>
                <a:srgbClr val="A6A6A6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4233798" y="1307338"/>
            <a:ext cx="1590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How</a:t>
            </a:r>
            <a:r>
              <a:rPr sz="2000" b="1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2000" b="1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use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000" b="1" spc="-25" dirty="0">
                <a:solidFill>
                  <a:srgbClr val="FFFFFF"/>
                </a:solidFill>
                <a:latin typeface="Calibri"/>
                <a:cs typeface="Calibri"/>
              </a:rPr>
              <a:t>it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951797" y="3181921"/>
            <a:ext cx="5395595" cy="3573145"/>
            <a:chOff x="2951797" y="3181921"/>
            <a:chExt cx="5395595" cy="357314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961132" y="3191255"/>
              <a:ext cx="5376672" cy="3553967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956560" y="3186683"/>
              <a:ext cx="5386070" cy="3563620"/>
            </a:xfrm>
            <a:custGeom>
              <a:avLst/>
              <a:gdLst/>
              <a:ahLst/>
              <a:cxnLst/>
              <a:rect l="l" t="t" r="r" b="b"/>
              <a:pathLst>
                <a:path w="5386070" h="3563620">
                  <a:moveTo>
                    <a:pt x="0" y="3563112"/>
                  </a:moveTo>
                  <a:lnTo>
                    <a:pt x="5385816" y="3563112"/>
                  </a:lnTo>
                  <a:lnTo>
                    <a:pt x="5385816" y="0"/>
                  </a:lnTo>
                  <a:lnTo>
                    <a:pt x="0" y="0"/>
                  </a:lnTo>
                  <a:lnTo>
                    <a:pt x="0" y="3563112"/>
                  </a:lnTo>
                  <a:close/>
                </a:path>
              </a:pathLst>
            </a:custGeom>
            <a:ln w="9144">
              <a:solidFill>
                <a:srgbClr val="3C3C3C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600455" y="3886200"/>
            <a:ext cx="1964689" cy="1446530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7465" rIns="0" bIns="0" rtlCol="0">
            <a:spAutoFit/>
          </a:bodyPr>
          <a:lstStyle/>
          <a:p>
            <a:pPr marL="113664" marR="106045" indent="1905" algn="ctr">
              <a:lnSpc>
                <a:spcPct val="100000"/>
              </a:lnSpc>
              <a:spcBef>
                <a:spcPts val="295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1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Confirm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</a:t>
            </a:r>
            <a:r>
              <a:rPr sz="1100" spc="50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dimensions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matrix.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typical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approach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uses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business </a:t>
            </a:r>
            <a:r>
              <a:rPr sz="1100" dirty="0">
                <a:latin typeface="Calibri"/>
                <a:cs typeface="Calibri"/>
              </a:rPr>
              <a:t>value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vertical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0" dirty="0">
                <a:latin typeface="Calibri"/>
                <a:cs typeface="Calibri"/>
              </a:rPr>
              <a:t> ease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delivery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0" dirty="0">
                <a:latin typeface="Calibri"/>
                <a:cs typeface="Calibri"/>
              </a:rPr>
              <a:t> horizontal.</a:t>
            </a:r>
            <a:endParaRPr sz="1100" dirty="0">
              <a:latin typeface="Calibri"/>
              <a:cs typeface="Calibri"/>
            </a:endParaRPr>
          </a:p>
          <a:p>
            <a:pPr marL="110489" marR="102870" indent="-1270" algn="ctr">
              <a:lnSpc>
                <a:spcPct val="100000"/>
              </a:lnSpc>
              <a:spcBef>
                <a:spcPts val="5"/>
              </a:spcBef>
            </a:pPr>
            <a:r>
              <a:rPr sz="1100" dirty="0">
                <a:latin typeface="Calibri"/>
                <a:cs typeface="Calibri"/>
              </a:rPr>
              <a:t>Other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options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cost</a:t>
            </a:r>
            <a:r>
              <a:rPr sz="1100" spc="-25" dirty="0">
                <a:latin typeface="Calibri"/>
                <a:cs typeface="Calibri"/>
              </a:rPr>
              <a:t> to </a:t>
            </a:r>
            <a:r>
              <a:rPr sz="1100" dirty="0">
                <a:latin typeface="Calibri"/>
                <a:cs typeface="Calibri"/>
              </a:rPr>
              <a:t>deliver,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delivery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risk,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customer </a:t>
            </a:r>
            <a:r>
              <a:rPr sz="1100" dirty="0">
                <a:latin typeface="Calibri"/>
                <a:cs typeface="Calibri"/>
              </a:rPr>
              <a:t>impact,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pain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point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resolution.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2557652" y="4602860"/>
            <a:ext cx="469900" cy="195580"/>
          </a:xfrm>
          <a:custGeom>
            <a:avLst/>
            <a:gdLst/>
            <a:ahLst/>
            <a:cxnLst/>
            <a:rect l="l" t="t" r="r" b="b"/>
            <a:pathLst>
              <a:path w="469900" h="195579">
                <a:moveTo>
                  <a:pt x="396364" y="165951"/>
                </a:moveTo>
                <a:lnTo>
                  <a:pt x="384810" y="195580"/>
                </a:lnTo>
                <a:lnTo>
                  <a:pt x="469646" y="187706"/>
                </a:lnTo>
                <a:lnTo>
                  <a:pt x="455272" y="171831"/>
                </a:lnTo>
                <a:lnTo>
                  <a:pt x="411480" y="171831"/>
                </a:lnTo>
                <a:lnTo>
                  <a:pt x="396364" y="165951"/>
                </a:lnTo>
                <a:close/>
              </a:path>
              <a:path w="469900" h="195579">
                <a:moveTo>
                  <a:pt x="400983" y="154106"/>
                </a:moveTo>
                <a:lnTo>
                  <a:pt x="396364" y="165951"/>
                </a:lnTo>
                <a:lnTo>
                  <a:pt x="411480" y="171831"/>
                </a:lnTo>
                <a:lnTo>
                  <a:pt x="415163" y="170306"/>
                </a:lnTo>
                <a:lnTo>
                  <a:pt x="417703" y="163702"/>
                </a:lnTo>
                <a:lnTo>
                  <a:pt x="416052" y="160019"/>
                </a:lnTo>
                <a:lnTo>
                  <a:pt x="400983" y="154106"/>
                </a:lnTo>
                <a:close/>
              </a:path>
              <a:path w="469900" h="195579">
                <a:moveTo>
                  <a:pt x="412496" y="124587"/>
                </a:moveTo>
                <a:lnTo>
                  <a:pt x="400983" y="154106"/>
                </a:lnTo>
                <a:lnTo>
                  <a:pt x="416052" y="160019"/>
                </a:lnTo>
                <a:lnTo>
                  <a:pt x="417703" y="163702"/>
                </a:lnTo>
                <a:lnTo>
                  <a:pt x="415163" y="170306"/>
                </a:lnTo>
                <a:lnTo>
                  <a:pt x="411480" y="171831"/>
                </a:lnTo>
                <a:lnTo>
                  <a:pt x="455272" y="171831"/>
                </a:lnTo>
                <a:lnTo>
                  <a:pt x="412496" y="124587"/>
                </a:lnTo>
                <a:close/>
              </a:path>
              <a:path w="469900" h="195579">
                <a:moveTo>
                  <a:pt x="6223" y="0"/>
                </a:moveTo>
                <a:lnTo>
                  <a:pt x="2540" y="1650"/>
                </a:lnTo>
                <a:lnTo>
                  <a:pt x="0" y="8255"/>
                </a:lnTo>
                <a:lnTo>
                  <a:pt x="1651" y="11937"/>
                </a:lnTo>
                <a:lnTo>
                  <a:pt x="396364" y="165951"/>
                </a:lnTo>
                <a:lnTo>
                  <a:pt x="400983" y="154106"/>
                </a:lnTo>
                <a:lnTo>
                  <a:pt x="6223" y="0"/>
                </a:lnTo>
                <a:close/>
              </a:path>
            </a:pathLst>
          </a:custGeom>
          <a:solidFill>
            <a:srgbClr val="8A8A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2014727" y="1903476"/>
            <a:ext cx="2407920" cy="1108075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112395" marR="105410" indent="-1905" algn="ctr">
              <a:lnSpc>
                <a:spcPct val="100000"/>
              </a:lnSpc>
              <a:spcBef>
                <a:spcPts val="29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2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Agree on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appropriate </a:t>
            </a:r>
            <a:r>
              <a:rPr sz="1100" dirty="0">
                <a:latin typeface="Calibri"/>
                <a:cs typeface="Calibri"/>
              </a:rPr>
              <a:t>naming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each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4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quadrants </a:t>
            </a:r>
            <a:r>
              <a:rPr sz="1100" dirty="0">
                <a:latin typeface="Calibri"/>
                <a:cs typeface="Calibri"/>
              </a:rPr>
              <a:t>based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choices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axes. </a:t>
            </a:r>
            <a:r>
              <a:rPr sz="1100" dirty="0">
                <a:latin typeface="Calibri"/>
                <a:cs typeface="Calibri"/>
              </a:rPr>
              <a:t>Common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naming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is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Strategic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(top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left), </a:t>
            </a:r>
            <a:r>
              <a:rPr sz="1100" dirty="0">
                <a:latin typeface="Calibri"/>
                <a:cs typeface="Calibri"/>
              </a:rPr>
              <a:t>Quick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Wins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(top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right),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Drop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(bottom </a:t>
            </a:r>
            <a:r>
              <a:rPr sz="1100" dirty="0">
                <a:latin typeface="Calibri"/>
                <a:cs typeface="Calibri"/>
              </a:rPr>
              <a:t>left)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Evaluate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(bottom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right).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2557780" y="3004184"/>
            <a:ext cx="3628390" cy="3654425"/>
          </a:xfrm>
          <a:custGeom>
            <a:avLst/>
            <a:gdLst/>
            <a:ahLst/>
            <a:cxnLst/>
            <a:rect l="l" t="t" r="r" b="b"/>
            <a:pathLst>
              <a:path w="3628390" h="3654425">
                <a:moveTo>
                  <a:pt x="2534539" y="3654387"/>
                </a:moveTo>
                <a:lnTo>
                  <a:pt x="2519642" y="3621544"/>
                </a:lnTo>
                <a:lnTo>
                  <a:pt x="2499360" y="3576802"/>
                </a:lnTo>
                <a:lnTo>
                  <a:pt x="2479344" y="3601491"/>
                </a:lnTo>
                <a:lnTo>
                  <a:pt x="8382" y="1598803"/>
                </a:lnTo>
                <a:lnTo>
                  <a:pt x="4445" y="1599184"/>
                </a:lnTo>
                <a:lnTo>
                  <a:pt x="0" y="1604645"/>
                </a:lnTo>
                <a:lnTo>
                  <a:pt x="381" y="1608582"/>
                </a:lnTo>
                <a:lnTo>
                  <a:pt x="2471343" y="3611359"/>
                </a:lnTo>
                <a:lnTo>
                  <a:pt x="2451354" y="3635997"/>
                </a:lnTo>
                <a:lnTo>
                  <a:pt x="2534539" y="3654387"/>
                </a:lnTo>
                <a:close/>
              </a:path>
              <a:path w="3628390" h="3654425">
                <a:moveTo>
                  <a:pt x="3628263" y="703707"/>
                </a:moveTo>
                <a:lnTo>
                  <a:pt x="3619093" y="696087"/>
                </a:lnTo>
                <a:lnTo>
                  <a:pt x="3562731" y="649224"/>
                </a:lnTo>
                <a:lnTo>
                  <a:pt x="3555492" y="680085"/>
                </a:lnTo>
                <a:lnTo>
                  <a:pt x="663333" y="1282"/>
                </a:lnTo>
                <a:lnTo>
                  <a:pt x="661162" y="0"/>
                </a:lnTo>
                <a:lnTo>
                  <a:pt x="659536" y="381"/>
                </a:lnTo>
                <a:lnTo>
                  <a:pt x="659003" y="254"/>
                </a:lnTo>
                <a:lnTo>
                  <a:pt x="658368" y="660"/>
                </a:lnTo>
                <a:lnTo>
                  <a:pt x="657352" y="889"/>
                </a:lnTo>
                <a:lnTo>
                  <a:pt x="656932" y="1562"/>
                </a:lnTo>
                <a:lnTo>
                  <a:pt x="655574" y="2413"/>
                </a:lnTo>
                <a:lnTo>
                  <a:pt x="654964" y="4775"/>
                </a:lnTo>
                <a:lnTo>
                  <a:pt x="653669" y="6985"/>
                </a:lnTo>
                <a:lnTo>
                  <a:pt x="654037" y="8610"/>
                </a:lnTo>
                <a:lnTo>
                  <a:pt x="653923" y="9144"/>
                </a:lnTo>
                <a:lnTo>
                  <a:pt x="654316" y="9779"/>
                </a:lnTo>
                <a:lnTo>
                  <a:pt x="654558" y="10795"/>
                </a:lnTo>
                <a:lnTo>
                  <a:pt x="655218" y="11214"/>
                </a:lnTo>
                <a:lnTo>
                  <a:pt x="656082" y="12573"/>
                </a:lnTo>
                <a:lnTo>
                  <a:pt x="658368" y="13169"/>
                </a:lnTo>
                <a:lnTo>
                  <a:pt x="1739722" y="669569"/>
                </a:lnTo>
                <a:lnTo>
                  <a:pt x="1723263" y="696722"/>
                </a:lnTo>
                <a:lnTo>
                  <a:pt x="1808226" y="703707"/>
                </a:lnTo>
                <a:lnTo>
                  <a:pt x="1791970" y="677926"/>
                </a:lnTo>
                <a:lnTo>
                  <a:pt x="1762760" y="631571"/>
                </a:lnTo>
                <a:lnTo>
                  <a:pt x="1746275" y="658749"/>
                </a:lnTo>
                <a:lnTo>
                  <a:pt x="698538" y="22631"/>
                </a:lnTo>
                <a:lnTo>
                  <a:pt x="3552596" y="692416"/>
                </a:lnTo>
                <a:lnTo>
                  <a:pt x="3545332" y="723392"/>
                </a:lnTo>
                <a:lnTo>
                  <a:pt x="3628263" y="703707"/>
                </a:lnTo>
                <a:close/>
              </a:path>
            </a:pathLst>
          </a:custGeom>
          <a:solidFill>
            <a:srgbClr val="8A8A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6" name="object 16"/>
          <p:cNvSpPr txBox="1"/>
          <p:nvPr/>
        </p:nvSpPr>
        <p:spPr>
          <a:xfrm>
            <a:off x="5423915" y="1903476"/>
            <a:ext cx="2787650" cy="1108075"/>
          </a:xfrm>
          <a:prstGeom prst="rect">
            <a:avLst/>
          </a:prstGeom>
          <a:ln w="9144">
            <a:solidFill>
              <a:srgbClr val="8A8A8A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92075" marR="85725" algn="ctr">
              <a:lnSpc>
                <a:spcPct val="100000"/>
              </a:lnSpc>
              <a:spcBef>
                <a:spcPts val="290"/>
              </a:spcBef>
            </a:pPr>
            <a:r>
              <a:rPr sz="1100" b="1" dirty="0">
                <a:latin typeface="Calibri"/>
                <a:cs typeface="Calibri"/>
              </a:rPr>
              <a:t>Step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3</a:t>
            </a:r>
            <a:r>
              <a:rPr sz="1100" dirty="0">
                <a:latin typeface="Calibri"/>
                <a:cs typeface="Calibri"/>
              </a:rPr>
              <a:t>.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Based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input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from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key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stakeholders, </a:t>
            </a:r>
            <a:r>
              <a:rPr sz="1100" dirty="0">
                <a:latin typeface="Calibri"/>
                <a:cs typeface="Calibri"/>
              </a:rPr>
              <a:t>plot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portfolio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initiatives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prioritization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map.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Look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patterns</a:t>
            </a:r>
            <a:r>
              <a:rPr sz="1100" spc="-25" dirty="0">
                <a:latin typeface="Calibri"/>
                <a:cs typeface="Calibri"/>
              </a:rPr>
              <a:t> and </a:t>
            </a:r>
            <a:r>
              <a:rPr sz="1100" dirty="0">
                <a:latin typeface="Calibri"/>
                <a:cs typeface="Calibri"/>
              </a:rPr>
              <a:t>clustering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of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initiatives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certain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areas.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Agree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take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initiatives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forward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based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the </a:t>
            </a:r>
            <a:r>
              <a:rPr sz="1100" dirty="0">
                <a:latin typeface="Calibri"/>
                <a:cs typeface="Calibri"/>
              </a:rPr>
              <a:t>quadrant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in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which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they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fall.</a:t>
            </a:r>
            <a:endParaRPr sz="1100" dirty="0">
              <a:latin typeface="Calibri"/>
              <a:cs typeface="Calibri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6809613" y="3004184"/>
            <a:ext cx="1087120" cy="2379980"/>
          </a:xfrm>
          <a:custGeom>
            <a:avLst/>
            <a:gdLst/>
            <a:ahLst/>
            <a:cxnLst/>
            <a:rect l="l" t="t" r="r" b="b"/>
            <a:pathLst>
              <a:path w="1087120" h="2379979">
                <a:moveTo>
                  <a:pt x="1086993" y="2294636"/>
                </a:moveTo>
                <a:lnTo>
                  <a:pt x="1058024" y="2307780"/>
                </a:lnTo>
                <a:lnTo>
                  <a:pt x="13284" y="5029"/>
                </a:lnTo>
                <a:lnTo>
                  <a:pt x="12827" y="2540"/>
                </a:lnTo>
                <a:lnTo>
                  <a:pt x="11772" y="1854"/>
                </a:lnTo>
                <a:lnTo>
                  <a:pt x="11557" y="1397"/>
                </a:lnTo>
                <a:lnTo>
                  <a:pt x="10464" y="1003"/>
                </a:lnTo>
                <a:lnTo>
                  <a:pt x="9525" y="381"/>
                </a:lnTo>
                <a:lnTo>
                  <a:pt x="9029" y="482"/>
                </a:lnTo>
                <a:lnTo>
                  <a:pt x="7747" y="0"/>
                </a:lnTo>
                <a:lnTo>
                  <a:pt x="5016" y="1206"/>
                </a:lnTo>
                <a:lnTo>
                  <a:pt x="2540" y="1651"/>
                </a:lnTo>
                <a:lnTo>
                  <a:pt x="1841" y="2705"/>
                </a:lnTo>
                <a:lnTo>
                  <a:pt x="1397" y="2921"/>
                </a:lnTo>
                <a:lnTo>
                  <a:pt x="990" y="4013"/>
                </a:lnTo>
                <a:lnTo>
                  <a:pt x="381" y="4953"/>
                </a:lnTo>
                <a:lnTo>
                  <a:pt x="457" y="5461"/>
                </a:lnTo>
                <a:lnTo>
                  <a:pt x="0" y="6731"/>
                </a:lnTo>
                <a:lnTo>
                  <a:pt x="1193" y="9461"/>
                </a:lnTo>
                <a:lnTo>
                  <a:pt x="138938" y="719607"/>
                </a:lnTo>
                <a:lnTo>
                  <a:pt x="107823" y="725678"/>
                </a:lnTo>
                <a:lnTo>
                  <a:pt x="159766" y="793115"/>
                </a:lnTo>
                <a:lnTo>
                  <a:pt x="175183" y="737743"/>
                </a:lnTo>
                <a:lnTo>
                  <a:pt x="182626" y="711073"/>
                </a:lnTo>
                <a:lnTo>
                  <a:pt x="151498" y="717156"/>
                </a:lnTo>
                <a:lnTo>
                  <a:pt x="23812" y="59321"/>
                </a:lnTo>
                <a:lnTo>
                  <a:pt x="1046429" y="2313038"/>
                </a:lnTo>
                <a:lnTo>
                  <a:pt x="1017231" y="2326259"/>
                </a:lnTo>
                <a:lnTo>
                  <a:pt x="1017676" y="2326259"/>
                </a:lnTo>
                <a:lnTo>
                  <a:pt x="1083691" y="2379726"/>
                </a:lnTo>
                <a:lnTo>
                  <a:pt x="1085646" y="2329180"/>
                </a:lnTo>
                <a:lnTo>
                  <a:pt x="1086993" y="2294636"/>
                </a:lnTo>
                <a:close/>
              </a:path>
            </a:pathLst>
          </a:custGeom>
          <a:solidFill>
            <a:srgbClr val="8A8A8A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object 1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81203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Initiative</a:t>
            </a:r>
            <a:r>
              <a:rPr spc="-75" dirty="0"/>
              <a:t> </a:t>
            </a:r>
            <a:r>
              <a:rPr dirty="0"/>
              <a:t>Prioritization</a:t>
            </a:r>
            <a:r>
              <a:rPr spc="-95" dirty="0"/>
              <a:t> </a:t>
            </a:r>
            <a:r>
              <a:rPr spc="130" dirty="0"/>
              <a:t>Map</a:t>
            </a:r>
            <a:r>
              <a:rPr spc="-40" dirty="0"/>
              <a:t> </a:t>
            </a:r>
            <a:r>
              <a:rPr spc="420" dirty="0"/>
              <a:t>–</a:t>
            </a:r>
            <a:r>
              <a:rPr spc="-555" dirty="0"/>
              <a:t> </a:t>
            </a:r>
            <a:r>
              <a:rPr spc="-10" dirty="0"/>
              <a:t>Template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265631" y="1283842"/>
            <a:ext cx="8266430" cy="5466715"/>
            <a:chOff x="1265631" y="1283842"/>
            <a:chExt cx="8266430" cy="5466715"/>
          </a:xfrm>
        </p:grpSpPr>
        <p:sp>
          <p:nvSpPr>
            <p:cNvPr id="4" name="object 4"/>
            <p:cNvSpPr/>
            <p:nvPr/>
          </p:nvSpPr>
          <p:spPr>
            <a:xfrm>
              <a:off x="1265631" y="1283842"/>
              <a:ext cx="4133215" cy="2787015"/>
            </a:xfrm>
            <a:custGeom>
              <a:avLst/>
              <a:gdLst/>
              <a:ahLst/>
              <a:cxnLst/>
              <a:rect l="l" t="t" r="r" b="b"/>
              <a:pathLst>
                <a:path w="4133215" h="2787015">
                  <a:moveTo>
                    <a:pt x="4132961" y="0"/>
                  </a:moveTo>
                  <a:lnTo>
                    <a:pt x="0" y="0"/>
                  </a:lnTo>
                  <a:lnTo>
                    <a:pt x="0" y="2786506"/>
                  </a:lnTo>
                  <a:lnTo>
                    <a:pt x="4132961" y="2786506"/>
                  </a:lnTo>
                  <a:lnTo>
                    <a:pt x="4132961" y="0"/>
                  </a:lnTo>
                  <a:close/>
                </a:path>
              </a:pathLst>
            </a:custGeom>
            <a:solidFill>
              <a:srgbClr val="0042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" name="object 5"/>
            <p:cNvSpPr/>
            <p:nvPr/>
          </p:nvSpPr>
          <p:spPr>
            <a:xfrm>
              <a:off x="5398642" y="1283842"/>
              <a:ext cx="4133215" cy="2787015"/>
            </a:xfrm>
            <a:custGeom>
              <a:avLst/>
              <a:gdLst/>
              <a:ahLst/>
              <a:cxnLst/>
              <a:rect l="l" t="t" r="r" b="b"/>
              <a:pathLst>
                <a:path w="4133215" h="2787015">
                  <a:moveTo>
                    <a:pt x="4132961" y="0"/>
                  </a:moveTo>
                  <a:lnTo>
                    <a:pt x="0" y="0"/>
                  </a:lnTo>
                  <a:lnTo>
                    <a:pt x="0" y="2786506"/>
                  </a:lnTo>
                  <a:lnTo>
                    <a:pt x="4132961" y="2786506"/>
                  </a:lnTo>
                  <a:lnTo>
                    <a:pt x="4132961" y="0"/>
                  </a:lnTo>
                  <a:close/>
                </a:path>
              </a:pathLst>
            </a:custGeom>
            <a:solidFill>
              <a:srgbClr val="42945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6" name="object 6"/>
            <p:cNvSpPr/>
            <p:nvPr/>
          </p:nvSpPr>
          <p:spPr>
            <a:xfrm>
              <a:off x="1265631" y="4070400"/>
              <a:ext cx="4133215" cy="2679700"/>
            </a:xfrm>
            <a:custGeom>
              <a:avLst/>
              <a:gdLst/>
              <a:ahLst/>
              <a:cxnLst/>
              <a:rect l="l" t="t" r="r" b="b"/>
              <a:pathLst>
                <a:path w="4133215" h="2679700">
                  <a:moveTo>
                    <a:pt x="4132961" y="0"/>
                  </a:moveTo>
                  <a:lnTo>
                    <a:pt x="0" y="0"/>
                  </a:lnTo>
                  <a:lnTo>
                    <a:pt x="0" y="2679572"/>
                  </a:lnTo>
                  <a:lnTo>
                    <a:pt x="4132961" y="2679572"/>
                  </a:lnTo>
                  <a:lnTo>
                    <a:pt x="4132961" y="0"/>
                  </a:lnTo>
                  <a:close/>
                </a:path>
              </a:pathLst>
            </a:custGeom>
            <a:solidFill>
              <a:srgbClr val="BE000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7" name="object 7"/>
            <p:cNvSpPr/>
            <p:nvPr/>
          </p:nvSpPr>
          <p:spPr>
            <a:xfrm>
              <a:off x="5398642" y="4070400"/>
              <a:ext cx="4133215" cy="2679700"/>
            </a:xfrm>
            <a:custGeom>
              <a:avLst/>
              <a:gdLst/>
              <a:ahLst/>
              <a:cxnLst/>
              <a:rect l="l" t="t" r="r" b="b"/>
              <a:pathLst>
                <a:path w="4133215" h="2679700">
                  <a:moveTo>
                    <a:pt x="4132961" y="0"/>
                  </a:moveTo>
                  <a:lnTo>
                    <a:pt x="0" y="0"/>
                  </a:lnTo>
                  <a:lnTo>
                    <a:pt x="0" y="2679572"/>
                  </a:lnTo>
                  <a:lnTo>
                    <a:pt x="4132961" y="2679572"/>
                  </a:lnTo>
                  <a:lnTo>
                    <a:pt x="4132961" y="0"/>
                  </a:lnTo>
                  <a:close/>
                </a:path>
              </a:pathLst>
            </a:custGeom>
            <a:solidFill>
              <a:srgbClr val="FF9933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400300" y="4579620"/>
              <a:ext cx="224028" cy="225552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82796" y="5411723"/>
              <a:ext cx="225552" cy="22555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073140" y="4517135"/>
              <a:ext cx="225552" cy="22402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723375" y="4998720"/>
              <a:ext cx="225551" cy="22555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657087" y="3393947"/>
              <a:ext cx="224028" cy="225551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16423" y="2790443"/>
              <a:ext cx="225551" cy="225552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58923" y="1740407"/>
              <a:ext cx="225552" cy="22555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506968" y="1690115"/>
              <a:ext cx="225551" cy="224028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987283" y="2910839"/>
              <a:ext cx="224028" cy="22555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662928" y="3019044"/>
              <a:ext cx="225551" cy="225552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7132319" y="2253995"/>
              <a:ext cx="225551" cy="225552"/>
            </a:xfrm>
            <a:prstGeom prst="rect">
              <a:avLst/>
            </a:prstGeom>
          </p:spPr>
        </p:pic>
      </p:grpSp>
      <p:graphicFrame>
        <p:nvGraphicFramePr>
          <p:cNvPr id="19" name="object 19"/>
          <p:cNvGraphicFramePr>
            <a:graphicFrameLocks noGrp="1"/>
          </p:cNvGraphicFramePr>
          <p:nvPr/>
        </p:nvGraphicFramePr>
        <p:xfrm>
          <a:off x="1259281" y="1277492"/>
          <a:ext cx="8266430" cy="54654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133215"/>
                <a:gridCol w="4133215"/>
              </a:tblGrid>
              <a:tr h="2786380">
                <a:tc>
                  <a:txBody>
                    <a:bodyPr/>
                    <a:lstStyle/>
                    <a:p>
                      <a:pPr marR="330200"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Strategic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869315">
                        <a:lnSpc>
                          <a:spcPct val="100000"/>
                        </a:lnSpc>
                        <a:spcBef>
                          <a:spcPts val="1485"/>
                        </a:spcBef>
                      </a:pPr>
                      <a:r>
                        <a:rPr sz="1100" b="1" spc="-50" dirty="0">
                          <a:latin typeface="Calibri"/>
                          <a:cs typeface="Calibri"/>
                        </a:rPr>
                        <a:t>2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25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R="326390" algn="r">
                        <a:lnSpc>
                          <a:spcPct val="100000"/>
                        </a:lnSpc>
                      </a:pPr>
                      <a:r>
                        <a:rPr sz="1100" b="1" spc="-50" dirty="0">
                          <a:latin typeface="Calibri"/>
                          <a:cs typeface="Calibri"/>
                        </a:rPr>
                        <a:t>3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70485" algn="ctr">
                        <a:lnSpc>
                          <a:spcPct val="100000"/>
                        </a:lnSpc>
                        <a:spcBef>
                          <a:spcPts val="59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Quick</a:t>
                      </a:r>
                      <a:r>
                        <a:rPr sz="1400" b="1" spc="-4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Wins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R="867410" algn="r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100" b="1" spc="-50" dirty="0">
                          <a:latin typeface="Calibri"/>
                          <a:cs typeface="Calibri"/>
                        </a:rPr>
                        <a:t>9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0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R="431800" algn="ctr">
                        <a:lnSpc>
                          <a:spcPct val="100000"/>
                        </a:lnSpc>
                      </a:pPr>
                      <a:r>
                        <a:rPr sz="1100" b="1" spc="-50" dirty="0">
                          <a:latin typeface="Calibri"/>
                          <a:cs typeface="Calibri"/>
                        </a:rPr>
                        <a:t>8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1268730" algn="ctr">
                        <a:lnSpc>
                          <a:spcPts val="1085"/>
                        </a:lnSpc>
                      </a:pPr>
                      <a:r>
                        <a:rPr sz="1100" b="1" spc="-50" dirty="0">
                          <a:latin typeface="Calibri"/>
                          <a:cs typeface="Calibri"/>
                        </a:rPr>
                        <a:t>7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 marR="1371600" algn="ctr">
                        <a:lnSpc>
                          <a:spcPts val="1085"/>
                        </a:lnSpc>
                      </a:pPr>
                      <a:r>
                        <a:rPr sz="1100" b="1" spc="-50" dirty="0">
                          <a:latin typeface="Calibri"/>
                          <a:cs typeface="Calibri"/>
                        </a:rPr>
                        <a:t>4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L="334645">
                        <a:lnSpc>
                          <a:spcPct val="100000"/>
                        </a:lnSpc>
                      </a:pPr>
                      <a:r>
                        <a:rPr sz="1100" b="1" spc="-50" dirty="0">
                          <a:latin typeface="Calibri"/>
                          <a:cs typeface="Calibri"/>
                        </a:rPr>
                        <a:t>5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749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  <a:tr h="2679065">
                <a:tc>
                  <a:txBody>
                    <a:bodyPr/>
                    <a:lstStyle/>
                    <a:p>
                      <a:pPr marR="165735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400" b="1" spc="-2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Drop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1210310">
                        <a:lnSpc>
                          <a:spcPct val="100000"/>
                        </a:lnSpc>
                      </a:pPr>
                      <a:r>
                        <a:rPr sz="1100" b="1" spc="-50" dirty="0">
                          <a:latin typeface="Calibri"/>
                          <a:cs typeface="Calibri"/>
                        </a:rPr>
                        <a:t>1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R="1123315" algn="r">
                        <a:lnSpc>
                          <a:spcPct val="100000"/>
                        </a:lnSpc>
                      </a:pPr>
                      <a:r>
                        <a:rPr sz="1100" b="1" spc="-25" dirty="0">
                          <a:latin typeface="Calibri"/>
                          <a:cs typeface="Calibri"/>
                        </a:rPr>
                        <a:t>11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ct val="100000"/>
                        </a:lnSpc>
                        <a:spcBef>
                          <a:spcPts val="610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Evaluate</a:t>
                      </a:r>
                      <a:endParaRPr sz="1400" dirty="0">
                        <a:latin typeface="Calibri"/>
                        <a:cs typeface="Calibri"/>
                      </a:endParaRPr>
                    </a:p>
                    <a:p>
                      <a:pPr marL="751840">
                        <a:lnSpc>
                          <a:spcPct val="100000"/>
                        </a:lnSpc>
                        <a:spcBef>
                          <a:spcPts val="1390"/>
                        </a:spcBef>
                      </a:pPr>
                      <a:r>
                        <a:rPr sz="1100" b="1" spc="-50" dirty="0">
                          <a:latin typeface="Calibri"/>
                          <a:cs typeface="Calibri"/>
                        </a:rPr>
                        <a:t>6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215"/>
                        </a:spcBef>
                      </a:pPr>
                      <a:endParaRPr sz="1100" dirty="0">
                        <a:latin typeface="Times New Roman"/>
                        <a:cs typeface="Times New Roman"/>
                      </a:endParaRPr>
                    </a:p>
                    <a:p>
                      <a:pPr marR="614680" algn="r">
                        <a:lnSpc>
                          <a:spcPct val="100000"/>
                        </a:lnSpc>
                      </a:pPr>
                      <a:r>
                        <a:rPr sz="1100" b="1" spc="-25" dirty="0">
                          <a:latin typeface="Calibri"/>
                          <a:cs typeface="Calibri"/>
                        </a:rPr>
                        <a:t>10</a:t>
                      </a:r>
                      <a:endParaRPr sz="1100" dirty="0">
                        <a:latin typeface="Calibri"/>
                        <a:cs typeface="Calibri"/>
                      </a:endParaRPr>
                    </a:p>
                  </a:txBody>
                  <a:tcPr marL="0" marR="0" marT="7747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0" name="object 20"/>
          <p:cNvSpPr/>
          <p:nvPr/>
        </p:nvSpPr>
        <p:spPr>
          <a:xfrm>
            <a:off x="1264919" y="6812788"/>
            <a:ext cx="8261984" cy="127000"/>
          </a:xfrm>
          <a:custGeom>
            <a:avLst/>
            <a:gdLst/>
            <a:ahLst/>
            <a:cxnLst/>
            <a:rect l="l" t="t" r="r" b="b"/>
            <a:pathLst>
              <a:path w="8261984" h="127000">
                <a:moveTo>
                  <a:pt x="127000" y="0"/>
                </a:moveTo>
                <a:lnTo>
                  <a:pt x="0" y="63499"/>
                </a:lnTo>
                <a:lnTo>
                  <a:pt x="127000" y="126999"/>
                </a:lnTo>
                <a:lnTo>
                  <a:pt x="81280" y="69849"/>
                </a:lnTo>
                <a:lnTo>
                  <a:pt x="72643" y="69849"/>
                </a:lnTo>
                <a:lnTo>
                  <a:pt x="69850" y="67005"/>
                </a:lnTo>
                <a:lnTo>
                  <a:pt x="69850" y="59994"/>
                </a:lnTo>
                <a:lnTo>
                  <a:pt x="72643" y="57149"/>
                </a:lnTo>
                <a:lnTo>
                  <a:pt x="81280" y="57149"/>
                </a:lnTo>
                <a:lnTo>
                  <a:pt x="127000" y="0"/>
                </a:lnTo>
                <a:close/>
              </a:path>
              <a:path w="8261984" h="127000">
                <a:moveTo>
                  <a:pt x="8134604" y="0"/>
                </a:moveTo>
                <a:lnTo>
                  <a:pt x="8185404" y="63499"/>
                </a:lnTo>
                <a:lnTo>
                  <a:pt x="8134604" y="126999"/>
                </a:lnTo>
                <a:lnTo>
                  <a:pt x="8248904" y="69849"/>
                </a:lnTo>
                <a:lnTo>
                  <a:pt x="8188959" y="69849"/>
                </a:lnTo>
                <a:lnTo>
                  <a:pt x="8191754" y="67005"/>
                </a:lnTo>
                <a:lnTo>
                  <a:pt x="8191754" y="59994"/>
                </a:lnTo>
                <a:lnTo>
                  <a:pt x="8188959" y="57149"/>
                </a:lnTo>
                <a:lnTo>
                  <a:pt x="8248904" y="57149"/>
                </a:lnTo>
                <a:lnTo>
                  <a:pt x="8134604" y="0"/>
                </a:lnTo>
                <a:close/>
              </a:path>
              <a:path w="8261984" h="127000">
                <a:moveTo>
                  <a:pt x="81280" y="57149"/>
                </a:moveTo>
                <a:lnTo>
                  <a:pt x="72643" y="57149"/>
                </a:lnTo>
                <a:lnTo>
                  <a:pt x="69850" y="59994"/>
                </a:lnTo>
                <a:lnTo>
                  <a:pt x="69850" y="67005"/>
                </a:lnTo>
                <a:lnTo>
                  <a:pt x="72643" y="69849"/>
                </a:lnTo>
                <a:lnTo>
                  <a:pt x="81280" y="69849"/>
                </a:lnTo>
                <a:lnTo>
                  <a:pt x="76200" y="63499"/>
                </a:lnTo>
                <a:lnTo>
                  <a:pt x="81280" y="57149"/>
                </a:lnTo>
                <a:close/>
              </a:path>
              <a:path w="8261984" h="127000">
                <a:moveTo>
                  <a:pt x="8180324" y="57149"/>
                </a:moveTo>
                <a:lnTo>
                  <a:pt x="81280" y="57149"/>
                </a:lnTo>
                <a:lnTo>
                  <a:pt x="76200" y="63499"/>
                </a:lnTo>
                <a:lnTo>
                  <a:pt x="81280" y="69849"/>
                </a:lnTo>
                <a:lnTo>
                  <a:pt x="8180324" y="69849"/>
                </a:lnTo>
                <a:lnTo>
                  <a:pt x="8185404" y="63499"/>
                </a:lnTo>
                <a:lnTo>
                  <a:pt x="8180324" y="57149"/>
                </a:lnTo>
                <a:close/>
              </a:path>
              <a:path w="8261984" h="127000">
                <a:moveTo>
                  <a:pt x="8248904" y="57149"/>
                </a:moveTo>
                <a:lnTo>
                  <a:pt x="8188959" y="57149"/>
                </a:lnTo>
                <a:lnTo>
                  <a:pt x="8191754" y="59994"/>
                </a:lnTo>
                <a:lnTo>
                  <a:pt x="8191754" y="67005"/>
                </a:lnTo>
                <a:lnTo>
                  <a:pt x="8188959" y="69849"/>
                </a:lnTo>
                <a:lnTo>
                  <a:pt x="8248904" y="69849"/>
                </a:lnTo>
                <a:lnTo>
                  <a:pt x="8261604" y="63499"/>
                </a:lnTo>
                <a:lnTo>
                  <a:pt x="8248904" y="57149"/>
                </a:lnTo>
                <a:close/>
              </a:path>
            </a:pathLst>
          </a:custGeom>
          <a:solidFill>
            <a:srgbClr val="001D5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1" name="object 21"/>
          <p:cNvSpPr txBox="1"/>
          <p:nvPr/>
        </p:nvSpPr>
        <p:spPr>
          <a:xfrm>
            <a:off x="4303521" y="6973620"/>
            <a:ext cx="22809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latin typeface="Calibri"/>
                <a:cs typeface="Calibri"/>
              </a:rPr>
              <a:t>Ease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dirty="0">
                <a:latin typeface="Calibri"/>
                <a:cs typeface="Calibri"/>
              </a:rPr>
              <a:t>of</a:t>
            </a:r>
            <a:r>
              <a:rPr sz="1800" b="1" spc="-40" dirty="0">
                <a:latin typeface="Calibri"/>
                <a:cs typeface="Calibri"/>
              </a:rPr>
              <a:t> </a:t>
            </a:r>
            <a:r>
              <a:rPr sz="1800" b="1" spc="-10" dirty="0">
                <a:latin typeface="Calibri"/>
                <a:cs typeface="Calibri"/>
              </a:rPr>
              <a:t>Implementation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543407" y="3249831"/>
            <a:ext cx="254000" cy="142430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810"/>
              </a:lnSpc>
            </a:pPr>
            <a:r>
              <a:rPr sz="1800" b="1" dirty="0">
                <a:latin typeface="Calibri"/>
                <a:cs typeface="Calibri"/>
              </a:rPr>
              <a:t>Business</a:t>
            </a:r>
            <a:r>
              <a:rPr sz="1800" b="1" spc="-35" dirty="0">
                <a:latin typeface="Calibri"/>
                <a:cs typeface="Calibri"/>
              </a:rPr>
              <a:t> </a:t>
            </a:r>
            <a:r>
              <a:rPr sz="1800" b="1" spc="-20" dirty="0">
                <a:latin typeface="Calibri"/>
                <a:cs typeface="Calibri"/>
              </a:rPr>
              <a:t>Value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3" name="object 23"/>
          <p:cNvSpPr/>
          <p:nvPr/>
        </p:nvSpPr>
        <p:spPr>
          <a:xfrm>
            <a:off x="933196" y="1283208"/>
            <a:ext cx="127000" cy="5359400"/>
          </a:xfrm>
          <a:custGeom>
            <a:avLst/>
            <a:gdLst/>
            <a:ahLst/>
            <a:cxnLst/>
            <a:rect l="l" t="t" r="r" b="b"/>
            <a:pathLst>
              <a:path w="127000" h="5359400">
                <a:moveTo>
                  <a:pt x="0" y="5232234"/>
                </a:moveTo>
                <a:lnTo>
                  <a:pt x="63500" y="5359234"/>
                </a:lnTo>
                <a:lnTo>
                  <a:pt x="98425" y="5289384"/>
                </a:lnTo>
                <a:lnTo>
                  <a:pt x="59994" y="5289384"/>
                </a:lnTo>
                <a:lnTo>
                  <a:pt x="57150" y="5286540"/>
                </a:lnTo>
                <a:lnTo>
                  <a:pt x="57150" y="5277954"/>
                </a:lnTo>
                <a:lnTo>
                  <a:pt x="0" y="5232234"/>
                </a:lnTo>
                <a:close/>
              </a:path>
              <a:path w="127000" h="5359400">
                <a:moveTo>
                  <a:pt x="57150" y="5277954"/>
                </a:moveTo>
                <a:lnTo>
                  <a:pt x="57150" y="5286540"/>
                </a:lnTo>
                <a:lnTo>
                  <a:pt x="59994" y="5289384"/>
                </a:lnTo>
                <a:lnTo>
                  <a:pt x="67005" y="5289384"/>
                </a:lnTo>
                <a:lnTo>
                  <a:pt x="69850" y="5286540"/>
                </a:lnTo>
                <a:lnTo>
                  <a:pt x="69850" y="5283034"/>
                </a:lnTo>
                <a:lnTo>
                  <a:pt x="63500" y="5283034"/>
                </a:lnTo>
                <a:lnTo>
                  <a:pt x="57150" y="5277954"/>
                </a:lnTo>
                <a:close/>
              </a:path>
              <a:path w="127000" h="5359400">
                <a:moveTo>
                  <a:pt x="127000" y="5232234"/>
                </a:moveTo>
                <a:lnTo>
                  <a:pt x="69850" y="5277954"/>
                </a:lnTo>
                <a:lnTo>
                  <a:pt x="69850" y="5286540"/>
                </a:lnTo>
                <a:lnTo>
                  <a:pt x="67005" y="5289384"/>
                </a:lnTo>
                <a:lnTo>
                  <a:pt x="98425" y="5289384"/>
                </a:lnTo>
                <a:lnTo>
                  <a:pt x="127000" y="5232234"/>
                </a:lnTo>
                <a:close/>
              </a:path>
              <a:path w="127000" h="5359400">
                <a:moveTo>
                  <a:pt x="63500" y="76200"/>
                </a:moveTo>
                <a:lnTo>
                  <a:pt x="57150" y="81279"/>
                </a:lnTo>
                <a:lnTo>
                  <a:pt x="57150" y="5277954"/>
                </a:lnTo>
                <a:lnTo>
                  <a:pt x="63500" y="5283034"/>
                </a:lnTo>
                <a:lnTo>
                  <a:pt x="69850" y="5277954"/>
                </a:lnTo>
                <a:lnTo>
                  <a:pt x="69850" y="81279"/>
                </a:lnTo>
                <a:lnTo>
                  <a:pt x="63500" y="76200"/>
                </a:lnTo>
                <a:close/>
              </a:path>
              <a:path w="127000" h="5359400">
                <a:moveTo>
                  <a:pt x="69850" y="5277954"/>
                </a:moveTo>
                <a:lnTo>
                  <a:pt x="63500" y="5283034"/>
                </a:lnTo>
                <a:lnTo>
                  <a:pt x="69850" y="5283034"/>
                </a:lnTo>
                <a:lnTo>
                  <a:pt x="69850" y="5277954"/>
                </a:lnTo>
                <a:close/>
              </a:path>
              <a:path w="127000" h="5359400">
                <a:moveTo>
                  <a:pt x="63500" y="0"/>
                </a:moveTo>
                <a:lnTo>
                  <a:pt x="0" y="127000"/>
                </a:lnTo>
                <a:lnTo>
                  <a:pt x="57150" y="81279"/>
                </a:lnTo>
                <a:lnTo>
                  <a:pt x="57150" y="72643"/>
                </a:lnTo>
                <a:lnTo>
                  <a:pt x="59994" y="69850"/>
                </a:lnTo>
                <a:lnTo>
                  <a:pt x="98425" y="69850"/>
                </a:lnTo>
                <a:lnTo>
                  <a:pt x="63500" y="0"/>
                </a:lnTo>
                <a:close/>
              </a:path>
              <a:path w="127000" h="5359400">
                <a:moveTo>
                  <a:pt x="98425" y="69850"/>
                </a:moveTo>
                <a:lnTo>
                  <a:pt x="67005" y="69850"/>
                </a:lnTo>
                <a:lnTo>
                  <a:pt x="69850" y="72643"/>
                </a:lnTo>
                <a:lnTo>
                  <a:pt x="69850" y="81279"/>
                </a:lnTo>
                <a:lnTo>
                  <a:pt x="127000" y="127000"/>
                </a:lnTo>
                <a:lnTo>
                  <a:pt x="98425" y="69850"/>
                </a:lnTo>
                <a:close/>
              </a:path>
              <a:path w="127000" h="5359400">
                <a:moveTo>
                  <a:pt x="67005" y="69850"/>
                </a:moveTo>
                <a:lnTo>
                  <a:pt x="59994" y="69850"/>
                </a:lnTo>
                <a:lnTo>
                  <a:pt x="57150" y="72643"/>
                </a:lnTo>
                <a:lnTo>
                  <a:pt x="57150" y="81279"/>
                </a:lnTo>
                <a:lnTo>
                  <a:pt x="63500" y="76200"/>
                </a:lnTo>
                <a:lnTo>
                  <a:pt x="69850" y="76200"/>
                </a:lnTo>
                <a:lnTo>
                  <a:pt x="69850" y="72643"/>
                </a:lnTo>
                <a:lnTo>
                  <a:pt x="67005" y="69850"/>
                </a:lnTo>
                <a:close/>
              </a:path>
              <a:path w="127000" h="5359400">
                <a:moveTo>
                  <a:pt x="69850" y="76200"/>
                </a:moveTo>
                <a:lnTo>
                  <a:pt x="63500" y="76200"/>
                </a:lnTo>
                <a:lnTo>
                  <a:pt x="69850" y="81279"/>
                </a:lnTo>
                <a:lnTo>
                  <a:pt x="69850" y="76200"/>
                </a:lnTo>
                <a:close/>
              </a:path>
            </a:pathLst>
          </a:custGeom>
          <a:solidFill>
            <a:srgbClr val="001D5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4" name="object 24"/>
          <p:cNvSpPr txBox="1"/>
          <p:nvPr/>
        </p:nvSpPr>
        <p:spPr>
          <a:xfrm>
            <a:off x="481685" y="1239392"/>
            <a:ext cx="3130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latin typeface="Calibri"/>
                <a:cs typeface="Calibri"/>
              </a:rPr>
              <a:t>High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8" name="object 2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44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5"/>
              </a:spcBef>
            </a:pPr>
            <a:r>
              <a:rPr lang="en-US" dirty="0" smtClean="0"/>
              <a:t>The DYM-08 Business Health and Performance Test at  www.business-tester.com</a:t>
            </a:r>
            <a:endParaRPr spc="-10" dirty="0"/>
          </a:p>
        </p:txBody>
      </p:sp>
      <p:sp>
        <p:nvSpPr>
          <p:cNvPr id="25" name="object 25"/>
          <p:cNvSpPr txBox="1"/>
          <p:nvPr/>
        </p:nvSpPr>
        <p:spPr>
          <a:xfrm>
            <a:off x="510031" y="6451498"/>
            <a:ext cx="2851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5" dirty="0">
                <a:latin typeface="Calibri"/>
                <a:cs typeface="Calibri"/>
              </a:rPr>
              <a:t>Low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232103" y="7061403"/>
            <a:ext cx="5321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latin typeface="Calibri"/>
                <a:cs typeface="Calibri"/>
              </a:rPr>
              <a:t>Difficult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085326" y="7061403"/>
            <a:ext cx="30543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20" dirty="0">
                <a:latin typeface="Calibri"/>
                <a:cs typeface="Calibri"/>
              </a:rPr>
              <a:t>Easy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</TotalTime>
  <Words>449</Words>
  <Application>Microsoft Office PowerPoint</Application>
  <PresentationFormat>Custom</PresentationFormat>
  <Paragraphs>59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Times New Roman</vt:lpstr>
      <vt:lpstr>Trebuchet MS</vt:lpstr>
      <vt:lpstr>Office Theme</vt:lpstr>
      <vt:lpstr>PowerPoint Presentation</vt:lpstr>
      <vt:lpstr>Initiative Prioritization Map – Overview</vt:lpstr>
      <vt:lpstr>Initiative Prioritization Map – Method</vt:lpstr>
      <vt:lpstr>Initiative Prioritization Map – Template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Management Consulting Toolkit: Fifty of the most versatile and value-adding tools used by the worldâ•Žs leading business analysts, transformation experts and management consultants.</dc:title>
  <dc:creator>Expert Toolkit</dc:creator>
  <cp:lastModifiedBy>Ozhan Atalay</cp:lastModifiedBy>
  <cp:revision>32</cp:revision>
  <dcterms:created xsi:type="dcterms:W3CDTF">2026-01-27T15:21:26Z</dcterms:created>
  <dcterms:modified xsi:type="dcterms:W3CDTF">2026-01-27T20:58:51Z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ligent">
    <vt:lpwstr>pdfHarmony 2.0 Linux Kernel 2.6 64bit Mar 13 2012 Library 9.0.1</vt:lpwstr>
  </property>
  <property fmtid="{D5CDD505-2E9C-101B-9397-08002B2CF9AE}" pid="3" name="Created">
    <vt:filetime>2019-08-20T00:00:00Z</vt:filetime>
  </property>
  <property fmtid="{D5CDD505-2E9C-101B-9397-08002B2CF9AE}" pid="4" name="Creator">
    <vt:lpwstr>Appligent pdfHarmony 2.0</vt:lpwstr>
  </property>
  <property fmtid="{D5CDD505-2E9C-101B-9397-08002B2CF9AE}" pid="5" name="LastSaved">
    <vt:filetime>2026-01-27T00:00:00Z</vt:filetime>
  </property>
  <property fmtid="{D5CDD505-2E9C-101B-9397-08002B2CF9AE}" pid="6" name="Producer">
    <vt:lpwstr>PDFium</vt:lpwstr>
  </property>
</Properties>
</file>