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424" r:id="rId2"/>
    <p:sldId id="425" r:id="rId3"/>
    <p:sldId id="426" r:id="rId4"/>
    <p:sldId id="427" r:id="rId5"/>
    <p:sldId id="428" r:id="rId6"/>
    <p:sldId id="429" r:id="rId7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28.01.2026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4267200"/>
            <a:ext cx="6976745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464952"/>
                </a:solidFill>
                <a:latin typeface="Calibri"/>
                <a:cs typeface="Calibri"/>
              </a:rPr>
              <a:t>Operating</a:t>
            </a:r>
            <a:r>
              <a:rPr sz="4000" b="1" spc="-12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 smtClean="0">
                <a:solidFill>
                  <a:srgbClr val="464952"/>
                </a:solidFill>
                <a:latin typeface="Calibri"/>
                <a:cs typeface="Calibri"/>
              </a:rPr>
              <a:t>Model</a:t>
            </a:r>
            <a:r>
              <a:rPr lang="en-US" sz="4000" b="1" dirty="0" smtClean="0">
                <a:solidFill>
                  <a:srgbClr val="464952"/>
                </a:solidFill>
                <a:latin typeface="Calibri"/>
                <a:cs typeface="Calibri"/>
              </a:rPr>
              <a:t> Template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9C3636"/>
                </a:solidFill>
                <a:latin typeface="Calibri"/>
                <a:cs typeface="Calibri"/>
              </a:rPr>
              <a:t>user-friendly,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configurable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template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9C3636"/>
                </a:solidFill>
                <a:latin typeface="Calibri"/>
                <a:cs typeface="Calibri"/>
              </a:rPr>
              <a:t>for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capturing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representing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3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operating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model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Operating</a:t>
            </a:r>
            <a:r>
              <a:rPr spc="-155" dirty="0"/>
              <a:t> </a:t>
            </a:r>
            <a:r>
              <a:rPr spc="70" dirty="0"/>
              <a:t>Model</a:t>
            </a:r>
            <a:r>
              <a:rPr spc="-580" dirty="0"/>
              <a:t> </a:t>
            </a:r>
            <a:r>
              <a:rPr dirty="0"/>
              <a:t>Template</a:t>
            </a:r>
            <a:r>
              <a:rPr spc="-140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73355" marR="17018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Template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taking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mystery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struggle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putting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down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paper.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People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often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find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difficult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draw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single-page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to </a:t>
            </a:r>
            <a:r>
              <a:rPr sz="1600" dirty="0">
                <a:latin typeface="Calibri"/>
                <a:cs typeface="Calibri"/>
              </a:rPr>
              <a:t>suitably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represent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current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function.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Model </a:t>
            </a:r>
            <a:r>
              <a:rPr sz="1600" spc="-25" dirty="0">
                <a:latin typeface="Calibri"/>
                <a:cs typeface="Calibri"/>
              </a:rPr>
              <a:t>Template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aimed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making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easier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including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typical,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core</a:t>
            </a:r>
            <a:r>
              <a:rPr sz="1600" spc="-10" dirty="0">
                <a:latin typeface="Calibri"/>
                <a:cs typeface="Calibri"/>
              </a:rPr>
              <a:t> components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good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modifying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populating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components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suit.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53035" marR="14668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Template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two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situations,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primarily: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1)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articulate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current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summarize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operation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highest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current-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review) </a:t>
            </a:r>
            <a:r>
              <a:rPr sz="1600" dirty="0">
                <a:latin typeface="Calibri"/>
                <a:cs typeface="Calibri"/>
              </a:rPr>
              <a:t>or;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2)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might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articulated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phase,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which </a:t>
            </a:r>
            <a:r>
              <a:rPr sz="1600" dirty="0">
                <a:latin typeface="Calibri"/>
                <a:cs typeface="Calibri"/>
              </a:rPr>
              <a:t>would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seek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clearly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describe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aspirational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or </a:t>
            </a:r>
            <a:r>
              <a:rPr sz="1600" spc="-10" dirty="0">
                <a:latin typeface="Calibri"/>
                <a:cs typeface="Calibri"/>
              </a:rPr>
              <a:t>organization.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template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built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during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workshop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 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offline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mode.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75895" marR="171450" indent="-190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Template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save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you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frustration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looking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describe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business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model.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highly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versatile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application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well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infinitely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configurable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needs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situation.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Template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most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complex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operating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focus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contents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engagement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rather </a:t>
            </a:r>
            <a:r>
              <a:rPr sz="1600" dirty="0">
                <a:latin typeface="Calibri"/>
                <a:cs typeface="Calibri"/>
              </a:rPr>
              <a:t>than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worrying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about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“a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layout”.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just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well.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Operating</a:t>
            </a:r>
            <a:r>
              <a:rPr spc="-155" dirty="0"/>
              <a:t> </a:t>
            </a:r>
            <a:r>
              <a:rPr spc="70" dirty="0"/>
              <a:t>Model</a:t>
            </a:r>
            <a:r>
              <a:rPr spc="-580" dirty="0"/>
              <a:t> </a:t>
            </a:r>
            <a:r>
              <a:rPr dirty="0"/>
              <a:t>Template</a:t>
            </a:r>
            <a:r>
              <a:rPr spc="-140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6288" y="1997964"/>
            <a:ext cx="2409825" cy="59944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17170" marR="21082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 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name,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example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“Regional </a:t>
            </a:r>
            <a:r>
              <a:rPr sz="1100" dirty="0">
                <a:latin typeface="Calibri"/>
                <a:cs typeface="Calibri"/>
              </a:rPr>
              <a:t>Manufacturing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Operating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Model”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74288" y="2291079"/>
            <a:ext cx="5570220" cy="4055110"/>
            <a:chOff x="3574288" y="2291079"/>
            <a:chExt cx="5570220" cy="4055110"/>
          </a:xfrm>
        </p:grpSpPr>
        <p:sp>
          <p:nvSpPr>
            <p:cNvPr id="11" name="object 11"/>
            <p:cNvSpPr/>
            <p:nvPr/>
          </p:nvSpPr>
          <p:spPr>
            <a:xfrm>
              <a:off x="3574288" y="2291079"/>
              <a:ext cx="3498850" cy="1687195"/>
            </a:xfrm>
            <a:custGeom>
              <a:avLst/>
              <a:gdLst/>
              <a:ahLst/>
              <a:cxnLst/>
              <a:rect l="l" t="t" r="r" b="b"/>
              <a:pathLst>
                <a:path w="3498850" h="1687195">
                  <a:moveTo>
                    <a:pt x="416052" y="1687068"/>
                  </a:moveTo>
                  <a:lnTo>
                    <a:pt x="402018" y="1652016"/>
                  </a:lnTo>
                  <a:lnTo>
                    <a:pt x="384429" y="1608074"/>
                  </a:lnTo>
                  <a:lnTo>
                    <a:pt x="363283" y="1631810"/>
                  </a:lnTo>
                  <a:lnTo>
                    <a:pt x="11303" y="1319149"/>
                  </a:lnTo>
                  <a:lnTo>
                    <a:pt x="8763" y="1316736"/>
                  </a:lnTo>
                  <a:lnTo>
                    <a:pt x="4699" y="1316990"/>
                  </a:lnTo>
                  <a:lnTo>
                    <a:pt x="2413" y="1319657"/>
                  </a:lnTo>
                  <a:lnTo>
                    <a:pt x="0" y="1322197"/>
                  </a:lnTo>
                  <a:lnTo>
                    <a:pt x="254" y="1326261"/>
                  </a:lnTo>
                  <a:lnTo>
                    <a:pt x="2921" y="1328547"/>
                  </a:lnTo>
                  <a:lnTo>
                    <a:pt x="354850" y="1641284"/>
                  </a:lnTo>
                  <a:lnTo>
                    <a:pt x="333756" y="1664970"/>
                  </a:lnTo>
                  <a:lnTo>
                    <a:pt x="416052" y="1687068"/>
                  </a:lnTo>
                  <a:close/>
                </a:path>
                <a:path w="3498850" h="1687195">
                  <a:moveTo>
                    <a:pt x="3498596" y="514350"/>
                  </a:moveTo>
                  <a:lnTo>
                    <a:pt x="3486162" y="502285"/>
                  </a:lnTo>
                  <a:lnTo>
                    <a:pt x="3445129" y="462445"/>
                  </a:lnTo>
                  <a:lnTo>
                    <a:pt x="3445129" y="493776"/>
                  </a:lnTo>
                  <a:lnTo>
                    <a:pt x="3444113" y="497078"/>
                  </a:lnTo>
                  <a:lnTo>
                    <a:pt x="3443986" y="497433"/>
                  </a:lnTo>
                  <a:lnTo>
                    <a:pt x="3445129" y="493776"/>
                  </a:lnTo>
                  <a:lnTo>
                    <a:pt x="3445129" y="462445"/>
                  </a:lnTo>
                  <a:lnTo>
                    <a:pt x="3437509" y="455041"/>
                  </a:lnTo>
                  <a:lnTo>
                    <a:pt x="3427882" y="485267"/>
                  </a:lnTo>
                  <a:lnTo>
                    <a:pt x="1900047" y="0"/>
                  </a:lnTo>
                  <a:lnTo>
                    <a:pt x="1896491" y="1905"/>
                  </a:lnTo>
                  <a:lnTo>
                    <a:pt x="1895348" y="5207"/>
                  </a:lnTo>
                  <a:lnTo>
                    <a:pt x="1894332" y="8509"/>
                  </a:lnTo>
                  <a:lnTo>
                    <a:pt x="1896237" y="12065"/>
                  </a:lnTo>
                  <a:lnTo>
                    <a:pt x="1899539" y="13208"/>
                  </a:lnTo>
                  <a:lnTo>
                    <a:pt x="3424021" y="497433"/>
                  </a:lnTo>
                  <a:lnTo>
                    <a:pt x="3414395" y="527685"/>
                  </a:lnTo>
                  <a:lnTo>
                    <a:pt x="3498596" y="51435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0416" y="2883407"/>
              <a:ext cx="5053584" cy="346252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55547" y="3061716"/>
            <a:ext cx="2626360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73990" marR="166370" indent="-127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Choose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layers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most </a:t>
            </a:r>
            <a:r>
              <a:rPr sz="1100" dirty="0">
                <a:latin typeface="Calibri"/>
                <a:cs typeface="Calibri"/>
              </a:rPr>
              <a:t>applicable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scope,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context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purpose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operating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model.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See </a:t>
            </a:r>
            <a:r>
              <a:rPr sz="1100" dirty="0">
                <a:latin typeface="Calibri"/>
                <a:cs typeface="Calibri"/>
              </a:rPr>
              <a:t>below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other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layer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options.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</a:t>
            </a:r>
            <a:endParaRPr sz="1100" dirty="0">
              <a:latin typeface="Calibri"/>
              <a:cs typeface="Calibri"/>
            </a:endParaRPr>
          </a:p>
          <a:p>
            <a:pPr marL="107950" marR="103505"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layers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logical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sequence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from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“highest”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top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level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0" dirty="0">
                <a:latin typeface="Calibri"/>
                <a:cs typeface="Calibri"/>
              </a:rPr>
              <a:t> “lowest”.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4" name="object 14"/>
          <p:cNvSpPr txBox="1"/>
          <p:nvPr/>
        </p:nvSpPr>
        <p:spPr>
          <a:xfrm>
            <a:off x="955547" y="4314444"/>
            <a:ext cx="2626360" cy="2124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99490" marR="719455" indent="-274320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Other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Layer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Options </a:t>
            </a:r>
            <a:r>
              <a:rPr sz="1100" spc="-10" dirty="0">
                <a:latin typeface="Calibri"/>
                <a:cs typeface="Calibri"/>
              </a:rPr>
              <a:t>Product Customer Geography</a:t>
            </a:r>
            <a:endParaRPr sz="1100" dirty="0">
              <a:latin typeface="Calibri"/>
              <a:cs typeface="Calibri"/>
            </a:endParaRPr>
          </a:p>
          <a:p>
            <a:pPr marL="996315" marR="989965" indent="-1905" algn="ctr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Market Division Region Channel Sector Supplier Knowledge Regulation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Operating</a:t>
            </a:r>
            <a:r>
              <a:rPr spc="-155" dirty="0"/>
              <a:t> </a:t>
            </a:r>
            <a:r>
              <a:rPr spc="70" dirty="0"/>
              <a:t>Model</a:t>
            </a:r>
            <a:r>
              <a:rPr spc="-580" dirty="0"/>
              <a:t> </a:t>
            </a:r>
            <a:r>
              <a:rPr dirty="0"/>
              <a:t>Template</a:t>
            </a:r>
            <a:r>
              <a:rPr spc="-140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60" dirty="0"/>
              <a:t>Method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8" y="1197854"/>
            <a:ext cx="9275081" cy="607773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79488" y="1206449"/>
            <a:ext cx="9099550" cy="5945505"/>
            <a:chOff x="479488" y="1206449"/>
            <a:chExt cx="9099550" cy="5945505"/>
          </a:xfrm>
        </p:grpSpPr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2362834" y="3191255"/>
              <a:ext cx="579120" cy="552450"/>
            </a:xfrm>
            <a:custGeom>
              <a:avLst/>
              <a:gdLst/>
              <a:ahLst/>
              <a:cxnLst/>
              <a:rect l="l" t="t" r="r" b="b"/>
              <a:pathLst>
                <a:path w="579119" h="552450">
                  <a:moveTo>
                    <a:pt x="519007" y="48008"/>
                  </a:moveTo>
                  <a:lnTo>
                    <a:pt x="2539" y="540385"/>
                  </a:lnTo>
                  <a:lnTo>
                    <a:pt x="126" y="542798"/>
                  </a:lnTo>
                  <a:lnTo>
                    <a:pt x="0" y="546862"/>
                  </a:lnTo>
                  <a:lnTo>
                    <a:pt x="4946" y="552069"/>
                  </a:lnTo>
                  <a:lnTo>
                    <a:pt x="8889" y="552069"/>
                  </a:lnTo>
                  <a:lnTo>
                    <a:pt x="11302" y="549656"/>
                  </a:lnTo>
                  <a:lnTo>
                    <a:pt x="527751" y="57173"/>
                  </a:lnTo>
                  <a:lnTo>
                    <a:pt x="519007" y="48008"/>
                  </a:lnTo>
                  <a:close/>
                </a:path>
                <a:path w="579119" h="552450">
                  <a:moveTo>
                    <a:pt x="565258" y="36957"/>
                  </a:moveTo>
                  <a:lnTo>
                    <a:pt x="534796" y="36957"/>
                  </a:lnTo>
                  <a:lnTo>
                    <a:pt x="539622" y="42037"/>
                  </a:lnTo>
                  <a:lnTo>
                    <a:pt x="539495" y="45974"/>
                  </a:lnTo>
                  <a:lnTo>
                    <a:pt x="527751" y="57173"/>
                  </a:lnTo>
                  <a:lnTo>
                    <a:pt x="549656" y="80137"/>
                  </a:lnTo>
                  <a:lnTo>
                    <a:pt x="565258" y="36957"/>
                  </a:lnTo>
                  <a:close/>
                </a:path>
                <a:path w="579119" h="552450">
                  <a:moveTo>
                    <a:pt x="534796" y="36957"/>
                  </a:moveTo>
                  <a:lnTo>
                    <a:pt x="530599" y="36957"/>
                  </a:lnTo>
                  <a:lnTo>
                    <a:pt x="519007" y="48008"/>
                  </a:lnTo>
                  <a:lnTo>
                    <a:pt x="527751" y="57173"/>
                  </a:lnTo>
                  <a:lnTo>
                    <a:pt x="539495" y="45974"/>
                  </a:lnTo>
                  <a:lnTo>
                    <a:pt x="539622" y="42037"/>
                  </a:lnTo>
                  <a:lnTo>
                    <a:pt x="534796" y="36957"/>
                  </a:lnTo>
                  <a:close/>
                </a:path>
                <a:path w="579119" h="552450">
                  <a:moveTo>
                    <a:pt x="578612" y="0"/>
                  </a:moveTo>
                  <a:lnTo>
                    <a:pt x="497077" y="25019"/>
                  </a:lnTo>
                  <a:lnTo>
                    <a:pt x="519007" y="48008"/>
                  </a:lnTo>
                  <a:lnTo>
                    <a:pt x="530599" y="36957"/>
                  </a:lnTo>
                  <a:lnTo>
                    <a:pt x="565258" y="36957"/>
                  </a:lnTo>
                  <a:lnTo>
                    <a:pt x="578612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8855" y="2081784"/>
              <a:ext cx="5053584" cy="34625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7032" y="2081784"/>
              <a:ext cx="8784590" cy="5000625"/>
            </a:xfrm>
            <a:custGeom>
              <a:avLst/>
              <a:gdLst/>
              <a:ahLst/>
              <a:cxnLst/>
              <a:rect l="l" t="t" r="r" b="b"/>
              <a:pathLst>
                <a:path w="8784590" h="5000625">
                  <a:moveTo>
                    <a:pt x="0" y="3308604"/>
                  </a:moveTo>
                  <a:lnTo>
                    <a:pt x="1732788" y="3308604"/>
                  </a:lnTo>
                  <a:lnTo>
                    <a:pt x="1732788" y="0"/>
                  </a:lnTo>
                  <a:lnTo>
                    <a:pt x="0" y="0"/>
                  </a:lnTo>
                  <a:lnTo>
                    <a:pt x="0" y="3308604"/>
                  </a:lnTo>
                  <a:close/>
                </a:path>
                <a:path w="8784590" h="5000625">
                  <a:moveTo>
                    <a:pt x="0" y="4820412"/>
                  </a:moveTo>
                  <a:lnTo>
                    <a:pt x="1732788" y="4820412"/>
                  </a:lnTo>
                  <a:lnTo>
                    <a:pt x="1732788" y="3712464"/>
                  </a:lnTo>
                  <a:lnTo>
                    <a:pt x="0" y="3712464"/>
                  </a:lnTo>
                  <a:lnTo>
                    <a:pt x="0" y="4820412"/>
                  </a:lnTo>
                  <a:close/>
                </a:path>
                <a:path w="8784590" h="5000625">
                  <a:moveTo>
                    <a:pt x="2613660" y="4989576"/>
                  </a:moveTo>
                  <a:lnTo>
                    <a:pt x="4122420" y="4989576"/>
                  </a:lnTo>
                  <a:lnTo>
                    <a:pt x="4122420" y="3712464"/>
                  </a:lnTo>
                  <a:lnTo>
                    <a:pt x="2613660" y="3712464"/>
                  </a:lnTo>
                  <a:lnTo>
                    <a:pt x="2613660" y="4989576"/>
                  </a:lnTo>
                  <a:close/>
                </a:path>
                <a:path w="8784590" h="5000625">
                  <a:moveTo>
                    <a:pt x="5957316" y="5000244"/>
                  </a:moveTo>
                  <a:lnTo>
                    <a:pt x="8784336" y="5000244"/>
                  </a:lnTo>
                  <a:lnTo>
                    <a:pt x="8784336" y="3723131"/>
                  </a:lnTo>
                  <a:lnTo>
                    <a:pt x="5957316" y="3723131"/>
                  </a:lnTo>
                  <a:lnTo>
                    <a:pt x="5957316" y="5000244"/>
                  </a:lnTo>
                  <a:close/>
                </a:path>
              </a:pathLst>
            </a:custGeom>
            <a:ln w="9144">
              <a:solidFill>
                <a:srgbClr val="8A8A8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362708" y="3992879"/>
              <a:ext cx="2016125" cy="2362835"/>
            </a:xfrm>
            <a:custGeom>
              <a:avLst/>
              <a:gdLst/>
              <a:ahLst/>
              <a:cxnLst/>
              <a:rect l="l" t="t" r="r" b="b"/>
              <a:pathLst>
                <a:path w="2016125" h="2362835">
                  <a:moveTo>
                    <a:pt x="2015617" y="803148"/>
                  </a:moveTo>
                  <a:lnTo>
                    <a:pt x="1932051" y="819531"/>
                  </a:lnTo>
                  <a:lnTo>
                    <a:pt x="1951431" y="844715"/>
                  </a:lnTo>
                  <a:lnTo>
                    <a:pt x="47205" y="2315870"/>
                  </a:lnTo>
                  <a:lnTo>
                    <a:pt x="1854581" y="63436"/>
                  </a:lnTo>
                  <a:lnTo>
                    <a:pt x="1879346" y="83312"/>
                  </a:lnTo>
                  <a:lnTo>
                    <a:pt x="1888109" y="42799"/>
                  </a:lnTo>
                  <a:lnTo>
                    <a:pt x="1888197" y="42418"/>
                  </a:lnTo>
                  <a:lnTo>
                    <a:pt x="1897380" y="0"/>
                  </a:lnTo>
                  <a:lnTo>
                    <a:pt x="1819910" y="35560"/>
                  </a:lnTo>
                  <a:lnTo>
                    <a:pt x="1844725" y="55499"/>
                  </a:lnTo>
                  <a:lnTo>
                    <a:pt x="4254" y="2349055"/>
                  </a:lnTo>
                  <a:lnTo>
                    <a:pt x="3175" y="2349881"/>
                  </a:lnTo>
                  <a:lnTo>
                    <a:pt x="508" y="2352040"/>
                  </a:lnTo>
                  <a:lnTo>
                    <a:pt x="241" y="2354135"/>
                  </a:lnTo>
                  <a:lnTo>
                    <a:pt x="0" y="2354453"/>
                  </a:lnTo>
                  <a:lnTo>
                    <a:pt x="88" y="2355392"/>
                  </a:lnTo>
                  <a:lnTo>
                    <a:pt x="0" y="2356104"/>
                  </a:lnTo>
                  <a:lnTo>
                    <a:pt x="177" y="2356358"/>
                  </a:lnTo>
                  <a:lnTo>
                    <a:pt x="381" y="2358390"/>
                  </a:lnTo>
                  <a:lnTo>
                    <a:pt x="3175" y="2360549"/>
                  </a:lnTo>
                  <a:lnTo>
                    <a:pt x="3797" y="2361095"/>
                  </a:lnTo>
                  <a:lnTo>
                    <a:pt x="4191" y="2361565"/>
                  </a:lnTo>
                  <a:lnTo>
                    <a:pt x="4381" y="2361590"/>
                  </a:lnTo>
                  <a:lnTo>
                    <a:pt x="5842" y="2362835"/>
                  </a:lnTo>
                  <a:lnTo>
                    <a:pt x="9906" y="2362327"/>
                  </a:lnTo>
                  <a:lnTo>
                    <a:pt x="12065" y="2359660"/>
                  </a:lnTo>
                  <a:lnTo>
                    <a:pt x="12915" y="2358606"/>
                  </a:lnTo>
                  <a:lnTo>
                    <a:pt x="1959178" y="854748"/>
                  </a:lnTo>
                  <a:lnTo>
                    <a:pt x="1978533" y="879856"/>
                  </a:lnTo>
                  <a:lnTo>
                    <a:pt x="2000326" y="834771"/>
                  </a:lnTo>
                  <a:lnTo>
                    <a:pt x="2015617" y="803148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916423" y="5794247"/>
              <a:ext cx="1508760" cy="1277620"/>
            </a:xfrm>
            <a:custGeom>
              <a:avLst/>
              <a:gdLst/>
              <a:ahLst/>
              <a:cxnLst/>
              <a:rect l="l" t="t" r="r" b="b"/>
              <a:pathLst>
                <a:path w="1508760" h="1277620">
                  <a:moveTo>
                    <a:pt x="0" y="1277111"/>
                  </a:moveTo>
                  <a:lnTo>
                    <a:pt x="1508760" y="1277111"/>
                  </a:lnTo>
                  <a:lnTo>
                    <a:pt x="1508760" y="0"/>
                  </a:lnTo>
                  <a:lnTo>
                    <a:pt x="0" y="0"/>
                  </a:lnTo>
                  <a:lnTo>
                    <a:pt x="0" y="1277111"/>
                  </a:lnTo>
                  <a:close/>
                </a:path>
              </a:pathLst>
            </a:custGeom>
            <a:ln w="9144">
              <a:solidFill>
                <a:srgbClr val="8A8A8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76313" y="1203274"/>
          <a:ext cx="9182100" cy="5937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9820"/>
                <a:gridCol w="1969770"/>
                <a:gridCol w="1664969"/>
                <a:gridCol w="3093720"/>
              </a:tblGrid>
              <a:tr h="56451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How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you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use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36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31115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 3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primary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26987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anchor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model.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6037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be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8735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segmented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relevant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7211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will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37084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used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inform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6004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how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29464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operating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model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relate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to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2766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layer.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this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5720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example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model,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8196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29464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been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6990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broken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mega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287020">
                        <a:lnSpc>
                          <a:spcPts val="11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process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25781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flows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added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mega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2545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steps.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9370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model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align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4798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mega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and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430530">
                <a:tc>
                  <a:txBody>
                    <a:bodyPr/>
                    <a:lstStyle/>
                    <a:p>
                      <a:pPr marL="63881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flows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436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2686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add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R="23241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looking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Subsequent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panels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/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12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example,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we can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mega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process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256540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make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model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top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to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pages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be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4010">
                        <a:lnSpc>
                          <a:spcPts val="12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(value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chain)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being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delivered,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88620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align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33045" algn="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bottom,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be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utilized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where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ts val="12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how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oversees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chain,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330835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them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appropriately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with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clear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how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describe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12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capabilities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support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11480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and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95275" algn="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work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layer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ts val="12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chain,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parts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organization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47040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related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layers.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746760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together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an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components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within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7350">
                        <a:lnSpc>
                          <a:spcPts val="12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involved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systems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data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0" algn="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integrated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whole.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111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layer.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ts val="12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elements.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Operating</a:t>
            </a:r>
            <a:r>
              <a:rPr spc="-155" dirty="0"/>
              <a:t> </a:t>
            </a:r>
            <a:r>
              <a:rPr spc="70" dirty="0"/>
              <a:t>Model</a:t>
            </a:r>
            <a:r>
              <a:rPr spc="-580" dirty="0"/>
              <a:t> </a:t>
            </a:r>
            <a:r>
              <a:rPr dirty="0"/>
              <a:t>Template</a:t>
            </a:r>
            <a:r>
              <a:rPr spc="-140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-10" dirty="0"/>
              <a:t>Example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91729" y="2447417"/>
            <a:ext cx="1195070" cy="4854575"/>
            <a:chOff x="7991729" y="2447417"/>
            <a:chExt cx="1195070" cy="4854575"/>
          </a:xfrm>
        </p:grpSpPr>
        <p:sp>
          <p:nvSpPr>
            <p:cNvPr id="4" name="object 4"/>
            <p:cNvSpPr/>
            <p:nvPr/>
          </p:nvSpPr>
          <p:spPr>
            <a:xfrm>
              <a:off x="7994904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7994904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494014" y="2488818"/>
            <a:ext cx="1924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Arial MT"/>
                <a:cs typeface="Arial MT"/>
              </a:rPr>
              <a:t>Bill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51193" y="2447417"/>
            <a:ext cx="1195070" cy="4854575"/>
            <a:chOff x="6751193" y="2447417"/>
            <a:chExt cx="1195070" cy="4854575"/>
          </a:xfrm>
        </p:grpSpPr>
        <p:sp>
          <p:nvSpPr>
            <p:cNvPr id="8" name="object 8"/>
            <p:cNvSpPr/>
            <p:nvPr/>
          </p:nvSpPr>
          <p:spPr>
            <a:xfrm>
              <a:off x="675436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675436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107681" y="2488818"/>
            <a:ext cx="48323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Operate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09133" y="2447417"/>
            <a:ext cx="1195070" cy="4854575"/>
            <a:chOff x="5509133" y="2447417"/>
            <a:chExt cx="1195070" cy="4854575"/>
          </a:xfrm>
        </p:grpSpPr>
        <p:sp>
          <p:nvSpPr>
            <p:cNvPr id="12" name="object 12"/>
            <p:cNvSpPr/>
            <p:nvPr/>
          </p:nvSpPr>
          <p:spPr>
            <a:xfrm>
              <a:off x="5512308" y="2450591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3819144"/>
                  </a:moveTo>
                  <a:lnTo>
                    <a:pt x="0" y="3819144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3819144"/>
                  </a:lnTo>
                  <a:close/>
                </a:path>
                <a:path w="1188720" h="4848225">
                  <a:moveTo>
                    <a:pt x="1188720" y="3314700"/>
                  </a:moveTo>
                  <a:lnTo>
                    <a:pt x="0" y="3314700"/>
                  </a:lnTo>
                  <a:lnTo>
                    <a:pt x="0" y="3590544"/>
                  </a:lnTo>
                  <a:lnTo>
                    <a:pt x="1188720" y="3590544"/>
                  </a:lnTo>
                  <a:lnTo>
                    <a:pt x="1188720" y="3314700"/>
                  </a:lnTo>
                  <a:close/>
                </a:path>
                <a:path w="1188720" h="4848225">
                  <a:moveTo>
                    <a:pt x="1188720" y="2322576"/>
                  </a:moveTo>
                  <a:lnTo>
                    <a:pt x="0" y="2322576"/>
                  </a:lnTo>
                  <a:lnTo>
                    <a:pt x="0" y="3086100"/>
                  </a:lnTo>
                  <a:lnTo>
                    <a:pt x="1188720" y="3086100"/>
                  </a:lnTo>
                  <a:lnTo>
                    <a:pt x="1188720" y="2322576"/>
                  </a:lnTo>
                  <a:close/>
                </a:path>
                <a:path w="1188720" h="4848225">
                  <a:moveTo>
                    <a:pt x="1188720" y="2068068"/>
                  </a:moveTo>
                  <a:lnTo>
                    <a:pt x="0" y="2068068"/>
                  </a:lnTo>
                  <a:lnTo>
                    <a:pt x="0" y="2093976"/>
                  </a:lnTo>
                  <a:lnTo>
                    <a:pt x="1188720" y="2093976"/>
                  </a:lnTo>
                  <a:lnTo>
                    <a:pt x="1188720" y="2068068"/>
                  </a:lnTo>
                  <a:close/>
                </a:path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1839468"/>
                  </a:lnTo>
                  <a:lnTo>
                    <a:pt x="1188720" y="1839468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551230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19" y="4847844"/>
                  </a:lnTo>
                  <a:lnTo>
                    <a:pt x="1188719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932170" y="2488818"/>
            <a:ext cx="3492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Order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68596" y="2447417"/>
            <a:ext cx="1195070" cy="4854575"/>
            <a:chOff x="4268596" y="2447417"/>
            <a:chExt cx="1195070" cy="4854575"/>
          </a:xfrm>
        </p:grpSpPr>
        <p:sp>
          <p:nvSpPr>
            <p:cNvPr id="16" name="object 16"/>
            <p:cNvSpPr/>
            <p:nvPr/>
          </p:nvSpPr>
          <p:spPr>
            <a:xfrm>
              <a:off x="4271772" y="2450591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4501896"/>
                  </a:moveTo>
                  <a:lnTo>
                    <a:pt x="0" y="4501896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4501896"/>
                  </a:lnTo>
                  <a:close/>
                </a:path>
                <a:path w="1188720" h="4848225">
                  <a:moveTo>
                    <a:pt x="1188720" y="3819144"/>
                  </a:moveTo>
                  <a:lnTo>
                    <a:pt x="0" y="3819144"/>
                  </a:lnTo>
                  <a:lnTo>
                    <a:pt x="0" y="4273296"/>
                  </a:lnTo>
                  <a:lnTo>
                    <a:pt x="1188720" y="4273296"/>
                  </a:lnTo>
                  <a:lnTo>
                    <a:pt x="1188720" y="3819144"/>
                  </a:lnTo>
                  <a:close/>
                </a:path>
                <a:path w="1188720" h="4848225">
                  <a:moveTo>
                    <a:pt x="1188720" y="3314700"/>
                  </a:moveTo>
                  <a:lnTo>
                    <a:pt x="0" y="3314700"/>
                  </a:lnTo>
                  <a:lnTo>
                    <a:pt x="0" y="3590544"/>
                  </a:lnTo>
                  <a:lnTo>
                    <a:pt x="1188720" y="3590544"/>
                  </a:lnTo>
                  <a:lnTo>
                    <a:pt x="1188720" y="3314700"/>
                  </a:lnTo>
                  <a:close/>
                </a:path>
                <a:path w="1188720" h="4848225">
                  <a:moveTo>
                    <a:pt x="1188720" y="2322576"/>
                  </a:moveTo>
                  <a:lnTo>
                    <a:pt x="0" y="2322576"/>
                  </a:lnTo>
                  <a:lnTo>
                    <a:pt x="0" y="3086100"/>
                  </a:lnTo>
                  <a:lnTo>
                    <a:pt x="1188720" y="3086100"/>
                  </a:lnTo>
                  <a:lnTo>
                    <a:pt x="1188720" y="2322576"/>
                  </a:lnTo>
                  <a:close/>
                </a:path>
                <a:path w="1188720" h="4848225">
                  <a:moveTo>
                    <a:pt x="1188720" y="2068068"/>
                  </a:moveTo>
                  <a:lnTo>
                    <a:pt x="0" y="2068068"/>
                  </a:lnTo>
                  <a:lnTo>
                    <a:pt x="0" y="2093976"/>
                  </a:lnTo>
                  <a:lnTo>
                    <a:pt x="1188720" y="2093976"/>
                  </a:lnTo>
                  <a:lnTo>
                    <a:pt x="1188720" y="2068068"/>
                  </a:lnTo>
                  <a:close/>
                </a:path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1839468"/>
                  </a:lnTo>
                  <a:lnTo>
                    <a:pt x="1188720" y="1839468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271771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81854" y="2488818"/>
            <a:ext cx="3702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Arial MT"/>
                <a:cs typeface="Arial MT"/>
              </a:rPr>
              <a:t>Quote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28060" y="2447417"/>
            <a:ext cx="1195070" cy="4854575"/>
            <a:chOff x="3028060" y="2447417"/>
            <a:chExt cx="1195070" cy="4854575"/>
          </a:xfrm>
        </p:grpSpPr>
        <p:sp>
          <p:nvSpPr>
            <p:cNvPr id="20" name="object 20"/>
            <p:cNvSpPr/>
            <p:nvPr/>
          </p:nvSpPr>
          <p:spPr>
            <a:xfrm>
              <a:off x="3031236" y="2450591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4501896"/>
                  </a:moveTo>
                  <a:lnTo>
                    <a:pt x="0" y="4501896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4501896"/>
                  </a:lnTo>
                  <a:close/>
                </a:path>
                <a:path w="1188720" h="4848225">
                  <a:moveTo>
                    <a:pt x="1188720" y="4218432"/>
                  </a:moveTo>
                  <a:lnTo>
                    <a:pt x="0" y="4218432"/>
                  </a:lnTo>
                  <a:lnTo>
                    <a:pt x="0" y="4273296"/>
                  </a:lnTo>
                  <a:lnTo>
                    <a:pt x="1188720" y="4273296"/>
                  </a:lnTo>
                  <a:lnTo>
                    <a:pt x="1188720" y="4218432"/>
                  </a:lnTo>
                  <a:close/>
                </a:path>
                <a:path w="1188720" h="4848225">
                  <a:moveTo>
                    <a:pt x="1188720" y="3819144"/>
                  </a:moveTo>
                  <a:lnTo>
                    <a:pt x="0" y="3819144"/>
                  </a:lnTo>
                  <a:lnTo>
                    <a:pt x="0" y="3989832"/>
                  </a:lnTo>
                  <a:lnTo>
                    <a:pt x="1188720" y="3989832"/>
                  </a:lnTo>
                  <a:lnTo>
                    <a:pt x="1188720" y="3819144"/>
                  </a:lnTo>
                  <a:close/>
                </a:path>
                <a:path w="1188720" h="4848225">
                  <a:moveTo>
                    <a:pt x="1188720" y="2068068"/>
                  </a:moveTo>
                  <a:lnTo>
                    <a:pt x="0" y="2068068"/>
                  </a:lnTo>
                  <a:lnTo>
                    <a:pt x="0" y="3590544"/>
                  </a:lnTo>
                  <a:lnTo>
                    <a:pt x="1188720" y="3590544"/>
                  </a:lnTo>
                  <a:lnTo>
                    <a:pt x="1188720" y="2068068"/>
                  </a:lnTo>
                  <a:close/>
                </a:path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1839468"/>
                  </a:lnTo>
                  <a:lnTo>
                    <a:pt x="1188720" y="1839468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031235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19" y="4847844"/>
                  </a:lnTo>
                  <a:lnTo>
                    <a:pt x="1188719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68115" y="2488818"/>
            <a:ext cx="3136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Price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787525" y="2447417"/>
            <a:ext cx="1195070" cy="4854575"/>
            <a:chOff x="1787525" y="2447417"/>
            <a:chExt cx="1195070" cy="4854575"/>
          </a:xfrm>
        </p:grpSpPr>
        <p:sp>
          <p:nvSpPr>
            <p:cNvPr id="24" name="object 24"/>
            <p:cNvSpPr/>
            <p:nvPr/>
          </p:nvSpPr>
          <p:spPr>
            <a:xfrm>
              <a:off x="1790700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790700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097404" y="2488818"/>
            <a:ext cx="5740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Configure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08860" y="6037960"/>
            <a:ext cx="6090285" cy="234950"/>
            <a:chOff x="1808860" y="6037960"/>
            <a:chExt cx="6090285" cy="234950"/>
          </a:xfrm>
        </p:grpSpPr>
        <p:sp>
          <p:nvSpPr>
            <p:cNvPr id="28" name="object 28"/>
            <p:cNvSpPr/>
            <p:nvPr/>
          </p:nvSpPr>
          <p:spPr>
            <a:xfrm>
              <a:off x="1812035" y="6041135"/>
              <a:ext cx="6083935" cy="228600"/>
            </a:xfrm>
            <a:custGeom>
              <a:avLst/>
              <a:gdLst/>
              <a:ahLst/>
              <a:cxnLst/>
              <a:rect l="l" t="t" r="r" b="b"/>
              <a:pathLst>
                <a:path w="6083934" h="228600">
                  <a:moveTo>
                    <a:pt x="608380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6083808" y="228600"/>
                  </a:lnTo>
                  <a:lnTo>
                    <a:pt x="6083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1812035" y="6041135"/>
              <a:ext cx="6083935" cy="228600"/>
            </a:xfrm>
            <a:custGeom>
              <a:avLst/>
              <a:gdLst/>
              <a:ahLst/>
              <a:cxnLst/>
              <a:rect l="l" t="t" r="r" b="b"/>
              <a:pathLst>
                <a:path w="6083934" h="228600">
                  <a:moveTo>
                    <a:pt x="0" y="228600"/>
                  </a:moveTo>
                  <a:lnTo>
                    <a:pt x="6083808" y="228600"/>
                  </a:lnTo>
                  <a:lnTo>
                    <a:pt x="608380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670805" y="6078982"/>
            <a:ext cx="3663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Arial MT"/>
                <a:cs typeface="Arial MT"/>
              </a:rPr>
              <a:t>System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912492" y="2857373"/>
            <a:ext cx="3382010" cy="233679"/>
            <a:chOff x="1912492" y="2857373"/>
            <a:chExt cx="3382010" cy="233679"/>
          </a:xfrm>
        </p:grpSpPr>
        <p:sp>
          <p:nvSpPr>
            <p:cNvPr id="32" name="object 32"/>
            <p:cNvSpPr/>
            <p:nvPr/>
          </p:nvSpPr>
          <p:spPr>
            <a:xfrm>
              <a:off x="1915667" y="286054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30">
                  <a:moveTo>
                    <a:pt x="3262122" y="0"/>
                  </a:moveTo>
                  <a:lnTo>
                    <a:pt x="0" y="0"/>
                  </a:lnTo>
                  <a:lnTo>
                    <a:pt x="113537" y="113537"/>
                  </a:lnTo>
                  <a:lnTo>
                    <a:pt x="0" y="227075"/>
                  </a:lnTo>
                  <a:lnTo>
                    <a:pt x="3262122" y="227075"/>
                  </a:lnTo>
                  <a:lnTo>
                    <a:pt x="3375659" y="113537"/>
                  </a:lnTo>
                  <a:lnTo>
                    <a:pt x="3262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915667" y="286054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30">
                  <a:moveTo>
                    <a:pt x="0" y="0"/>
                  </a:moveTo>
                  <a:lnTo>
                    <a:pt x="3262122" y="0"/>
                  </a:lnTo>
                  <a:lnTo>
                    <a:pt x="3375659" y="113537"/>
                  </a:lnTo>
                  <a:lnTo>
                    <a:pt x="3262122" y="227075"/>
                  </a:lnTo>
                  <a:lnTo>
                    <a:pt x="0" y="227075"/>
                  </a:lnTo>
                  <a:lnTo>
                    <a:pt x="113537" y="113537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00145" y="2889884"/>
            <a:ext cx="805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Product</a:t>
            </a:r>
            <a:r>
              <a:rPr sz="900" spc="-3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A </a:t>
            </a:r>
            <a:r>
              <a:rPr sz="900" spc="-25" dirty="0">
                <a:latin typeface="Arial MT"/>
                <a:cs typeface="Arial MT"/>
              </a:rPr>
              <a:t>CPQ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912492" y="3119501"/>
            <a:ext cx="3382010" cy="233679"/>
            <a:chOff x="1912492" y="3119501"/>
            <a:chExt cx="3382010" cy="233679"/>
          </a:xfrm>
        </p:grpSpPr>
        <p:sp>
          <p:nvSpPr>
            <p:cNvPr id="36" name="object 36"/>
            <p:cNvSpPr/>
            <p:nvPr/>
          </p:nvSpPr>
          <p:spPr>
            <a:xfrm>
              <a:off x="1915667" y="3122676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29">
                  <a:moveTo>
                    <a:pt x="3262122" y="0"/>
                  </a:moveTo>
                  <a:lnTo>
                    <a:pt x="0" y="0"/>
                  </a:lnTo>
                  <a:lnTo>
                    <a:pt x="113537" y="113537"/>
                  </a:lnTo>
                  <a:lnTo>
                    <a:pt x="0" y="227075"/>
                  </a:lnTo>
                  <a:lnTo>
                    <a:pt x="3262122" y="227075"/>
                  </a:lnTo>
                  <a:lnTo>
                    <a:pt x="3375659" y="113537"/>
                  </a:lnTo>
                  <a:lnTo>
                    <a:pt x="3262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915667" y="3122676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29">
                  <a:moveTo>
                    <a:pt x="0" y="0"/>
                  </a:moveTo>
                  <a:lnTo>
                    <a:pt x="3262122" y="0"/>
                  </a:lnTo>
                  <a:lnTo>
                    <a:pt x="3375659" y="113537"/>
                  </a:lnTo>
                  <a:lnTo>
                    <a:pt x="3262122" y="227075"/>
                  </a:lnTo>
                  <a:lnTo>
                    <a:pt x="0" y="227075"/>
                  </a:lnTo>
                  <a:lnTo>
                    <a:pt x="113537" y="113537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200145" y="3153283"/>
            <a:ext cx="805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Product</a:t>
            </a:r>
            <a:r>
              <a:rPr sz="900" spc="-3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B </a:t>
            </a:r>
            <a:r>
              <a:rPr sz="900" spc="-25" dirty="0">
                <a:latin typeface="Arial MT"/>
                <a:cs typeface="Arial MT"/>
              </a:rPr>
              <a:t>CPQ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912492" y="3383153"/>
            <a:ext cx="3382010" cy="233679"/>
            <a:chOff x="1912492" y="3383153"/>
            <a:chExt cx="3382010" cy="233679"/>
          </a:xfrm>
        </p:grpSpPr>
        <p:sp>
          <p:nvSpPr>
            <p:cNvPr id="40" name="object 40"/>
            <p:cNvSpPr/>
            <p:nvPr/>
          </p:nvSpPr>
          <p:spPr>
            <a:xfrm>
              <a:off x="1915667" y="338632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29">
                  <a:moveTo>
                    <a:pt x="3262122" y="0"/>
                  </a:moveTo>
                  <a:lnTo>
                    <a:pt x="0" y="0"/>
                  </a:lnTo>
                  <a:lnTo>
                    <a:pt x="113537" y="113537"/>
                  </a:lnTo>
                  <a:lnTo>
                    <a:pt x="0" y="227075"/>
                  </a:lnTo>
                  <a:lnTo>
                    <a:pt x="3262122" y="227075"/>
                  </a:lnTo>
                  <a:lnTo>
                    <a:pt x="3375659" y="113537"/>
                  </a:lnTo>
                  <a:lnTo>
                    <a:pt x="3262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1915667" y="338632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29">
                  <a:moveTo>
                    <a:pt x="0" y="0"/>
                  </a:moveTo>
                  <a:lnTo>
                    <a:pt x="3262122" y="0"/>
                  </a:lnTo>
                  <a:lnTo>
                    <a:pt x="3375659" y="113537"/>
                  </a:lnTo>
                  <a:lnTo>
                    <a:pt x="3262122" y="227075"/>
                  </a:lnTo>
                  <a:lnTo>
                    <a:pt x="0" y="227075"/>
                  </a:lnTo>
                  <a:lnTo>
                    <a:pt x="113537" y="113537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197098" y="3416553"/>
            <a:ext cx="8121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Product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C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spc="-25" dirty="0">
                <a:latin typeface="Arial MT"/>
                <a:cs typeface="Arial MT"/>
              </a:rPr>
              <a:t>CPQ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339969" y="2868041"/>
            <a:ext cx="2100580" cy="750570"/>
            <a:chOff x="5339969" y="2868041"/>
            <a:chExt cx="2100580" cy="750570"/>
          </a:xfrm>
        </p:grpSpPr>
        <p:sp>
          <p:nvSpPr>
            <p:cNvPr id="44" name="object 44"/>
            <p:cNvSpPr/>
            <p:nvPr/>
          </p:nvSpPr>
          <p:spPr>
            <a:xfrm>
              <a:off x="5343144" y="2871216"/>
              <a:ext cx="2094230" cy="744220"/>
            </a:xfrm>
            <a:custGeom>
              <a:avLst/>
              <a:gdLst/>
              <a:ahLst/>
              <a:cxnLst/>
              <a:rect l="l" t="t" r="r" b="b"/>
              <a:pathLst>
                <a:path w="2094229" h="744220">
                  <a:moveTo>
                    <a:pt x="1722120" y="0"/>
                  </a:moveTo>
                  <a:lnTo>
                    <a:pt x="0" y="0"/>
                  </a:lnTo>
                  <a:lnTo>
                    <a:pt x="371855" y="371856"/>
                  </a:lnTo>
                  <a:lnTo>
                    <a:pt x="0" y="743712"/>
                  </a:lnTo>
                  <a:lnTo>
                    <a:pt x="1722120" y="743712"/>
                  </a:lnTo>
                  <a:lnTo>
                    <a:pt x="2093976" y="371856"/>
                  </a:lnTo>
                  <a:lnTo>
                    <a:pt x="1722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5343144" y="2871216"/>
              <a:ext cx="2094230" cy="744220"/>
            </a:xfrm>
            <a:custGeom>
              <a:avLst/>
              <a:gdLst/>
              <a:ahLst/>
              <a:cxnLst/>
              <a:rect l="l" t="t" r="r" b="b"/>
              <a:pathLst>
                <a:path w="2094229" h="744220">
                  <a:moveTo>
                    <a:pt x="0" y="0"/>
                  </a:moveTo>
                  <a:lnTo>
                    <a:pt x="1722120" y="0"/>
                  </a:lnTo>
                  <a:lnTo>
                    <a:pt x="2093976" y="371856"/>
                  </a:lnTo>
                  <a:lnTo>
                    <a:pt x="1722120" y="743712"/>
                  </a:lnTo>
                  <a:lnTo>
                    <a:pt x="0" y="743712"/>
                  </a:lnTo>
                  <a:lnTo>
                    <a:pt x="371855" y="371856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127496" y="3159633"/>
            <a:ext cx="524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 MT"/>
                <a:cs typeface="Arial MT"/>
              </a:rPr>
              <a:t>Fulfilment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191629" y="2863469"/>
            <a:ext cx="1995170" cy="750570"/>
            <a:chOff x="7191629" y="2863469"/>
            <a:chExt cx="1995170" cy="750570"/>
          </a:xfrm>
        </p:grpSpPr>
        <p:sp>
          <p:nvSpPr>
            <p:cNvPr id="48" name="object 48"/>
            <p:cNvSpPr/>
            <p:nvPr/>
          </p:nvSpPr>
          <p:spPr>
            <a:xfrm>
              <a:off x="7194804" y="2866644"/>
              <a:ext cx="1988820" cy="744220"/>
            </a:xfrm>
            <a:custGeom>
              <a:avLst/>
              <a:gdLst/>
              <a:ahLst/>
              <a:cxnLst/>
              <a:rect l="l" t="t" r="r" b="b"/>
              <a:pathLst>
                <a:path w="1988820" h="744220">
                  <a:moveTo>
                    <a:pt x="1616964" y="0"/>
                  </a:moveTo>
                  <a:lnTo>
                    <a:pt x="0" y="0"/>
                  </a:lnTo>
                  <a:lnTo>
                    <a:pt x="371855" y="371855"/>
                  </a:lnTo>
                  <a:lnTo>
                    <a:pt x="0" y="743711"/>
                  </a:lnTo>
                  <a:lnTo>
                    <a:pt x="1616964" y="743711"/>
                  </a:lnTo>
                  <a:lnTo>
                    <a:pt x="1988820" y="371855"/>
                  </a:lnTo>
                  <a:lnTo>
                    <a:pt x="1616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7194804" y="2866644"/>
              <a:ext cx="1988820" cy="744220"/>
            </a:xfrm>
            <a:custGeom>
              <a:avLst/>
              <a:gdLst/>
              <a:ahLst/>
              <a:cxnLst/>
              <a:rect l="l" t="t" r="r" b="b"/>
              <a:pathLst>
                <a:path w="1988820" h="744220">
                  <a:moveTo>
                    <a:pt x="0" y="0"/>
                  </a:moveTo>
                  <a:lnTo>
                    <a:pt x="1616964" y="0"/>
                  </a:lnTo>
                  <a:lnTo>
                    <a:pt x="1988820" y="371855"/>
                  </a:lnTo>
                  <a:lnTo>
                    <a:pt x="1616964" y="743711"/>
                  </a:lnTo>
                  <a:lnTo>
                    <a:pt x="0" y="743711"/>
                  </a:lnTo>
                  <a:lnTo>
                    <a:pt x="371855" y="371855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590790" y="3154756"/>
            <a:ext cx="11976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Invoicing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to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Collections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808860" y="3774821"/>
            <a:ext cx="2382520" cy="234950"/>
            <a:chOff x="1808860" y="3774821"/>
            <a:chExt cx="2382520" cy="234950"/>
          </a:xfrm>
        </p:grpSpPr>
        <p:sp>
          <p:nvSpPr>
            <p:cNvPr id="52" name="object 52"/>
            <p:cNvSpPr/>
            <p:nvPr/>
          </p:nvSpPr>
          <p:spPr>
            <a:xfrm>
              <a:off x="1812035" y="3777996"/>
              <a:ext cx="2376170" cy="228600"/>
            </a:xfrm>
            <a:custGeom>
              <a:avLst/>
              <a:gdLst/>
              <a:ahLst/>
              <a:cxnLst/>
              <a:rect l="l" t="t" r="r" b="b"/>
              <a:pathLst>
                <a:path w="2376170" h="228600">
                  <a:moveTo>
                    <a:pt x="2375916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375916" y="228600"/>
                  </a:lnTo>
                  <a:lnTo>
                    <a:pt x="2375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812035" y="3777996"/>
              <a:ext cx="2376170" cy="228600"/>
            </a:xfrm>
            <a:custGeom>
              <a:avLst/>
              <a:gdLst/>
              <a:ahLst/>
              <a:cxnLst/>
              <a:rect l="l" t="t" r="r" b="b"/>
              <a:pathLst>
                <a:path w="2376170" h="228600">
                  <a:moveTo>
                    <a:pt x="0" y="228600"/>
                  </a:moveTo>
                  <a:lnTo>
                    <a:pt x="2375916" y="228600"/>
                  </a:lnTo>
                  <a:lnTo>
                    <a:pt x="2375916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346451" y="3816857"/>
            <a:ext cx="130746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Arial MT"/>
                <a:cs typeface="Arial MT"/>
              </a:rPr>
              <a:t>Quote</a:t>
            </a:r>
            <a:r>
              <a:rPr sz="800" spc="-10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&amp;</a:t>
            </a:r>
            <a:r>
              <a:rPr sz="800" spc="-15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Sales</a:t>
            </a:r>
            <a:r>
              <a:rPr sz="800" spc="-25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Management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297553" y="3774821"/>
            <a:ext cx="2379345" cy="234950"/>
            <a:chOff x="4297553" y="3774821"/>
            <a:chExt cx="2379345" cy="234950"/>
          </a:xfrm>
        </p:grpSpPr>
        <p:sp>
          <p:nvSpPr>
            <p:cNvPr id="56" name="object 56"/>
            <p:cNvSpPr/>
            <p:nvPr/>
          </p:nvSpPr>
          <p:spPr>
            <a:xfrm>
              <a:off x="4300728" y="3777996"/>
              <a:ext cx="2372995" cy="228600"/>
            </a:xfrm>
            <a:custGeom>
              <a:avLst/>
              <a:gdLst/>
              <a:ahLst/>
              <a:cxnLst/>
              <a:rect l="l" t="t" r="r" b="b"/>
              <a:pathLst>
                <a:path w="2372995" h="228600">
                  <a:moveTo>
                    <a:pt x="237286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372868" y="228600"/>
                  </a:lnTo>
                  <a:lnTo>
                    <a:pt x="2372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4300728" y="3777996"/>
              <a:ext cx="2372995" cy="228600"/>
            </a:xfrm>
            <a:custGeom>
              <a:avLst/>
              <a:gdLst/>
              <a:ahLst/>
              <a:cxnLst/>
              <a:rect l="l" t="t" r="r" b="b"/>
              <a:pathLst>
                <a:path w="2372995" h="228600">
                  <a:moveTo>
                    <a:pt x="0" y="228600"/>
                  </a:moveTo>
                  <a:lnTo>
                    <a:pt x="2372868" y="228600"/>
                  </a:lnTo>
                  <a:lnTo>
                    <a:pt x="237286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250941" y="3816857"/>
            <a:ext cx="47244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latin typeface="Arial MT"/>
                <a:cs typeface="Arial MT"/>
              </a:rPr>
              <a:t>Capability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551804" y="4030853"/>
            <a:ext cx="2347595" cy="234950"/>
            <a:chOff x="5551804" y="4030853"/>
            <a:chExt cx="2347595" cy="234950"/>
          </a:xfrm>
        </p:grpSpPr>
        <p:sp>
          <p:nvSpPr>
            <p:cNvPr id="60" name="object 60"/>
            <p:cNvSpPr/>
            <p:nvPr/>
          </p:nvSpPr>
          <p:spPr>
            <a:xfrm>
              <a:off x="5554979" y="4034028"/>
              <a:ext cx="2341245" cy="228600"/>
            </a:xfrm>
            <a:custGeom>
              <a:avLst/>
              <a:gdLst/>
              <a:ahLst/>
              <a:cxnLst/>
              <a:rect l="l" t="t" r="r" b="b"/>
              <a:pathLst>
                <a:path w="2341245" h="228600">
                  <a:moveTo>
                    <a:pt x="2340864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340864" y="228600"/>
                  </a:lnTo>
                  <a:lnTo>
                    <a:pt x="2340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5554979" y="4034028"/>
              <a:ext cx="2341245" cy="228600"/>
            </a:xfrm>
            <a:custGeom>
              <a:avLst/>
              <a:gdLst/>
              <a:ahLst/>
              <a:cxnLst/>
              <a:rect l="l" t="t" r="r" b="b"/>
              <a:pathLst>
                <a:path w="2341245" h="228600">
                  <a:moveTo>
                    <a:pt x="0" y="228600"/>
                  </a:moveTo>
                  <a:lnTo>
                    <a:pt x="2340864" y="228600"/>
                  </a:lnTo>
                  <a:lnTo>
                    <a:pt x="2340864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271005" y="4072508"/>
            <a:ext cx="90868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Arial MT"/>
                <a:cs typeface="Arial MT"/>
              </a:rPr>
              <a:t>Order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Management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8017636" y="4030853"/>
            <a:ext cx="1152525" cy="234950"/>
            <a:chOff x="8017636" y="4030853"/>
            <a:chExt cx="1152525" cy="234950"/>
          </a:xfrm>
        </p:grpSpPr>
        <p:sp>
          <p:nvSpPr>
            <p:cNvPr id="64" name="object 64"/>
            <p:cNvSpPr/>
            <p:nvPr/>
          </p:nvSpPr>
          <p:spPr>
            <a:xfrm>
              <a:off x="8020811" y="4034028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114604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146048" y="228600"/>
                  </a:lnTo>
                  <a:lnTo>
                    <a:pt x="1146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8020811" y="4034028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0" y="228600"/>
                  </a:moveTo>
                  <a:lnTo>
                    <a:pt x="1146048" y="228600"/>
                  </a:lnTo>
                  <a:lnTo>
                    <a:pt x="114604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8361426" y="4071873"/>
            <a:ext cx="46672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latin typeface="Arial MT"/>
                <a:cs typeface="Arial MT"/>
              </a:rPr>
              <a:t>Mediation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1808860" y="4286884"/>
            <a:ext cx="6090285" cy="234950"/>
            <a:chOff x="1808860" y="4286884"/>
            <a:chExt cx="6090285" cy="234950"/>
          </a:xfrm>
        </p:grpSpPr>
        <p:sp>
          <p:nvSpPr>
            <p:cNvPr id="68" name="object 68"/>
            <p:cNvSpPr/>
            <p:nvPr/>
          </p:nvSpPr>
          <p:spPr>
            <a:xfrm>
              <a:off x="1812035" y="4290059"/>
              <a:ext cx="6083935" cy="228600"/>
            </a:xfrm>
            <a:custGeom>
              <a:avLst/>
              <a:gdLst/>
              <a:ahLst/>
              <a:cxnLst/>
              <a:rect l="l" t="t" r="r" b="b"/>
              <a:pathLst>
                <a:path w="6083934" h="228600">
                  <a:moveTo>
                    <a:pt x="608380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6083808" y="228600"/>
                  </a:lnTo>
                  <a:lnTo>
                    <a:pt x="6083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812035" y="4290059"/>
              <a:ext cx="6083935" cy="228600"/>
            </a:xfrm>
            <a:custGeom>
              <a:avLst/>
              <a:gdLst/>
              <a:ahLst/>
              <a:cxnLst/>
              <a:rect l="l" t="t" r="r" b="b"/>
              <a:pathLst>
                <a:path w="6083934" h="228600">
                  <a:moveTo>
                    <a:pt x="0" y="228600"/>
                  </a:moveTo>
                  <a:lnTo>
                    <a:pt x="6083808" y="228600"/>
                  </a:lnTo>
                  <a:lnTo>
                    <a:pt x="608380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309364" y="4327905"/>
            <a:ext cx="108839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Arial MT"/>
                <a:cs typeface="Arial MT"/>
              </a:rPr>
              <a:t>Customer</a:t>
            </a:r>
            <a:r>
              <a:rPr sz="800" spc="-45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Management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073780" y="4541392"/>
            <a:ext cx="4825365" cy="234950"/>
            <a:chOff x="3073780" y="4541392"/>
            <a:chExt cx="4825365" cy="234950"/>
          </a:xfrm>
        </p:grpSpPr>
        <p:sp>
          <p:nvSpPr>
            <p:cNvPr id="72" name="object 72"/>
            <p:cNvSpPr/>
            <p:nvPr/>
          </p:nvSpPr>
          <p:spPr>
            <a:xfrm>
              <a:off x="3076955" y="4544567"/>
              <a:ext cx="4819015" cy="228600"/>
            </a:xfrm>
            <a:custGeom>
              <a:avLst/>
              <a:gdLst/>
              <a:ahLst/>
              <a:cxnLst/>
              <a:rect l="l" t="t" r="r" b="b"/>
              <a:pathLst>
                <a:path w="4819015" h="228600">
                  <a:moveTo>
                    <a:pt x="4818888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4818888" y="228599"/>
                  </a:lnTo>
                  <a:lnTo>
                    <a:pt x="4818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3076955" y="4544567"/>
              <a:ext cx="4819015" cy="228600"/>
            </a:xfrm>
            <a:custGeom>
              <a:avLst/>
              <a:gdLst/>
              <a:ahLst/>
              <a:cxnLst/>
              <a:rect l="l" t="t" r="r" b="b"/>
              <a:pathLst>
                <a:path w="4819015" h="228600">
                  <a:moveTo>
                    <a:pt x="0" y="228599"/>
                  </a:moveTo>
                  <a:lnTo>
                    <a:pt x="4818888" y="228599"/>
                  </a:lnTo>
                  <a:lnTo>
                    <a:pt x="4818888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4986273" y="4583684"/>
            <a:ext cx="9994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Product</a:t>
            </a:r>
            <a:r>
              <a:rPr sz="800" spc="-35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Management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807080" y="5786501"/>
            <a:ext cx="1179830" cy="234950"/>
            <a:chOff x="2807080" y="5786501"/>
            <a:chExt cx="1179830" cy="234950"/>
          </a:xfrm>
        </p:grpSpPr>
        <p:sp>
          <p:nvSpPr>
            <p:cNvPr id="76" name="object 76"/>
            <p:cNvSpPr/>
            <p:nvPr/>
          </p:nvSpPr>
          <p:spPr>
            <a:xfrm>
              <a:off x="2810255" y="5789676"/>
              <a:ext cx="1173480" cy="228600"/>
            </a:xfrm>
            <a:custGeom>
              <a:avLst/>
              <a:gdLst/>
              <a:ahLst/>
              <a:cxnLst/>
              <a:rect l="l" t="t" r="r" b="b"/>
              <a:pathLst>
                <a:path w="1173479" h="228600">
                  <a:moveTo>
                    <a:pt x="117348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173480" y="228600"/>
                  </a:lnTo>
                  <a:lnTo>
                    <a:pt x="1173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2810255" y="5789676"/>
              <a:ext cx="1173480" cy="228600"/>
            </a:xfrm>
            <a:custGeom>
              <a:avLst/>
              <a:gdLst/>
              <a:ahLst/>
              <a:cxnLst/>
              <a:rect l="l" t="t" r="r" b="b"/>
              <a:pathLst>
                <a:path w="1173479" h="228600">
                  <a:moveTo>
                    <a:pt x="0" y="228600"/>
                  </a:moveTo>
                  <a:lnTo>
                    <a:pt x="1173480" y="228600"/>
                  </a:lnTo>
                  <a:lnTo>
                    <a:pt x="117348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3165475" y="5828157"/>
            <a:ext cx="4622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System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B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2295017" y="5533516"/>
            <a:ext cx="1105535" cy="234950"/>
            <a:chOff x="2295017" y="5533516"/>
            <a:chExt cx="1105535" cy="234950"/>
          </a:xfrm>
        </p:grpSpPr>
        <p:sp>
          <p:nvSpPr>
            <p:cNvPr id="80" name="object 80"/>
            <p:cNvSpPr/>
            <p:nvPr/>
          </p:nvSpPr>
          <p:spPr>
            <a:xfrm>
              <a:off x="2298192" y="5536691"/>
              <a:ext cx="1099185" cy="228600"/>
            </a:xfrm>
            <a:custGeom>
              <a:avLst/>
              <a:gdLst/>
              <a:ahLst/>
              <a:cxnLst/>
              <a:rect l="l" t="t" r="r" b="b"/>
              <a:pathLst>
                <a:path w="1099185" h="228600">
                  <a:moveTo>
                    <a:pt x="1098804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1098804" y="228599"/>
                  </a:lnTo>
                  <a:lnTo>
                    <a:pt x="1098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2298192" y="5536691"/>
              <a:ext cx="1099185" cy="228600"/>
            </a:xfrm>
            <a:custGeom>
              <a:avLst/>
              <a:gdLst/>
              <a:ahLst/>
              <a:cxnLst/>
              <a:rect l="l" t="t" r="r" b="b"/>
              <a:pathLst>
                <a:path w="1099185" h="228600">
                  <a:moveTo>
                    <a:pt x="0" y="228599"/>
                  </a:moveTo>
                  <a:lnTo>
                    <a:pt x="1098804" y="228599"/>
                  </a:lnTo>
                  <a:lnTo>
                    <a:pt x="1098804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615945" y="5575808"/>
            <a:ext cx="4622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System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A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3991228" y="5533516"/>
            <a:ext cx="3391535" cy="234950"/>
            <a:chOff x="3991228" y="5533516"/>
            <a:chExt cx="3391535" cy="234950"/>
          </a:xfrm>
        </p:grpSpPr>
        <p:sp>
          <p:nvSpPr>
            <p:cNvPr id="84" name="object 84"/>
            <p:cNvSpPr/>
            <p:nvPr/>
          </p:nvSpPr>
          <p:spPr>
            <a:xfrm>
              <a:off x="3994403" y="5536691"/>
              <a:ext cx="3385185" cy="228600"/>
            </a:xfrm>
            <a:custGeom>
              <a:avLst/>
              <a:gdLst/>
              <a:ahLst/>
              <a:cxnLst/>
              <a:rect l="l" t="t" r="r" b="b"/>
              <a:pathLst>
                <a:path w="3385184" h="228600">
                  <a:moveTo>
                    <a:pt x="3384804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3384804" y="228599"/>
                  </a:lnTo>
                  <a:lnTo>
                    <a:pt x="3384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85"/>
            <p:cNvSpPr/>
            <p:nvPr/>
          </p:nvSpPr>
          <p:spPr>
            <a:xfrm>
              <a:off x="3994403" y="5536691"/>
              <a:ext cx="3385185" cy="228600"/>
            </a:xfrm>
            <a:custGeom>
              <a:avLst/>
              <a:gdLst/>
              <a:ahLst/>
              <a:cxnLst/>
              <a:rect l="l" t="t" r="r" b="b"/>
              <a:pathLst>
                <a:path w="3385184" h="228600">
                  <a:moveTo>
                    <a:pt x="0" y="228599"/>
                  </a:moveTo>
                  <a:lnTo>
                    <a:pt x="3384804" y="228599"/>
                  </a:lnTo>
                  <a:lnTo>
                    <a:pt x="3384804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5453888" y="5575808"/>
            <a:ext cx="4679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System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C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8017636" y="5524372"/>
            <a:ext cx="1152525" cy="234950"/>
            <a:chOff x="8017636" y="5524372"/>
            <a:chExt cx="1152525" cy="234950"/>
          </a:xfrm>
        </p:grpSpPr>
        <p:sp>
          <p:nvSpPr>
            <p:cNvPr id="88" name="object 88"/>
            <p:cNvSpPr/>
            <p:nvPr/>
          </p:nvSpPr>
          <p:spPr>
            <a:xfrm>
              <a:off x="8020811" y="5527547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114604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146048" y="228600"/>
                  </a:lnTo>
                  <a:lnTo>
                    <a:pt x="1146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89"/>
            <p:cNvSpPr/>
            <p:nvPr/>
          </p:nvSpPr>
          <p:spPr>
            <a:xfrm>
              <a:off x="8020811" y="5527547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0" y="228600"/>
                  </a:moveTo>
                  <a:lnTo>
                    <a:pt x="1146048" y="228600"/>
                  </a:lnTo>
                  <a:lnTo>
                    <a:pt x="114604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8361426" y="5566028"/>
            <a:ext cx="4679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System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D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8017636" y="5781928"/>
            <a:ext cx="1152525" cy="234950"/>
            <a:chOff x="8017636" y="5781928"/>
            <a:chExt cx="1152525" cy="234950"/>
          </a:xfrm>
        </p:grpSpPr>
        <p:sp>
          <p:nvSpPr>
            <p:cNvPr id="92" name="object 92"/>
            <p:cNvSpPr/>
            <p:nvPr/>
          </p:nvSpPr>
          <p:spPr>
            <a:xfrm>
              <a:off x="8020811" y="5785103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114604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146048" y="228600"/>
                  </a:lnTo>
                  <a:lnTo>
                    <a:pt x="1146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93"/>
            <p:cNvSpPr/>
            <p:nvPr/>
          </p:nvSpPr>
          <p:spPr>
            <a:xfrm>
              <a:off x="8020811" y="5785103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0" y="228600"/>
                  </a:moveTo>
                  <a:lnTo>
                    <a:pt x="1146048" y="228600"/>
                  </a:lnTo>
                  <a:lnTo>
                    <a:pt x="114604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8362950" y="5824473"/>
            <a:ext cx="4622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System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E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542416" y="3724528"/>
            <a:ext cx="1221105" cy="1052195"/>
            <a:chOff x="542416" y="3724528"/>
            <a:chExt cx="1221105" cy="1052195"/>
          </a:xfrm>
        </p:grpSpPr>
        <p:sp>
          <p:nvSpPr>
            <p:cNvPr id="96" name="object 96"/>
            <p:cNvSpPr/>
            <p:nvPr/>
          </p:nvSpPr>
          <p:spPr>
            <a:xfrm>
              <a:off x="545591" y="3727703"/>
              <a:ext cx="1214755" cy="1045844"/>
            </a:xfrm>
            <a:custGeom>
              <a:avLst/>
              <a:gdLst/>
              <a:ahLst/>
              <a:cxnLst/>
              <a:rect l="l" t="t" r="r" b="b"/>
              <a:pathLst>
                <a:path w="1214755" h="1045845">
                  <a:moveTo>
                    <a:pt x="1214627" y="0"/>
                  </a:moveTo>
                  <a:lnTo>
                    <a:pt x="0" y="0"/>
                  </a:lnTo>
                  <a:lnTo>
                    <a:pt x="0" y="1045464"/>
                  </a:lnTo>
                  <a:lnTo>
                    <a:pt x="1214627" y="1045464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7"/>
            <p:cNvSpPr/>
            <p:nvPr/>
          </p:nvSpPr>
          <p:spPr>
            <a:xfrm>
              <a:off x="545591" y="3727703"/>
              <a:ext cx="1214755" cy="1045844"/>
            </a:xfrm>
            <a:custGeom>
              <a:avLst/>
              <a:gdLst/>
              <a:ahLst/>
              <a:cxnLst/>
              <a:rect l="l" t="t" r="r" b="b"/>
              <a:pathLst>
                <a:path w="1214755" h="1045845">
                  <a:moveTo>
                    <a:pt x="0" y="1045464"/>
                  </a:moveTo>
                  <a:lnTo>
                    <a:pt x="1214627" y="1045464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104546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837387" y="4082872"/>
            <a:ext cx="631190" cy="33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Capability</a:t>
            </a:r>
            <a:endParaRPr sz="1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Layer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42416" y="4850765"/>
            <a:ext cx="1221105" cy="579755"/>
            <a:chOff x="542416" y="4850765"/>
            <a:chExt cx="1221105" cy="579755"/>
          </a:xfrm>
        </p:grpSpPr>
        <p:sp>
          <p:nvSpPr>
            <p:cNvPr id="100" name="object 100"/>
            <p:cNvSpPr/>
            <p:nvPr/>
          </p:nvSpPr>
          <p:spPr>
            <a:xfrm>
              <a:off x="545591" y="4853940"/>
              <a:ext cx="1214755" cy="573405"/>
            </a:xfrm>
            <a:custGeom>
              <a:avLst/>
              <a:gdLst/>
              <a:ahLst/>
              <a:cxnLst/>
              <a:rect l="l" t="t" r="r" b="b"/>
              <a:pathLst>
                <a:path w="1214755" h="573404">
                  <a:moveTo>
                    <a:pt x="1214627" y="0"/>
                  </a:moveTo>
                  <a:lnTo>
                    <a:pt x="0" y="0"/>
                  </a:lnTo>
                  <a:lnTo>
                    <a:pt x="0" y="573024"/>
                  </a:lnTo>
                  <a:lnTo>
                    <a:pt x="1214627" y="573024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45591" y="4853940"/>
              <a:ext cx="1214755" cy="573405"/>
            </a:xfrm>
            <a:custGeom>
              <a:avLst/>
              <a:gdLst/>
              <a:ahLst/>
              <a:cxnLst/>
              <a:rect l="l" t="t" r="r" b="b"/>
              <a:pathLst>
                <a:path w="1214755" h="573404">
                  <a:moveTo>
                    <a:pt x="0" y="573024"/>
                  </a:moveTo>
                  <a:lnTo>
                    <a:pt x="1214627" y="573024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57302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48640" y="4972888"/>
            <a:ext cx="1211580" cy="33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endParaRPr sz="1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Layer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542416" y="5512180"/>
            <a:ext cx="1221105" cy="814069"/>
            <a:chOff x="542416" y="5512180"/>
            <a:chExt cx="1221105" cy="814069"/>
          </a:xfrm>
        </p:grpSpPr>
        <p:sp>
          <p:nvSpPr>
            <p:cNvPr id="104" name="object 104"/>
            <p:cNvSpPr/>
            <p:nvPr/>
          </p:nvSpPr>
          <p:spPr>
            <a:xfrm>
              <a:off x="545591" y="5515355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1214627" y="0"/>
                  </a:moveTo>
                  <a:lnTo>
                    <a:pt x="0" y="0"/>
                  </a:lnTo>
                  <a:lnTo>
                    <a:pt x="0" y="807720"/>
                  </a:lnTo>
                  <a:lnTo>
                    <a:pt x="1214627" y="807720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45591" y="5515355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0" y="807720"/>
                  </a:moveTo>
                  <a:lnTo>
                    <a:pt x="1214627" y="807720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80772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548640" y="5751957"/>
            <a:ext cx="12115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5609" marR="242570" indent="-18796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Technology Layer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542416" y="2441320"/>
            <a:ext cx="1221105" cy="1209040"/>
            <a:chOff x="542416" y="2441320"/>
            <a:chExt cx="1221105" cy="1209040"/>
          </a:xfrm>
        </p:grpSpPr>
        <p:sp>
          <p:nvSpPr>
            <p:cNvPr id="108" name="object 108"/>
            <p:cNvSpPr/>
            <p:nvPr/>
          </p:nvSpPr>
          <p:spPr>
            <a:xfrm>
              <a:off x="545591" y="2444495"/>
              <a:ext cx="1214755" cy="1202690"/>
            </a:xfrm>
            <a:custGeom>
              <a:avLst/>
              <a:gdLst/>
              <a:ahLst/>
              <a:cxnLst/>
              <a:rect l="l" t="t" r="r" b="b"/>
              <a:pathLst>
                <a:path w="1214755" h="1202689">
                  <a:moveTo>
                    <a:pt x="1214627" y="0"/>
                  </a:moveTo>
                  <a:lnTo>
                    <a:pt x="0" y="0"/>
                  </a:lnTo>
                  <a:lnTo>
                    <a:pt x="0" y="1202436"/>
                  </a:lnTo>
                  <a:lnTo>
                    <a:pt x="1214627" y="1202436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45591" y="2444495"/>
              <a:ext cx="1214755" cy="1202690"/>
            </a:xfrm>
            <a:custGeom>
              <a:avLst/>
              <a:gdLst/>
              <a:ahLst/>
              <a:cxnLst/>
              <a:rect l="l" t="t" r="r" b="b"/>
              <a:pathLst>
                <a:path w="1214755" h="1202689">
                  <a:moveTo>
                    <a:pt x="0" y="1202436"/>
                  </a:moveTo>
                  <a:lnTo>
                    <a:pt x="1214627" y="1202436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1202436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893775" y="2878327"/>
            <a:ext cx="5168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Process </a:t>
            </a: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Layer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023606" y="5003038"/>
            <a:ext cx="1146175" cy="51435"/>
          </a:xfrm>
          <a:custGeom>
            <a:avLst/>
            <a:gdLst/>
            <a:ahLst/>
            <a:cxnLst/>
            <a:rect l="l" t="t" r="r" b="b"/>
            <a:pathLst>
              <a:path w="1146175" h="51435">
                <a:moveTo>
                  <a:pt x="1120521" y="507"/>
                </a:moveTo>
                <a:lnTo>
                  <a:pt x="1110603" y="2512"/>
                </a:lnTo>
                <a:lnTo>
                  <a:pt x="1102518" y="7969"/>
                </a:lnTo>
                <a:lnTo>
                  <a:pt x="1097053" y="16045"/>
                </a:lnTo>
                <a:lnTo>
                  <a:pt x="1095100" y="25400"/>
                </a:lnTo>
                <a:lnTo>
                  <a:pt x="1094994" y="25907"/>
                </a:lnTo>
                <a:lnTo>
                  <a:pt x="1120394" y="51307"/>
                </a:lnTo>
                <a:lnTo>
                  <a:pt x="1130311" y="49321"/>
                </a:lnTo>
                <a:lnTo>
                  <a:pt x="1138396" y="43894"/>
                </a:lnTo>
                <a:lnTo>
                  <a:pt x="1142835" y="37337"/>
                </a:lnTo>
                <a:lnTo>
                  <a:pt x="1126744" y="37337"/>
                </a:lnTo>
                <a:lnTo>
                  <a:pt x="1131824" y="32257"/>
                </a:lnTo>
                <a:lnTo>
                  <a:pt x="1131951" y="19557"/>
                </a:lnTo>
                <a:lnTo>
                  <a:pt x="1126744" y="14478"/>
                </a:lnTo>
                <a:lnTo>
                  <a:pt x="1142857" y="14478"/>
                </a:lnTo>
                <a:lnTo>
                  <a:pt x="1138459" y="7969"/>
                </a:lnTo>
                <a:lnTo>
                  <a:pt x="1130383" y="2512"/>
                </a:lnTo>
                <a:lnTo>
                  <a:pt x="1120521" y="507"/>
                </a:lnTo>
                <a:close/>
              </a:path>
              <a:path w="1146175" h="51435">
                <a:moveTo>
                  <a:pt x="25400" y="0"/>
                </a:moveTo>
                <a:lnTo>
                  <a:pt x="0" y="25400"/>
                </a:lnTo>
                <a:lnTo>
                  <a:pt x="1278" y="31750"/>
                </a:lnTo>
                <a:lnTo>
                  <a:pt x="2022" y="35315"/>
                </a:lnTo>
                <a:lnTo>
                  <a:pt x="7484" y="43386"/>
                </a:lnTo>
                <a:lnTo>
                  <a:pt x="15572" y="48813"/>
                </a:lnTo>
                <a:lnTo>
                  <a:pt x="25400" y="50800"/>
                </a:lnTo>
                <a:lnTo>
                  <a:pt x="35262" y="48813"/>
                </a:lnTo>
                <a:lnTo>
                  <a:pt x="43338" y="43386"/>
                </a:lnTo>
                <a:lnTo>
                  <a:pt x="47765" y="36840"/>
                </a:lnTo>
                <a:lnTo>
                  <a:pt x="19060" y="36840"/>
                </a:lnTo>
                <a:lnTo>
                  <a:pt x="13970" y="31750"/>
                </a:lnTo>
                <a:lnTo>
                  <a:pt x="13970" y="19050"/>
                </a:lnTo>
                <a:lnTo>
                  <a:pt x="19039" y="13980"/>
                </a:lnTo>
                <a:lnTo>
                  <a:pt x="47767" y="13980"/>
                </a:lnTo>
                <a:lnTo>
                  <a:pt x="43386" y="7461"/>
                </a:lnTo>
                <a:lnTo>
                  <a:pt x="35315" y="2004"/>
                </a:lnTo>
                <a:lnTo>
                  <a:pt x="25400" y="0"/>
                </a:lnTo>
                <a:close/>
              </a:path>
              <a:path w="1146175" h="51435">
                <a:moveTo>
                  <a:pt x="47767" y="13980"/>
                </a:moveTo>
                <a:lnTo>
                  <a:pt x="48813" y="15537"/>
                </a:lnTo>
                <a:lnTo>
                  <a:pt x="50800" y="25400"/>
                </a:lnTo>
                <a:lnTo>
                  <a:pt x="48795" y="35315"/>
                </a:lnTo>
                <a:lnTo>
                  <a:pt x="47765" y="36840"/>
                </a:lnTo>
                <a:lnTo>
                  <a:pt x="1126744" y="37337"/>
                </a:lnTo>
                <a:lnTo>
                  <a:pt x="1098057" y="37337"/>
                </a:lnTo>
                <a:lnTo>
                  <a:pt x="1097034" y="35823"/>
                </a:lnTo>
                <a:lnTo>
                  <a:pt x="1096905" y="35315"/>
                </a:lnTo>
                <a:lnTo>
                  <a:pt x="1094994" y="25907"/>
                </a:lnTo>
                <a:lnTo>
                  <a:pt x="1097053" y="16045"/>
                </a:lnTo>
                <a:lnTo>
                  <a:pt x="1098114" y="14478"/>
                </a:lnTo>
                <a:lnTo>
                  <a:pt x="1120521" y="14478"/>
                </a:lnTo>
                <a:lnTo>
                  <a:pt x="47767" y="13980"/>
                </a:lnTo>
                <a:close/>
              </a:path>
              <a:path w="1146175" h="51435">
                <a:moveTo>
                  <a:pt x="1142857" y="14478"/>
                </a:moveTo>
                <a:lnTo>
                  <a:pt x="1126744" y="14478"/>
                </a:lnTo>
                <a:lnTo>
                  <a:pt x="1131951" y="19557"/>
                </a:lnTo>
                <a:lnTo>
                  <a:pt x="1131824" y="32257"/>
                </a:lnTo>
                <a:lnTo>
                  <a:pt x="1126744" y="37337"/>
                </a:lnTo>
                <a:lnTo>
                  <a:pt x="1142835" y="37337"/>
                </a:lnTo>
                <a:lnTo>
                  <a:pt x="1143861" y="35823"/>
                </a:lnTo>
                <a:lnTo>
                  <a:pt x="1145921" y="25907"/>
                </a:lnTo>
                <a:lnTo>
                  <a:pt x="1143916" y="16045"/>
                </a:lnTo>
                <a:lnTo>
                  <a:pt x="1142857" y="14478"/>
                </a:lnTo>
                <a:close/>
              </a:path>
              <a:path w="1146175" h="51435">
                <a:moveTo>
                  <a:pt x="47767" y="13980"/>
                </a:moveTo>
                <a:lnTo>
                  <a:pt x="19039" y="13980"/>
                </a:lnTo>
                <a:lnTo>
                  <a:pt x="13970" y="19050"/>
                </a:lnTo>
                <a:lnTo>
                  <a:pt x="13970" y="31750"/>
                </a:lnTo>
                <a:lnTo>
                  <a:pt x="19060" y="36840"/>
                </a:lnTo>
                <a:lnTo>
                  <a:pt x="47765" y="36840"/>
                </a:lnTo>
                <a:lnTo>
                  <a:pt x="48795" y="35315"/>
                </a:lnTo>
                <a:lnTo>
                  <a:pt x="50697" y="25907"/>
                </a:lnTo>
                <a:lnTo>
                  <a:pt x="50800" y="25400"/>
                </a:lnTo>
                <a:lnTo>
                  <a:pt x="48915" y="16045"/>
                </a:lnTo>
                <a:lnTo>
                  <a:pt x="48813" y="15537"/>
                </a:lnTo>
                <a:lnTo>
                  <a:pt x="47767" y="13980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2" name="object 112"/>
          <p:cNvSpPr txBox="1"/>
          <p:nvPr/>
        </p:nvSpPr>
        <p:spPr>
          <a:xfrm>
            <a:off x="8208264" y="4940808"/>
            <a:ext cx="759460" cy="155575"/>
          </a:xfrm>
          <a:prstGeom prst="rect">
            <a:avLst/>
          </a:prstGeom>
          <a:solidFill>
            <a:srgbClr val="FFFFFF"/>
          </a:solidFill>
          <a:ln w="6096">
            <a:solidFill>
              <a:srgbClr val="3C3C3C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120"/>
              </a:spcBef>
            </a:pPr>
            <a:r>
              <a:rPr sz="800" dirty="0">
                <a:latin typeface="Arial MT"/>
                <a:cs typeface="Arial MT"/>
              </a:rPr>
              <a:t>Billing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25" dirty="0">
                <a:latin typeface="Arial MT"/>
                <a:cs typeface="Arial MT"/>
              </a:rPr>
              <a:t>Ops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1814829" y="4999990"/>
            <a:ext cx="3663950" cy="50800"/>
          </a:xfrm>
          <a:custGeom>
            <a:avLst/>
            <a:gdLst/>
            <a:ahLst/>
            <a:cxnLst/>
            <a:rect l="l" t="t" r="r" b="b"/>
            <a:pathLst>
              <a:path w="3663950" h="50800">
                <a:moveTo>
                  <a:pt x="25400" y="0"/>
                </a:move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2004" y="35262"/>
                </a:lnTo>
                <a:lnTo>
                  <a:pt x="7461" y="43338"/>
                </a:lnTo>
                <a:lnTo>
                  <a:pt x="15537" y="48795"/>
                </a:lnTo>
                <a:lnTo>
                  <a:pt x="25400" y="50800"/>
                </a:lnTo>
                <a:lnTo>
                  <a:pt x="35262" y="48795"/>
                </a:lnTo>
                <a:lnTo>
                  <a:pt x="43338" y="43338"/>
                </a:lnTo>
                <a:lnTo>
                  <a:pt x="47736" y="36830"/>
                </a:lnTo>
                <a:lnTo>
                  <a:pt x="19050" y="36830"/>
                </a:lnTo>
                <a:lnTo>
                  <a:pt x="13969" y="31750"/>
                </a:lnTo>
                <a:lnTo>
                  <a:pt x="13969" y="19050"/>
                </a:lnTo>
                <a:lnTo>
                  <a:pt x="19050" y="13970"/>
                </a:lnTo>
                <a:lnTo>
                  <a:pt x="47736" y="13970"/>
                </a:lnTo>
                <a:lnTo>
                  <a:pt x="43338" y="7461"/>
                </a:lnTo>
                <a:lnTo>
                  <a:pt x="35262" y="2004"/>
                </a:lnTo>
                <a:lnTo>
                  <a:pt x="25400" y="0"/>
                </a:lnTo>
                <a:close/>
              </a:path>
              <a:path w="3663950" h="50800">
                <a:moveTo>
                  <a:pt x="3638423" y="0"/>
                </a:moveTo>
                <a:lnTo>
                  <a:pt x="3628507" y="2004"/>
                </a:lnTo>
                <a:lnTo>
                  <a:pt x="3620436" y="7461"/>
                </a:lnTo>
                <a:lnTo>
                  <a:pt x="3615009" y="15537"/>
                </a:lnTo>
                <a:lnTo>
                  <a:pt x="3613023" y="25400"/>
                </a:lnTo>
                <a:lnTo>
                  <a:pt x="3615009" y="35262"/>
                </a:lnTo>
                <a:lnTo>
                  <a:pt x="3620436" y="43338"/>
                </a:lnTo>
                <a:lnTo>
                  <a:pt x="3628507" y="48795"/>
                </a:lnTo>
                <a:lnTo>
                  <a:pt x="3638423" y="50800"/>
                </a:lnTo>
                <a:lnTo>
                  <a:pt x="3648285" y="48795"/>
                </a:lnTo>
                <a:lnTo>
                  <a:pt x="3656361" y="43338"/>
                </a:lnTo>
                <a:lnTo>
                  <a:pt x="3660759" y="36830"/>
                </a:lnTo>
                <a:lnTo>
                  <a:pt x="3644646" y="36830"/>
                </a:lnTo>
                <a:lnTo>
                  <a:pt x="3649853" y="31750"/>
                </a:lnTo>
                <a:lnTo>
                  <a:pt x="3649853" y="19050"/>
                </a:lnTo>
                <a:lnTo>
                  <a:pt x="3644646" y="13970"/>
                </a:lnTo>
                <a:lnTo>
                  <a:pt x="3660759" y="13970"/>
                </a:lnTo>
                <a:lnTo>
                  <a:pt x="3656361" y="7461"/>
                </a:lnTo>
                <a:lnTo>
                  <a:pt x="3648285" y="2004"/>
                </a:lnTo>
                <a:lnTo>
                  <a:pt x="3638423" y="0"/>
                </a:lnTo>
                <a:close/>
              </a:path>
              <a:path w="3663950" h="50800">
                <a:moveTo>
                  <a:pt x="47736" y="13970"/>
                </a:moveTo>
                <a:lnTo>
                  <a:pt x="19050" y="13970"/>
                </a:lnTo>
                <a:lnTo>
                  <a:pt x="13969" y="19050"/>
                </a:lnTo>
                <a:lnTo>
                  <a:pt x="13969" y="31750"/>
                </a:lnTo>
                <a:lnTo>
                  <a:pt x="19050" y="36830"/>
                </a:lnTo>
                <a:lnTo>
                  <a:pt x="47736" y="36830"/>
                </a:lnTo>
                <a:lnTo>
                  <a:pt x="48795" y="35262"/>
                </a:lnTo>
                <a:lnTo>
                  <a:pt x="50800" y="25400"/>
                </a:lnTo>
                <a:lnTo>
                  <a:pt x="48795" y="15537"/>
                </a:lnTo>
                <a:lnTo>
                  <a:pt x="47736" y="13970"/>
                </a:lnTo>
                <a:close/>
              </a:path>
              <a:path w="3663950" h="50800">
                <a:moveTo>
                  <a:pt x="3616062" y="13970"/>
                </a:moveTo>
                <a:lnTo>
                  <a:pt x="47736" y="13970"/>
                </a:lnTo>
                <a:lnTo>
                  <a:pt x="48795" y="15537"/>
                </a:lnTo>
                <a:lnTo>
                  <a:pt x="50800" y="25400"/>
                </a:lnTo>
                <a:lnTo>
                  <a:pt x="48795" y="35262"/>
                </a:lnTo>
                <a:lnTo>
                  <a:pt x="47736" y="36830"/>
                </a:lnTo>
                <a:lnTo>
                  <a:pt x="3616062" y="36830"/>
                </a:lnTo>
                <a:lnTo>
                  <a:pt x="3615009" y="35262"/>
                </a:lnTo>
                <a:lnTo>
                  <a:pt x="3613023" y="25400"/>
                </a:lnTo>
                <a:lnTo>
                  <a:pt x="3615009" y="15537"/>
                </a:lnTo>
                <a:lnTo>
                  <a:pt x="3616062" y="13970"/>
                </a:lnTo>
                <a:close/>
              </a:path>
              <a:path w="3663950" h="50800">
                <a:moveTo>
                  <a:pt x="3660759" y="13970"/>
                </a:moveTo>
                <a:lnTo>
                  <a:pt x="3644646" y="13970"/>
                </a:lnTo>
                <a:lnTo>
                  <a:pt x="3649853" y="19050"/>
                </a:lnTo>
                <a:lnTo>
                  <a:pt x="3649853" y="31750"/>
                </a:lnTo>
                <a:lnTo>
                  <a:pt x="3644646" y="36830"/>
                </a:lnTo>
                <a:lnTo>
                  <a:pt x="3660759" y="36830"/>
                </a:lnTo>
                <a:lnTo>
                  <a:pt x="3661818" y="35262"/>
                </a:lnTo>
                <a:lnTo>
                  <a:pt x="3663823" y="25400"/>
                </a:lnTo>
                <a:lnTo>
                  <a:pt x="3661818" y="15537"/>
                </a:lnTo>
                <a:lnTo>
                  <a:pt x="3660759" y="13970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4" name="object 114"/>
          <p:cNvSpPr txBox="1"/>
          <p:nvPr/>
        </p:nvSpPr>
        <p:spPr>
          <a:xfrm>
            <a:off x="3224783" y="4940808"/>
            <a:ext cx="759460" cy="155575"/>
          </a:xfrm>
          <a:prstGeom prst="rect">
            <a:avLst/>
          </a:prstGeom>
          <a:solidFill>
            <a:srgbClr val="FFFFFF"/>
          </a:solidFill>
          <a:ln w="6096">
            <a:solidFill>
              <a:srgbClr val="3C3C3C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20"/>
              </a:spcBef>
            </a:pPr>
            <a:r>
              <a:rPr sz="800" spc="-10" dirty="0">
                <a:latin typeface="Arial MT"/>
                <a:cs typeface="Arial MT"/>
              </a:rPr>
              <a:t>Sales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4308094" y="5216525"/>
            <a:ext cx="2366645" cy="161925"/>
            <a:chOff x="4308094" y="5216525"/>
            <a:chExt cx="2366645" cy="161925"/>
          </a:xfrm>
        </p:grpSpPr>
        <p:sp>
          <p:nvSpPr>
            <p:cNvPr id="116" name="object 116"/>
            <p:cNvSpPr/>
            <p:nvPr/>
          </p:nvSpPr>
          <p:spPr>
            <a:xfrm>
              <a:off x="4308094" y="5274310"/>
              <a:ext cx="2366645" cy="53340"/>
            </a:xfrm>
            <a:custGeom>
              <a:avLst/>
              <a:gdLst/>
              <a:ahLst/>
              <a:cxnLst/>
              <a:rect l="l" t="t" r="r" b="b"/>
              <a:pathLst>
                <a:path w="2366645" h="53339">
                  <a:moveTo>
                    <a:pt x="2341117" y="2285"/>
                  </a:moveTo>
                  <a:lnTo>
                    <a:pt x="2331255" y="4272"/>
                  </a:lnTo>
                  <a:lnTo>
                    <a:pt x="2323179" y="9699"/>
                  </a:lnTo>
                  <a:lnTo>
                    <a:pt x="2317722" y="17770"/>
                  </a:lnTo>
                  <a:lnTo>
                    <a:pt x="2315717" y="27685"/>
                  </a:lnTo>
                  <a:lnTo>
                    <a:pt x="2317704" y="37548"/>
                  </a:lnTo>
                  <a:lnTo>
                    <a:pt x="2323131" y="45624"/>
                  </a:lnTo>
                  <a:lnTo>
                    <a:pt x="2331202" y="51081"/>
                  </a:lnTo>
                  <a:lnTo>
                    <a:pt x="2341117" y="53085"/>
                  </a:lnTo>
                  <a:lnTo>
                    <a:pt x="2350980" y="51081"/>
                  </a:lnTo>
                  <a:lnTo>
                    <a:pt x="2359056" y="45624"/>
                  </a:lnTo>
                  <a:lnTo>
                    <a:pt x="2363454" y="39115"/>
                  </a:lnTo>
                  <a:lnTo>
                    <a:pt x="2347340" y="39115"/>
                  </a:lnTo>
                  <a:lnTo>
                    <a:pt x="2352548" y="34035"/>
                  </a:lnTo>
                  <a:lnTo>
                    <a:pt x="2352548" y="21335"/>
                  </a:lnTo>
                  <a:lnTo>
                    <a:pt x="2347467" y="16256"/>
                  </a:lnTo>
                  <a:lnTo>
                    <a:pt x="2363490" y="16256"/>
                  </a:lnTo>
                  <a:lnTo>
                    <a:pt x="2359056" y="9699"/>
                  </a:lnTo>
                  <a:lnTo>
                    <a:pt x="2350980" y="4272"/>
                  </a:lnTo>
                  <a:lnTo>
                    <a:pt x="2341117" y="2285"/>
                  </a:lnTo>
                  <a:close/>
                </a:path>
                <a:path w="2366645" h="53339">
                  <a:moveTo>
                    <a:pt x="25400" y="0"/>
                  </a:moveTo>
                  <a:lnTo>
                    <a:pt x="0" y="25400"/>
                  </a:lnTo>
                  <a:lnTo>
                    <a:pt x="1739" y="34035"/>
                  </a:lnTo>
                  <a:lnTo>
                    <a:pt x="25400" y="50800"/>
                  </a:lnTo>
                  <a:lnTo>
                    <a:pt x="35262" y="48813"/>
                  </a:lnTo>
                  <a:lnTo>
                    <a:pt x="43338" y="43386"/>
                  </a:lnTo>
                  <a:lnTo>
                    <a:pt x="47757" y="36852"/>
                  </a:lnTo>
                  <a:lnTo>
                    <a:pt x="19072" y="36852"/>
                  </a:lnTo>
                  <a:lnTo>
                    <a:pt x="13969" y="31750"/>
                  </a:lnTo>
                  <a:lnTo>
                    <a:pt x="13969" y="19050"/>
                  </a:lnTo>
                  <a:lnTo>
                    <a:pt x="19027" y="13992"/>
                  </a:lnTo>
                  <a:lnTo>
                    <a:pt x="47775" y="13992"/>
                  </a:lnTo>
                  <a:lnTo>
                    <a:pt x="43386" y="7461"/>
                  </a:lnTo>
                  <a:lnTo>
                    <a:pt x="35315" y="2004"/>
                  </a:lnTo>
                  <a:lnTo>
                    <a:pt x="25400" y="0"/>
                  </a:lnTo>
                  <a:close/>
                </a:path>
                <a:path w="2366645" h="53339">
                  <a:moveTo>
                    <a:pt x="47775" y="13992"/>
                  </a:moveTo>
                  <a:lnTo>
                    <a:pt x="48813" y="15537"/>
                  </a:lnTo>
                  <a:lnTo>
                    <a:pt x="50800" y="25400"/>
                  </a:lnTo>
                  <a:lnTo>
                    <a:pt x="48795" y="35315"/>
                  </a:lnTo>
                  <a:lnTo>
                    <a:pt x="47757" y="36852"/>
                  </a:lnTo>
                  <a:lnTo>
                    <a:pt x="2347340" y="39115"/>
                  </a:lnTo>
                  <a:lnTo>
                    <a:pt x="2318757" y="39115"/>
                  </a:lnTo>
                  <a:lnTo>
                    <a:pt x="2317704" y="37548"/>
                  </a:lnTo>
                  <a:lnTo>
                    <a:pt x="2315717" y="27685"/>
                  </a:lnTo>
                  <a:lnTo>
                    <a:pt x="2317722" y="17770"/>
                  </a:lnTo>
                  <a:lnTo>
                    <a:pt x="2318745" y="16256"/>
                  </a:lnTo>
                  <a:lnTo>
                    <a:pt x="2341117" y="16256"/>
                  </a:lnTo>
                  <a:lnTo>
                    <a:pt x="47775" y="13992"/>
                  </a:lnTo>
                  <a:close/>
                </a:path>
                <a:path w="2366645" h="53339">
                  <a:moveTo>
                    <a:pt x="2363490" y="16256"/>
                  </a:moveTo>
                  <a:lnTo>
                    <a:pt x="2347467" y="16256"/>
                  </a:lnTo>
                  <a:lnTo>
                    <a:pt x="2352548" y="21335"/>
                  </a:lnTo>
                  <a:lnTo>
                    <a:pt x="2352548" y="34035"/>
                  </a:lnTo>
                  <a:lnTo>
                    <a:pt x="2347340" y="39115"/>
                  </a:lnTo>
                  <a:lnTo>
                    <a:pt x="2363454" y="39115"/>
                  </a:lnTo>
                  <a:lnTo>
                    <a:pt x="2364513" y="37548"/>
                  </a:lnTo>
                  <a:lnTo>
                    <a:pt x="2366517" y="27685"/>
                  </a:lnTo>
                  <a:lnTo>
                    <a:pt x="2364513" y="17770"/>
                  </a:lnTo>
                  <a:lnTo>
                    <a:pt x="2363490" y="16256"/>
                  </a:lnTo>
                  <a:close/>
                </a:path>
                <a:path w="2366645" h="53339">
                  <a:moveTo>
                    <a:pt x="47775" y="13992"/>
                  </a:moveTo>
                  <a:lnTo>
                    <a:pt x="19027" y="13992"/>
                  </a:lnTo>
                  <a:lnTo>
                    <a:pt x="13969" y="19050"/>
                  </a:lnTo>
                  <a:lnTo>
                    <a:pt x="13969" y="31750"/>
                  </a:lnTo>
                  <a:lnTo>
                    <a:pt x="19072" y="36852"/>
                  </a:lnTo>
                  <a:lnTo>
                    <a:pt x="47757" y="36852"/>
                  </a:lnTo>
                  <a:lnTo>
                    <a:pt x="48795" y="35315"/>
                  </a:lnTo>
                  <a:lnTo>
                    <a:pt x="50800" y="25400"/>
                  </a:lnTo>
                  <a:lnTo>
                    <a:pt x="48813" y="15537"/>
                  </a:lnTo>
                  <a:lnTo>
                    <a:pt x="47775" y="13992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067300" y="5219700"/>
              <a:ext cx="708660" cy="155575"/>
            </a:xfrm>
            <a:custGeom>
              <a:avLst/>
              <a:gdLst/>
              <a:ahLst/>
              <a:cxnLst/>
              <a:rect l="l" t="t" r="r" b="b"/>
              <a:pathLst>
                <a:path w="708660" h="155575">
                  <a:moveTo>
                    <a:pt x="708660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708660" y="155448"/>
                  </a:lnTo>
                  <a:lnTo>
                    <a:pt x="708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67300" y="5219700"/>
              <a:ext cx="708660" cy="155575"/>
            </a:xfrm>
            <a:custGeom>
              <a:avLst/>
              <a:gdLst/>
              <a:ahLst/>
              <a:cxnLst/>
              <a:rect l="l" t="t" r="r" b="b"/>
              <a:pathLst>
                <a:path w="708660" h="155575">
                  <a:moveTo>
                    <a:pt x="0" y="155448"/>
                  </a:moveTo>
                  <a:lnTo>
                    <a:pt x="708660" y="155448"/>
                  </a:lnTo>
                  <a:lnTo>
                    <a:pt x="708660" y="0"/>
                  </a:lnTo>
                  <a:lnTo>
                    <a:pt x="0" y="0"/>
                  </a:lnTo>
                  <a:lnTo>
                    <a:pt x="0" y="155448"/>
                  </a:lnTo>
                  <a:close/>
                </a:path>
              </a:pathLst>
            </a:custGeom>
            <a:ln w="6095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5227065" y="5222494"/>
            <a:ext cx="3917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Arial MT"/>
                <a:cs typeface="Arial MT"/>
              </a:rPr>
              <a:t>Delivery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5460491" y="1850135"/>
            <a:ext cx="3723640" cy="182880"/>
          </a:xfrm>
          <a:custGeom>
            <a:avLst/>
            <a:gdLst/>
            <a:ahLst/>
            <a:cxnLst/>
            <a:rect l="l" t="t" r="r" b="b"/>
            <a:pathLst>
              <a:path w="3723640" h="182880">
                <a:moveTo>
                  <a:pt x="0" y="182879"/>
                </a:moveTo>
                <a:lnTo>
                  <a:pt x="3723132" y="182879"/>
                </a:lnTo>
                <a:lnTo>
                  <a:pt x="3723132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ln w="6095">
            <a:solidFill>
              <a:srgbClr val="3C3C3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121" name="object 121"/>
          <p:cNvGraphicFramePr>
            <a:graphicFrameLocks noGrp="1"/>
          </p:cNvGraphicFramePr>
          <p:nvPr/>
        </p:nvGraphicFramePr>
        <p:xfrm>
          <a:off x="542544" y="1266444"/>
          <a:ext cx="8637904" cy="1090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4755"/>
                <a:gridCol w="3700145"/>
                <a:gridCol w="3723004"/>
              </a:tblGrid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Delivery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Operating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Model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C3C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002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Management</a:t>
                      </a:r>
                      <a:r>
                        <a:rPr sz="10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Governance</a:t>
                      </a:r>
                      <a:r>
                        <a:rPr sz="10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Layer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C3C3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Executive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Management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050" dirty="0">
                        <a:latin typeface="Arial MT"/>
                        <a:cs typeface="Arial MT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3C3C3C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3C3C3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05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C3C3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6405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Service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Assurance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Leadership</a:t>
                      </a:r>
                      <a:r>
                        <a:rPr sz="105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Team</a:t>
                      </a:r>
                      <a:endParaRPr sz="1050" dirty="0">
                        <a:latin typeface="Arial MT"/>
                        <a:cs typeface="Arial MT"/>
                      </a:endParaRPr>
                    </a:p>
                  </a:txBody>
                  <a:tcPr marL="0" marR="0" marT="1498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3C3C3C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822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C3C3C"/>
                    </a:solidFill>
                  </a:tcPr>
                </a:tc>
                <a:tc>
                  <a:txBody>
                    <a:bodyPr/>
                    <a:lstStyle/>
                    <a:p>
                      <a:pPr marL="806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Sales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Operations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Leadership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Team</a:t>
                      </a:r>
                      <a:endParaRPr sz="1050" dirty="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6350">
                      <a:solidFill>
                        <a:srgbClr val="3C3C3C"/>
                      </a:solidFill>
                      <a:prstDash val="solid"/>
                    </a:lnL>
                    <a:lnR w="6350">
                      <a:solidFill>
                        <a:srgbClr val="3C3C3C"/>
                      </a:solidFill>
                      <a:prstDash val="solid"/>
                    </a:lnR>
                    <a:lnB w="6350">
                      <a:solidFill>
                        <a:srgbClr val="3C3C3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3C3C3C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122" name="object 122"/>
          <p:cNvSpPr/>
          <p:nvPr/>
        </p:nvSpPr>
        <p:spPr>
          <a:xfrm>
            <a:off x="6775450" y="5003038"/>
            <a:ext cx="1146175" cy="51435"/>
          </a:xfrm>
          <a:custGeom>
            <a:avLst/>
            <a:gdLst/>
            <a:ahLst/>
            <a:cxnLst/>
            <a:rect l="l" t="t" r="r" b="b"/>
            <a:pathLst>
              <a:path w="1146175" h="51435">
                <a:moveTo>
                  <a:pt x="1120521" y="507"/>
                </a:moveTo>
                <a:lnTo>
                  <a:pt x="1110603" y="2512"/>
                </a:lnTo>
                <a:lnTo>
                  <a:pt x="1102518" y="7969"/>
                </a:lnTo>
                <a:lnTo>
                  <a:pt x="1097053" y="16045"/>
                </a:lnTo>
                <a:lnTo>
                  <a:pt x="1095100" y="25400"/>
                </a:lnTo>
                <a:lnTo>
                  <a:pt x="1094994" y="25907"/>
                </a:lnTo>
                <a:lnTo>
                  <a:pt x="1120394" y="51307"/>
                </a:lnTo>
                <a:lnTo>
                  <a:pt x="1130309" y="49321"/>
                </a:lnTo>
                <a:lnTo>
                  <a:pt x="1138380" y="43894"/>
                </a:lnTo>
                <a:lnTo>
                  <a:pt x="1142789" y="37337"/>
                </a:lnTo>
                <a:lnTo>
                  <a:pt x="1126744" y="37337"/>
                </a:lnTo>
                <a:lnTo>
                  <a:pt x="1131824" y="32257"/>
                </a:lnTo>
                <a:lnTo>
                  <a:pt x="1131951" y="19557"/>
                </a:lnTo>
                <a:lnTo>
                  <a:pt x="1126744" y="14478"/>
                </a:lnTo>
                <a:lnTo>
                  <a:pt x="1142811" y="14478"/>
                </a:lnTo>
                <a:lnTo>
                  <a:pt x="1138443" y="7969"/>
                </a:lnTo>
                <a:lnTo>
                  <a:pt x="1130381" y="2512"/>
                </a:lnTo>
                <a:lnTo>
                  <a:pt x="1120521" y="507"/>
                </a:lnTo>
                <a:close/>
              </a:path>
              <a:path w="1146175" h="51435">
                <a:moveTo>
                  <a:pt x="25400" y="0"/>
                </a:moveTo>
                <a:lnTo>
                  <a:pt x="0" y="25400"/>
                </a:lnTo>
                <a:lnTo>
                  <a:pt x="1278" y="31750"/>
                </a:lnTo>
                <a:lnTo>
                  <a:pt x="2022" y="35315"/>
                </a:lnTo>
                <a:lnTo>
                  <a:pt x="7484" y="43386"/>
                </a:lnTo>
                <a:lnTo>
                  <a:pt x="15572" y="48813"/>
                </a:lnTo>
                <a:lnTo>
                  <a:pt x="25400" y="50800"/>
                </a:lnTo>
                <a:lnTo>
                  <a:pt x="35262" y="48813"/>
                </a:lnTo>
                <a:lnTo>
                  <a:pt x="43338" y="43386"/>
                </a:lnTo>
                <a:lnTo>
                  <a:pt x="47765" y="36840"/>
                </a:lnTo>
                <a:lnTo>
                  <a:pt x="19060" y="36840"/>
                </a:lnTo>
                <a:lnTo>
                  <a:pt x="13970" y="31750"/>
                </a:lnTo>
                <a:lnTo>
                  <a:pt x="13970" y="19050"/>
                </a:lnTo>
                <a:lnTo>
                  <a:pt x="19039" y="13980"/>
                </a:lnTo>
                <a:lnTo>
                  <a:pt x="47767" y="13980"/>
                </a:lnTo>
                <a:lnTo>
                  <a:pt x="43386" y="7461"/>
                </a:lnTo>
                <a:lnTo>
                  <a:pt x="35315" y="2004"/>
                </a:lnTo>
                <a:lnTo>
                  <a:pt x="25400" y="0"/>
                </a:lnTo>
                <a:close/>
              </a:path>
              <a:path w="1146175" h="51435">
                <a:moveTo>
                  <a:pt x="47767" y="13980"/>
                </a:moveTo>
                <a:lnTo>
                  <a:pt x="48813" y="15537"/>
                </a:lnTo>
                <a:lnTo>
                  <a:pt x="50800" y="25400"/>
                </a:lnTo>
                <a:lnTo>
                  <a:pt x="48795" y="35315"/>
                </a:lnTo>
                <a:lnTo>
                  <a:pt x="47765" y="36840"/>
                </a:lnTo>
                <a:lnTo>
                  <a:pt x="1126744" y="37337"/>
                </a:lnTo>
                <a:lnTo>
                  <a:pt x="1098057" y="37337"/>
                </a:lnTo>
                <a:lnTo>
                  <a:pt x="1097034" y="35823"/>
                </a:lnTo>
                <a:lnTo>
                  <a:pt x="1096905" y="35315"/>
                </a:lnTo>
                <a:lnTo>
                  <a:pt x="1094994" y="25907"/>
                </a:lnTo>
                <a:lnTo>
                  <a:pt x="1097053" y="16045"/>
                </a:lnTo>
                <a:lnTo>
                  <a:pt x="1098114" y="14478"/>
                </a:lnTo>
                <a:lnTo>
                  <a:pt x="1120521" y="14478"/>
                </a:lnTo>
                <a:lnTo>
                  <a:pt x="47767" y="13980"/>
                </a:lnTo>
                <a:close/>
              </a:path>
              <a:path w="1146175" h="51435">
                <a:moveTo>
                  <a:pt x="1142811" y="14478"/>
                </a:moveTo>
                <a:lnTo>
                  <a:pt x="1126744" y="14478"/>
                </a:lnTo>
                <a:lnTo>
                  <a:pt x="1131951" y="19557"/>
                </a:lnTo>
                <a:lnTo>
                  <a:pt x="1131824" y="32257"/>
                </a:lnTo>
                <a:lnTo>
                  <a:pt x="1126744" y="37337"/>
                </a:lnTo>
                <a:lnTo>
                  <a:pt x="1142789" y="37337"/>
                </a:lnTo>
                <a:lnTo>
                  <a:pt x="1143807" y="35823"/>
                </a:lnTo>
                <a:lnTo>
                  <a:pt x="1145794" y="25907"/>
                </a:lnTo>
                <a:lnTo>
                  <a:pt x="1143863" y="16045"/>
                </a:lnTo>
                <a:lnTo>
                  <a:pt x="1142811" y="14478"/>
                </a:lnTo>
                <a:close/>
              </a:path>
              <a:path w="1146175" h="51435">
                <a:moveTo>
                  <a:pt x="47767" y="13980"/>
                </a:moveTo>
                <a:lnTo>
                  <a:pt x="19039" y="13980"/>
                </a:lnTo>
                <a:lnTo>
                  <a:pt x="13970" y="19050"/>
                </a:lnTo>
                <a:lnTo>
                  <a:pt x="13970" y="31750"/>
                </a:lnTo>
                <a:lnTo>
                  <a:pt x="19060" y="36840"/>
                </a:lnTo>
                <a:lnTo>
                  <a:pt x="47765" y="36840"/>
                </a:lnTo>
                <a:lnTo>
                  <a:pt x="48795" y="35315"/>
                </a:lnTo>
                <a:lnTo>
                  <a:pt x="50697" y="25907"/>
                </a:lnTo>
                <a:lnTo>
                  <a:pt x="50800" y="25400"/>
                </a:lnTo>
                <a:lnTo>
                  <a:pt x="48915" y="16045"/>
                </a:lnTo>
                <a:lnTo>
                  <a:pt x="48813" y="15537"/>
                </a:lnTo>
                <a:lnTo>
                  <a:pt x="47767" y="13980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3" name="object 123"/>
          <p:cNvSpPr txBox="1"/>
          <p:nvPr/>
        </p:nvSpPr>
        <p:spPr>
          <a:xfrm>
            <a:off x="6966204" y="4940808"/>
            <a:ext cx="759460" cy="155575"/>
          </a:xfrm>
          <a:prstGeom prst="rect">
            <a:avLst/>
          </a:prstGeom>
          <a:solidFill>
            <a:srgbClr val="FFFFFF"/>
          </a:solidFill>
          <a:ln w="6096">
            <a:solidFill>
              <a:srgbClr val="3C3C3C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31445">
              <a:lnSpc>
                <a:spcPct val="100000"/>
              </a:lnSpc>
              <a:spcBef>
                <a:spcPts val="120"/>
              </a:spcBef>
            </a:pPr>
            <a:r>
              <a:rPr sz="800" spc="-10" dirty="0">
                <a:latin typeface="Arial MT"/>
                <a:cs typeface="Arial MT"/>
              </a:rPr>
              <a:t>Operations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542416" y="2403220"/>
            <a:ext cx="8790940" cy="4819650"/>
            <a:chOff x="542416" y="2403220"/>
            <a:chExt cx="8790940" cy="4819650"/>
          </a:xfrm>
        </p:grpSpPr>
        <p:sp>
          <p:nvSpPr>
            <p:cNvPr id="125" name="object 125"/>
            <p:cNvSpPr/>
            <p:nvPr/>
          </p:nvSpPr>
          <p:spPr>
            <a:xfrm>
              <a:off x="582167" y="2406395"/>
              <a:ext cx="8747760" cy="3065145"/>
            </a:xfrm>
            <a:custGeom>
              <a:avLst/>
              <a:gdLst/>
              <a:ahLst/>
              <a:cxnLst/>
              <a:rect l="l" t="t" r="r" b="b"/>
              <a:pathLst>
                <a:path w="8747760" h="3065145">
                  <a:moveTo>
                    <a:pt x="0" y="1287779"/>
                  </a:moveTo>
                  <a:lnTo>
                    <a:pt x="8747760" y="1287779"/>
                  </a:lnTo>
                </a:path>
                <a:path w="8747760" h="3065145">
                  <a:moveTo>
                    <a:pt x="0" y="2407920"/>
                  </a:moveTo>
                  <a:lnTo>
                    <a:pt x="8747760" y="2407920"/>
                  </a:lnTo>
                </a:path>
                <a:path w="8747760" h="3065145">
                  <a:moveTo>
                    <a:pt x="0" y="0"/>
                  </a:moveTo>
                  <a:lnTo>
                    <a:pt x="8747760" y="0"/>
                  </a:lnTo>
                </a:path>
                <a:path w="8747760" h="3065145">
                  <a:moveTo>
                    <a:pt x="0" y="3064764"/>
                  </a:moveTo>
                  <a:lnTo>
                    <a:pt x="8747760" y="3064764"/>
                  </a:lnTo>
                </a:path>
              </a:pathLst>
            </a:custGeom>
            <a:ln w="6096">
              <a:solidFill>
                <a:srgbClr val="2D2D2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45591" y="6411467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1214627" y="0"/>
                  </a:moveTo>
                  <a:lnTo>
                    <a:pt x="0" y="0"/>
                  </a:lnTo>
                  <a:lnTo>
                    <a:pt x="0" y="807719"/>
                  </a:lnTo>
                  <a:lnTo>
                    <a:pt x="1214627" y="807719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45591" y="6411467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0" y="807719"/>
                  </a:moveTo>
                  <a:lnTo>
                    <a:pt x="1214627" y="807719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807719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548640" y="6648398"/>
            <a:ext cx="12115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5609" marR="43180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Data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Layer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578993" y="4321936"/>
            <a:ext cx="8754110" cy="2048510"/>
            <a:chOff x="578993" y="4321936"/>
            <a:chExt cx="8754110" cy="2048510"/>
          </a:xfrm>
        </p:grpSpPr>
        <p:sp>
          <p:nvSpPr>
            <p:cNvPr id="130" name="object 130"/>
            <p:cNvSpPr/>
            <p:nvPr/>
          </p:nvSpPr>
          <p:spPr>
            <a:xfrm>
              <a:off x="582168" y="6367272"/>
              <a:ext cx="8747760" cy="0"/>
            </a:xfrm>
            <a:custGeom>
              <a:avLst/>
              <a:gdLst/>
              <a:ahLst/>
              <a:cxnLst/>
              <a:rect l="l" t="t" r="r" b="b"/>
              <a:pathLst>
                <a:path w="8747760">
                  <a:moveTo>
                    <a:pt x="0" y="0"/>
                  </a:moveTo>
                  <a:lnTo>
                    <a:pt x="8747760" y="0"/>
                  </a:lnTo>
                </a:path>
              </a:pathLst>
            </a:custGeom>
            <a:ln w="6096">
              <a:solidFill>
                <a:srgbClr val="2D2D2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020811" y="4325111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114604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146048" y="228600"/>
                  </a:lnTo>
                  <a:lnTo>
                    <a:pt x="1146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020811" y="4325111"/>
              <a:ext cx="1146175" cy="228600"/>
            </a:xfrm>
            <a:custGeom>
              <a:avLst/>
              <a:gdLst/>
              <a:ahLst/>
              <a:cxnLst/>
              <a:rect l="l" t="t" r="r" b="b"/>
              <a:pathLst>
                <a:path w="1146175" h="228600">
                  <a:moveTo>
                    <a:pt x="0" y="228600"/>
                  </a:moveTo>
                  <a:lnTo>
                    <a:pt x="1146048" y="228600"/>
                  </a:lnTo>
                  <a:lnTo>
                    <a:pt x="114604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8434578" y="4363973"/>
            <a:ext cx="32004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latin typeface="Arial MT"/>
                <a:cs typeface="Arial MT"/>
              </a:rPr>
              <a:t>Rating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34" name="object 134"/>
          <p:cNvGrpSpPr/>
          <p:nvPr/>
        </p:nvGrpSpPr>
        <p:grpSpPr>
          <a:xfrm>
            <a:off x="1808860" y="6437248"/>
            <a:ext cx="2414270" cy="234950"/>
            <a:chOff x="1808860" y="6437248"/>
            <a:chExt cx="2414270" cy="234950"/>
          </a:xfrm>
        </p:grpSpPr>
        <p:sp>
          <p:nvSpPr>
            <p:cNvPr id="135" name="object 135"/>
            <p:cNvSpPr/>
            <p:nvPr/>
          </p:nvSpPr>
          <p:spPr>
            <a:xfrm>
              <a:off x="1812035" y="6440423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2407919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07919" y="228600"/>
                  </a:lnTo>
                  <a:lnTo>
                    <a:pt x="2407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812035" y="6440423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0" y="228600"/>
                  </a:moveTo>
                  <a:lnTo>
                    <a:pt x="2407919" y="228600"/>
                  </a:lnTo>
                  <a:lnTo>
                    <a:pt x="2407919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2660650" y="6479540"/>
            <a:ext cx="709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Customer</a:t>
            </a:r>
            <a:r>
              <a:rPr sz="800" spc="-45" dirty="0">
                <a:latin typeface="Arial MT"/>
                <a:cs typeface="Arial MT"/>
              </a:rPr>
              <a:t> </a:t>
            </a:r>
            <a:r>
              <a:rPr sz="800" spc="-20" dirty="0">
                <a:latin typeface="Arial MT"/>
                <a:cs typeface="Arial MT"/>
              </a:rPr>
              <a:t>Data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38" name="object 138"/>
          <p:cNvGrpSpPr/>
          <p:nvPr/>
        </p:nvGrpSpPr>
        <p:grpSpPr>
          <a:xfrm>
            <a:off x="3038729" y="6720713"/>
            <a:ext cx="2414270" cy="234950"/>
            <a:chOff x="3038729" y="6720713"/>
            <a:chExt cx="2414270" cy="234950"/>
          </a:xfrm>
        </p:grpSpPr>
        <p:sp>
          <p:nvSpPr>
            <p:cNvPr id="139" name="object 139"/>
            <p:cNvSpPr/>
            <p:nvPr/>
          </p:nvSpPr>
          <p:spPr>
            <a:xfrm>
              <a:off x="3041904" y="6723888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2407920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2407920" y="228599"/>
                  </a:lnTo>
                  <a:lnTo>
                    <a:pt x="2407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041904" y="6723888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0" y="228599"/>
                  </a:moveTo>
                  <a:lnTo>
                    <a:pt x="2407920" y="228599"/>
                  </a:lnTo>
                  <a:lnTo>
                    <a:pt x="2407920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3971290" y="6762699"/>
            <a:ext cx="5486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Quote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20" dirty="0">
                <a:latin typeface="Arial MT"/>
                <a:cs typeface="Arial MT"/>
              </a:rPr>
              <a:t>Data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565647" y="6723888"/>
            <a:ext cx="1077595" cy="228600"/>
          </a:xfrm>
          <a:prstGeom prst="rect">
            <a:avLst/>
          </a:prstGeom>
          <a:solidFill>
            <a:srgbClr val="FFFFFF"/>
          </a:solidFill>
          <a:ln w="6096">
            <a:solidFill>
              <a:srgbClr val="3C3C3C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409"/>
              </a:spcBef>
            </a:pPr>
            <a:r>
              <a:rPr sz="800" dirty="0">
                <a:latin typeface="Arial MT"/>
                <a:cs typeface="Arial MT"/>
              </a:rPr>
              <a:t>Order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Record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43" name="object 143"/>
          <p:cNvGrpSpPr/>
          <p:nvPr/>
        </p:nvGrpSpPr>
        <p:grpSpPr>
          <a:xfrm>
            <a:off x="6298565" y="7016368"/>
            <a:ext cx="1600835" cy="234950"/>
            <a:chOff x="6298565" y="7016368"/>
            <a:chExt cx="1600835" cy="234950"/>
          </a:xfrm>
        </p:grpSpPr>
        <p:sp>
          <p:nvSpPr>
            <p:cNvPr id="144" name="object 144"/>
            <p:cNvSpPr/>
            <p:nvPr/>
          </p:nvSpPr>
          <p:spPr>
            <a:xfrm>
              <a:off x="6301740" y="7019543"/>
              <a:ext cx="1594485" cy="228600"/>
            </a:xfrm>
            <a:custGeom>
              <a:avLst/>
              <a:gdLst/>
              <a:ahLst/>
              <a:cxnLst/>
              <a:rect l="l" t="t" r="r" b="b"/>
              <a:pathLst>
                <a:path w="1594484" h="228600">
                  <a:moveTo>
                    <a:pt x="1594104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1594104" y="228599"/>
                  </a:lnTo>
                  <a:lnTo>
                    <a:pt x="1594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301740" y="7019543"/>
              <a:ext cx="1594485" cy="228600"/>
            </a:xfrm>
            <a:custGeom>
              <a:avLst/>
              <a:gdLst/>
              <a:ahLst/>
              <a:cxnLst/>
              <a:rect l="l" t="t" r="r" b="b"/>
              <a:pathLst>
                <a:path w="1594484" h="228600">
                  <a:moveTo>
                    <a:pt x="0" y="228599"/>
                  </a:moveTo>
                  <a:lnTo>
                    <a:pt x="1594104" y="228599"/>
                  </a:lnTo>
                  <a:lnTo>
                    <a:pt x="1594104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6738366" y="7058050"/>
            <a:ext cx="7219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Service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Record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7513193" y="6420484"/>
            <a:ext cx="1598930" cy="234950"/>
            <a:chOff x="7513193" y="6420484"/>
            <a:chExt cx="1598930" cy="234950"/>
          </a:xfrm>
        </p:grpSpPr>
        <p:sp>
          <p:nvSpPr>
            <p:cNvPr id="148" name="object 148"/>
            <p:cNvSpPr/>
            <p:nvPr/>
          </p:nvSpPr>
          <p:spPr>
            <a:xfrm>
              <a:off x="7516368" y="6423659"/>
              <a:ext cx="1592580" cy="228600"/>
            </a:xfrm>
            <a:custGeom>
              <a:avLst/>
              <a:gdLst/>
              <a:ahLst/>
              <a:cxnLst/>
              <a:rect l="l" t="t" r="r" b="b"/>
              <a:pathLst>
                <a:path w="1592579" h="228600">
                  <a:moveTo>
                    <a:pt x="1592579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1592579" y="228599"/>
                  </a:lnTo>
                  <a:lnTo>
                    <a:pt x="1592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516368" y="6423659"/>
              <a:ext cx="1592580" cy="228600"/>
            </a:xfrm>
            <a:custGeom>
              <a:avLst/>
              <a:gdLst/>
              <a:ahLst/>
              <a:cxnLst/>
              <a:rect l="l" t="t" r="r" b="b"/>
              <a:pathLst>
                <a:path w="1592579" h="228600">
                  <a:moveTo>
                    <a:pt x="0" y="228599"/>
                  </a:moveTo>
                  <a:lnTo>
                    <a:pt x="1592579" y="228599"/>
                  </a:lnTo>
                  <a:lnTo>
                    <a:pt x="1592579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0" name="object 150"/>
          <p:cNvSpPr txBox="1"/>
          <p:nvPr/>
        </p:nvSpPr>
        <p:spPr>
          <a:xfrm>
            <a:off x="7974838" y="6462471"/>
            <a:ext cx="6762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Usage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Record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7513319" y="6707123"/>
            <a:ext cx="1598930" cy="234950"/>
            <a:chOff x="7513319" y="6707123"/>
            <a:chExt cx="1598930" cy="234950"/>
          </a:xfrm>
        </p:grpSpPr>
        <p:sp>
          <p:nvSpPr>
            <p:cNvPr id="152" name="object 152"/>
            <p:cNvSpPr/>
            <p:nvPr/>
          </p:nvSpPr>
          <p:spPr>
            <a:xfrm>
              <a:off x="7516367" y="6710171"/>
              <a:ext cx="1592580" cy="228600"/>
            </a:xfrm>
            <a:custGeom>
              <a:avLst/>
              <a:gdLst/>
              <a:ahLst/>
              <a:cxnLst/>
              <a:rect l="l" t="t" r="r" b="b"/>
              <a:pathLst>
                <a:path w="1592579" h="228600">
                  <a:moveTo>
                    <a:pt x="1592579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1592579" y="228599"/>
                  </a:lnTo>
                  <a:lnTo>
                    <a:pt x="1592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516367" y="6710171"/>
              <a:ext cx="1592580" cy="228600"/>
            </a:xfrm>
            <a:custGeom>
              <a:avLst/>
              <a:gdLst/>
              <a:ahLst/>
              <a:cxnLst/>
              <a:rect l="l" t="t" r="r" b="b"/>
              <a:pathLst>
                <a:path w="1592579" h="228600">
                  <a:moveTo>
                    <a:pt x="0" y="228599"/>
                  </a:moveTo>
                  <a:lnTo>
                    <a:pt x="1592579" y="228599"/>
                  </a:lnTo>
                  <a:lnTo>
                    <a:pt x="1592579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4" name="object 154"/>
          <p:cNvSpPr txBox="1"/>
          <p:nvPr/>
        </p:nvSpPr>
        <p:spPr>
          <a:xfrm>
            <a:off x="7987030" y="6748678"/>
            <a:ext cx="6534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 MT"/>
                <a:cs typeface="Arial MT"/>
              </a:rPr>
              <a:t>Billing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Record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155" name="object 15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/>
              <a:t>Operating</a:t>
            </a:r>
            <a:r>
              <a:rPr spc="-175" dirty="0"/>
              <a:t> </a:t>
            </a:r>
            <a:r>
              <a:rPr spc="70" dirty="0"/>
              <a:t>Model</a:t>
            </a:r>
            <a:r>
              <a:rPr spc="-580" dirty="0"/>
              <a:t> </a:t>
            </a:r>
            <a:r>
              <a:rPr dirty="0"/>
              <a:t>Template</a:t>
            </a:r>
            <a:r>
              <a:rPr spc="-150" dirty="0"/>
              <a:t> </a:t>
            </a:r>
            <a:r>
              <a:rPr spc="420" dirty="0"/>
              <a:t>–</a:t>
            </a:r>
            <a:r>
              <a:rPr spc="-555" dirty="0"/>
              <a:t> </a:t>
            </a:r>
            <a:r>
              <a:rPr spc="-10" dirty="0"/>
              <a:t>Template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91729" y="2447417"/>
            <a:ext cx="1195070" cy="4854575"/>
            <a:chOff x="7991729" y="2447417"/>
            <a:chExt cx="1195070" cy="4854575"/>
          </a:xfrm>
        </p:grpSpPr>
        <p:sp>
          <p:nvSpPr>
            <p:cNvPr id="4" name="object 4"/>
            <p:cNvSpPr/>
            <p:nvPr/>
          </p:nvSpPr>
          <p:spPr>
            <a:xfrm>
              <a:off x="7994904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7994904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383905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51193" y="2447417"/>
            <a:ext cx="1195070" cy="4854575"/>
            <a:chOff x="6751193" y="2447417"/>
            <a:chExt cx="1195070" cy="4854575"/>
          </a:xfrm>
        </p:grpSpPr>
        <p:sp>
          <p:nvSpPr>
            <p:cNvPr id="8" name="object 8"/>
            <p:cNvSpPr/>
            <p:nvPr/>
          </p:nvSpPr>
          <p:spPr>
            <a:xfrm>
              <a:off x="675436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675436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107681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09133" y="2447417"/>
            <a:ext cx="1195070" cy="4854575"/>
            <a:chOff x="5509133" y="2447417"/>
            <a:chExt cx="1195070" cy="4854575"/>
          </a:xfrm>
        </p:grpSpPr>
        <p:sp>
          <p:nvSpPr>
            <p:cNvPr id="12" name="object 12"/>
            <p:cNvSpPr/>
            <p:nvPr/>
          </p:nvSpPr>
          <p:spPr>
            <a:xfrm>
              <a:off x="551230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19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19" y="4847844"/>
                  </a:lnTo>
                  <a:lnTo>
                    <a:pt x="1188719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5512308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19" y="4847844"/>
                  </a:lnTo>
                  <a:lnTo>
                    <a:pt x="1188719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901690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68596" y="2447417"/>
            <a:ext cx="1195070" cy="4854575"/>
            <a:chOff x="4268596" y="2447417"/>
            <a:chExt cx="1195070" cy="4854575"/>
          </a:xfrm>
        </p:grpSpPr>
        <p:sp>
          <p:nvSpPr>
            <p:cNvPr id="16" name="object 16"/>
            <p:cNvSpPr/>
            <p:nvPr/>
          </p:nvSpPr>
          <p:spPr>
            <a:xfrm>
              <a:off x="4271771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271771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60519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28060" y="2447417"/>
            <a:ext cx="1195070" cy="4854575"/>
            <a:chOff x="3028060" y="2447417"/>
            <a:chExt cx="1195070" cy="4854575"/>
          </a:xfrm>
        </p:grpSpPr>
        <p:sp>
          <p:nvSpPr>
            <p:cNvPr id="20" name="object 20"/>
            <p:cNvSpPr/>
            <p:nvPr/>
          </p:nvSpPr>
          <p:spPr>
            <a:xfrm>
              <a:off x="3031236" y="2450591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4218432"/>
                  </a:moveTo>
                  <a:lnTo>
                    <a:pt x="0" y="4218432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4218432"/>
                  </a:lnTo>
                  <a:close/>
                </a:path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3989832"/>
                  </a:lnTo>
                  <a:lnTo>
                    <a:pt x="1188720" y="3989832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031235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19" y="4847844"/>
                  </a:lnTo>
                  <a:lnTo>
                    <a:pt x="1188719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19347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787525" y="2447417"/>
            <a:ext cx="1195070" cy="4854575"/>
            <a:chOff x="1787525" y="2447417"/>
            <a:chExt cx="1195070" cy="4854575"/>
          </a:xfrm>
        </p:grpSpPr>
        <p:sp>
          <p:nvSpPr>
            <p:cNvPr id="24" name="object 24"/>
            <p:cNvSpPr/>
            <p:nvPr/>
          </p:nvSpPr>
          <p:spPr>
            <a:xfrm>
              <a:off x="1790700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1188720" y="0"/>
                  </a:moveTo>
                  <a:lnTo>
                    <a:pt x="0" y="0"/>
                  </a:lnTo>
                  <a:lnTo>
                    <a:pt x="0" y="4847844"/>
                  </a:lnTo>
                  <a:lnTo>
                    <a:pt x="1188720" y="48478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790700" y="2450592"/>
              <a:ext cx="1188720" cy="4848225"/>
            </a:xfrm>
            <a:custGeom>
              <a:avLst/>
              <a:gdLst/>
              <a:ahLst/>
              <a:cxnLst/>
              <a:rect l="l" t="t" r="r" b="b"/>
              <a:pathLst>
                <a:path w="1188720" h="4848225">
                  <a:moveTo>
                    <a:pt x="0" y="4847844"/>
                  </a:moveTo>
                  <a:lnTo>
                    <a:pt x="1188720" y="48478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4847844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178176" y="2488818"/>
            <a:ext cx="412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 MT"/>
                <a:cs typeface="Arial MT"/>
              </a:rPr>
              <a:t>&lt;step&gt;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778507" y="1525524"/>
            <a:ext cx="7405370" cy="182880"/>
          </a:xfrm>
          <a:custGeom>
            <a:avLst/>
            <a:gdLst/>
            <a:ahLst/>
            <a:cxnLst/>
            <a:rect l="l" t="t" r="r" b="b"/>
            <a:pathLst>
              <a:path w="7405370" h="182880">
                <a:moveTo>
                  <a:pt x="0" y="182879"/>
                </a:moveTo>
                <a:lnTo>
                  <a:pt x="7405116" y="182879"/>
                </a:lnTo>
                <a:lnTo>
                  <a:pt x="7405116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ln w="6096">
            <a:solidFill>
              <a:srgbClr val="3C3C3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/>
          <p:nvPr/>
        </p:nvSpPr>
        <p:spPr>
          <a:xfrm>
            <a:off x="1763267" y="1519809"/>
            <a:ext cx="741743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685" algn="ctr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Arial MT"/>
                <a:cs typeface="Arial MT"/>
              </a:rPr>
              <a:t>&lt;management&gt;</a:t>
            </a:r>
            <a:endParaRPr sz="1050" dirty="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912492" y="2857373"/>
            <a:ext cx="3382010" cy="233679"/>
            <a:chOff x="1912492" y="2857373"/>
            <a:chExt cx="3382010" cy="233679"/>
          </a:xfrm>
        </p:grpSpPr>
        <p:sp>
          <p:nvSpPr>
            <p:cNvPr id="30" name="object 30"/>
            <p:cNvSpPr/>
            <p:nvPr/>
          </p:nvSpPr>
          <p:spPr>
            <a:xfrm>
              <a:off x="1915667" y="286054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30">
                  <a:moveTo>
                    <a:pt x="3262122" y="0"/>
                  </a:moveTo>
                  <a:lnTo>
                    <a:pt x="0" y="0"/>
                  </a:lnTo>
                  <a:lnTo>
                    <a:pt x="113537" y="113537"/>
                  </a:lnTo>
                  <a:lnTo>
                    <a:pt x="0" y="227075"/>
                  </a:lnTo>
                  <a:lnTo>
                    <a:pt x="3262122" y="227075"/>
                  </a:lnTo>
                  <a:lnTo>
                    <a:pt x="3375659" y="113537"/>
                  </a:lnTo>
                  <a:lnTo>
                    <a:pt x="3262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1915667" y="2860548"/>
              <a:ext cx="3375660" cy="227329"/>
            </a:xfrm>
            <a:custGeom>
              <a:avLst/>
              <a:gdLst/>
              <a:ahLst/>
              <a:cxnLst/>
              <a:rect l="l" t="t" r="r" b="b"/>
              <a:pathLst>
                <a:path w="3375660" h="227330">
                  <a:moveTo>
                    <a:pt x="0" y="0"/>
                  </a:moveTo>
                  <a:lnTo>
                    <a:pt x="3262122" y="0"/>
                  </a:lnTo>
                  <a:lnTo>
                    <a:pt x="3375659" y="113537"/>
                  </a:lnTo>
                  <a:lnTo>
                    <a:pt x="3262122" y="227075"/>
                  </a:lnTo>
                  <a:lnTo>
                    <a:pt x="0" y="227075"/>
                  </a:lnTo>
                  <a:lnTo>
                    <a:pt x="113537" y="113537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322065" y="2889884"/>
            <a:ext cx="562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 MT"/>
                <a:cs typeface="Arial MT"/>
              </a:rPr>
              <a:t>&lt;process&gt;</a:t>
            </a:r>
            <a:endParaRPr sz="900" dirty="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808860" y="3774821"/>
            <a:ext cx="2382520" cy="234950"/>
            <a:chOff x="1808860" y="3774821"/>
            <a:chExt cx="2382520" cy="234950"/>
          </a:xfrm>
        </p:grpSpPr>
        <p:sp>
          <p:nvSpPr>
            <p:cNvPr id="34" name="object 34"/>
            <p:cNvSpPr/>
            <p:nvPr/>
          </p:nvSpPr>
          <p:spPr>
            <a:xfrm>
              <a:off x="1812035" y="3777996"/>
              <a:ext cx="2376170" cy="228600"/>
            </a:xfrm>
            <a:custGeom>
              <a:avLst/>
              <a:gdLst/>
              <a:ahLst/>
              <a:cxnLst/>
              <a:rect l="l" t="t" r="r" b="b"/>
              <a:pathLst>
                <a:path w="2376170" h="228600">
                  <a:moveTo>
                    <a:pt x="2375916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375916" y="228600"/>
                  </a:lnTo>
                  <a:lnTo>
                    <a:pt x="2375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812035" y="3777996"/>
              <a:ext cx="2376170" cy="228600"/>
            </a:xfrm>
            <a:custGeom>
              <a:avLst/>
              <a:gdLst/>
              <a:ahLst/>
              <a:cxnLst/>
              <a:rect l="l" t="t" r="r" b="b"/>
              <a:pathLst>
                <a:path w="2376170" h="228600">
                  <a:moveTo>
                    <a:pt x="0" y="228600"/>
                  </a:moveTo>
                  <a:lnTo>
                    <a:pt x="2375916" y="228600"/>
                  </a:lnTo>
                  <a:lnTo>
                    <a:pt x="2375916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715260" y="3816857"/>
            <a:ext cx="56959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latin typeface="Arial MT"/>
                <a:cs typeface="Arial MT"/>
              </a:rPr>
              <a:t>&lt;capability&gt;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295017" y="5533516"/>
            <a:ext cx="1105535" cy="234950"/>
            <a:chOff x="2295017" y="5533516"/>
            <a:chExt cx="1105535" cy="234950"/>
          </a:xfrm>
        </p:grpSpPr>
        <p:sp>
          <p:nvSpPr>
            <p:cNvPr id="38" name="object 38"/>
            <p:cNvSpPr/>
            <p:nvPr/>
          </p:nvSpPr>
          <p:spPr>
            <a:xfrm>
              <a:off x="2298192" y="5536691"/>
              <a:ext cx="1099185" cy="228600"/>
            </a:xfrm>
            <a:custGeom>
              <a:avLst/>
              <a:gdLst/>
              <a:ahLst/>
              <a:cxnLst/>
              <a:rect l="l" t="t" r="r" b="b"/>
              <a:pathLst>
                <a:path w="1099185" h="228600">
                  <a:moveTo>
                    <a:pt x="1098804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1098804" y="228599"/>
                  </a:lnTo>
                  <a:lnTo>
                    <a:pt x="1098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2298192" y="5536691"/>
              <a:ext cx="1099185" cy="228600"/>
            </a:xfrm>
            <a:custGeom>
              <a:avLst/>
              <a:gdLst/>
              <a:ahLst/>
              <a:cxnLst/>
              <a:rect l="l" t="t" r="r" b="b"/>
              <a:pathLst>
                <a:path w="1099185" h="228600">
                  <a:moveTo>
                    <a:pt x="0" y="228599"/>
                  </a:moveTo>
                  <a:lnTo>
                    <a:pt x="1098804" y="228599"/>
                  </a:lnTo>
                  <a:lnTo>
                    <a:pt x="1098804" y="0"/>
                  </a:lnTo>
                  <a:lnTo>
                    <a:pt x="0" y="0"/>
                  </a:lnTo>
                  <a:lnTo>
                    <a:pt x="0" y="228599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612898" y="5575808"/>
            <a:ext cx="47053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Arial MT"/>
                <a:cs typeface="Arial MT"/>
              </a:rPr>
              <a:t>&lt;system&gt;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778507" y="1269491"/>
            <a:ext cx="7405370" cy="220979"/>
          </a:xfrm>
          <a:custGeom>
            <a:avLst/>
            <a:gdLst/>
            <a:ahLst/>
            <a:cxnLst/>
            <a:rect l="l" t="t" r="r" b="b"/>
            <a:pathLst>
              <a:path w="7405370" h="220980">
                <a:moveTo>
                  <a:pt x="0" y="220979"/>
                </a:moveTo>
                <a:lnTo>
                  <a:pt x="7405116" y="220979"/>
                </a:lnTo>
                <a:lnTo>
                  <a:pt x="7405116" y="0"/>
                </a:lnTo>
                <a:lnTo>
                  <a:pt x="0" y="0"/>
                </a:lnTo>
                <a:lnTo>
                  <a:pt x="0" y="220979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1778507" y="1269491"/>
            <a:ext cx="7405370" cy="220979"/>
          </a:xfrm>
          <a:prstGeom prst="rect">
            <a:avLst/>
          </a:prstGeom>
          <a:solidFill>
            <a:srgbClr val="3C3C3C"/>
          </a:solidFill>
        </p:spPr>
        <p:txBody>
          <a:bodyPr vert="horz" wrap="square" lIns="0" tIns="222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7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&lt;name&gt;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5591" y="1507997"/>
            <a:ext cx="1214755" cy="854710"/>
          </a:xfrm>
          <a:prstGeom prst="rect">
            <a:avLst/>
          </a:prstGeom>
          <a:solidFill>
            <a:srgbClr val="3C3C3C"/>
          </a:solidFill>
          <a:ln w="60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386715">
              <a:lnSpc>
                <a:spcPct val="100000"/>
              </a:lnSpc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42416" y="3724528"/>
            <a:ext cx="1221105" cy="1052195"/>
            <a:chOff x="542416" y="3724528"/>
            <a:chExt cx="1221105" cy="1052195"/>
          </a:xfrm>
        </p:grpSpPr>
        <p:sp>
          <p:nvSpPr>
            <p:cNvPr id="45" name="object 45"/>
            <p:cNvSpPr/>
            <p:nvPr/>
          </p:nvSpPr>
          <p:spPr>
            <a:xfrm>
              <a:off x="545591" y="3727703"/>
              <a:ext cx="1214755" cy="1045844"/>
            </a:xfrm>
            <a:custGeom>
              <a:avLst/>
              <a:gdLst/>
              <a:ahLst/>
              <a:cxnLst/>
              <a:rect l="l" t="t" r="r" b="b"/>
              <a:pathLst>
                <a:path w="1214755" h="1045845">
                  <a:moveTo>
                    <a:pt x="1214627" y="0"/>
                  </a:moveTo>
                  <a:lnTo>
                    <a:pt x="0" y="0"/>
                  </a:lnTo>
                  <a:lnTo>
                    <a:pt x="0" y="1045464"/>
                  </a:lnTo>
                  <a:lnTo>
                    <a:pt x="1214627" y="1045464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545591" y="3727703"/>
              <a:ext cx="1214755" cy="1045844"/>
            </a:xfrm>
            <a:custGeom>
              <a:avLst/>
              <a:gdLst/>
              <a:ahLst/>
              <a:cxnLst/>
              <a:rect l="l" t="t" r="r" b="b"/>
              <a:pathLst>
                <a:path w="1214755" h="1045845">
                  <a:moveTo>
                    <a:pt x="0" y="1045464"/>
                  </a:moveTo>
                  <a:lnTo>
                    <a:pt x="1214627" y="1045464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104546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919683" y="4159758"/>
            <a:ext cx="465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42416" y="4850765"/>
            <a:ext cx="1221105" cy="579755"/>
            <a:chOff x="542416" y="4850765"/>
            <a:chExt cx="1221105" cy="579755"/>
          </a:xfrm>
        </p:grpSpPr>
        <p:sp>
          <p:nvSpPr>
            <p:cNvPr id="49" name="object 49"/>
            <p:cNvSpPr/>
            <p:nvPr/>
          </p:nvSpPr>
          <p:spPr>
            <a:xfrm>
              <a:off x="545591" y="4853940"/>
              <a:ext cx="1214755" cy="573405"/>
            </a:xfrm>
            <a:custGeom>
              <a:avLst/>
              <a:gdLst/>
              <a:ahLst/>
              <a:cxnLst/>
              <a:rect l="l" t="t" r="r" b="b"/>
              <a:pathLst>
                <a:path w="1214755" h="573404">
                  <a:moveTo>
                    <a:pt x="1214627" y="0"/>
                  </a:moveTo>
                  <a:lnTo>
                    <a:pt x="0" y="0"/>
                  </a:lnTo>
                  <a:lnTo>
                    <a:pt x="0" y="573024"/>
                  </a:lnTo>
                  <a:lnTo>
                    <a:pt x="1214627" y="573024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545591" y="4853940"/>
              <a:ext cx="1214755" cy="573405"/>
            </a:xfrm>
            <a:custGeom>
              <a:avLst/>
              <a:gdLst/>
              <a:ahLst/>
              <a:cxnLst/>
              <a:rect l="l" t="t" r="r" b="b"/>
              <a:pathLst>
                <a:path w="1214755" h="573404">
                  <a:moveTo>
                    <a:pt x="0" y="573024"/>
                  </a:moveTo>
                  <a:lnTo>
                    <a:pt x="1214627" y="573024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57302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48640" y="5049773"/>
            <a:ext cx="1211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42416" y="5512180"/>
            <a:ext cx="1221105" cy="814069"/>
            <a:chOff x="542416" y="5512180"/>
            <a:chExt cx="1221105" cy="814069"/>
          </a:xfrm>
        </p:grpSpPr>
        <p:sp>
          <p:nvSpPr>
            <p:cNvPr id="53" name="object 53"/>
            <p:cNvSpPr/>
            <p:nvPr/>
          </p:nvSpPr>
          <p:spPr>
            <a:xfrm>
              <a:off x="545591" y="5515355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1214627" y="0"/>
                  </a:moveTo>
                  <a:lnTo>
                    <a:pt x="0" y="0"/>
                  </a:lnTo>
                  <a:lnTo>
                    <a:pt x="0" y="807720"/>
                  </a:lnTo>
                  <a:lnTo>
                    <a:pt x="1214627" y="807720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545591" y="5515355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0" y="807720"/>
                  </a:moveTo>
                  <a:lnTo>
                    <a:pt x="1214627" y="807720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80772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48640" y="5828157"/>
            <a:ext cx="1211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42416" y="2441320"/>
            <a:ext cx="1221105" cy="1209040"/>
            <a:chOff x="542416" y="2441320"/>
            <a:chExt cx="1221105" cy="1209040"/>
          </a:xfrm>
        </p:grpSpPr>
        <p:sp>
          <p:nvSpPr>
            <p:cNvPr id="57" name="object 57"/>
            <p:cNvSpPr/>
            <p:nvPr/>
          </p:nvSpPr>
          <p:spPr>
            <a:xfrm>
              <a:off x="545591" y="2444495"/>
              <a:ext cx="1214755" cy="1202690"/>
            </a:xfrm>
            <a:custGeom>
              <a:avLst/>
              <a:gdLst/>
              <a:ahLst/>
              <a:cxnLst/>
              <a:rect l="l" t="t" r="r" b="b"/>
              <a:pathLst>
                <a:path w="1214755" h="1202689">
                  <a:moveTo>
                    <a:pt x="1214627" y="0"/>
                  </a:moveTo>
                  <a:lnTo>
                    <a:pt x="0" y="0"/>
                  </a:lnTo>
                  <a:lnTo>
                    <a:pt x="0" y="1202436"/>
                  </a:lnTo>
                  <a:lnTo>
                    <a:pt x="1214627" y="1202436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545591" y="2444495"/>
              <a:ext cx="1214755" cy="1202690"/>
            </a:xfrm>
            <a:custGeom>
              <a:avLst/>
              <a:gdLst/>
              <a:ahLst/>
              <a:cxnLst/>
              <a:rect l="l" t="t" r="r" b="b"/>
              <a:pathLst>
                <a:path w="1214755" h="1202689">
                  <a:moveTo>
                    <a:pt x="0" y="1202436"/>
                  </a:moveTo>
                  <a:lnTo>
                    <a:pt x="1214627" y="1202436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1202436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919683" y="2954527"/>
            <a:ext cx="465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814829" y="4999990"/>
            <a:ext cx="3663950" cy="50800"/>
          </a:xfrm>
          <a:custGeom>
            <a:avLst/>
            <a:gdLst/>
            <a:ahLst/>
            <a:cxnLst/>
            <a:rect l="l" t="t" r="r" b="b"/>
            <a:pathLst>
              <a:path w="3663950" h="50800">
                <a:moveTo>
                  <a:pt x="25400" y="0"/>
                </a:move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2004" y="35262"/>
                </a:lnTo>
                <a:lnTo>
                  <a:pt x="7461" y="43338"/>
                </a:lnTo>
                <a:lnTo>
                  <a:pt x="15537" y="48795"/>
                </a:lnTo>
                <a:lnTo>
                  <a:pt x="25400" y="50800"/>
                </a:lnTo>
                <a:lnTo>
                  <a:pt x="35262" y="48795"/>
                </a:lnTo>
                <a:lnTo>
                  <a:pt x="43338" y="43338"/>
                </a:lnTo>
                <a:lnTo>
                  <a:pt x="47736" y="36830"/>
                </a:lnTo>
                <a:lnTo>
                  <a:pt x="19050" y="36830"/>
                </a:lnTo>
                <a:lnTo>
                  <a:pt x="13969" y="31750"/>
                </a:lnTo>
                <a:lnTo>
                  <a:pt x="13969" y="19050"/>
                </a:lnTo>
                <a:lnTo>
                  <a:pt x="19050" y="13970"/>
                </a:lnTo>
                <a:lnTo>
                  <a:pt x="47736" y="13970"/>
                </a:lnTo>
                <a:lnTo>
                  <a:pt x="43338" y="7461"/>
                </a:lnTo>
                <a:lnTo>
                  <a:pt x="35262" y="2004"/>
                </a:lnTo>
                <a:lnTo>
                  <a:pt x="25400" y="0"/>
                </a:lnTo>
                <a:close/>
              </a:path>
              <a:path w="3663950" h="50800">
                <a:moveTo>
                  <a:pt x="3638423" y="0"/>
                </a:moveTo>
                <a:lnTo>
                  <a:pt x="3628507" y="2004"/>
                </a:lnTo>
                <a:lnTo>
                  <a:pt x="3620436" y="7461"/>
                </a:lnTo>
                <a:lnTo>
                  <a:pt x="3615009" y="15537"/>
                </a:lnTo>
                <a:lnTo>
                  <a:pt x="3613023" y="25400"/>
                </a:lnTo>
                <a:lnTo>
                  <a:pt x="3615009" y="35262"/>
                </a:lnTo>
                <a:lnTo>
                  <a:pt x="3620436" y="43338"/>
                </a:lnTo>
                <a:lnTo>
                  <a:pt x="3628507" y="48795"/>
                </a:lnTo>
                <a:lnTo>
                  <a:pt x="3638423" y="50800"/>
                </a:lnTo>
                <a:lnTo>
                  <a:pt x="3648285" y="48795"/>
                </a:lnTo>
                <a:lnTo>
                  <a:pt x="3656361" y="43338"/>
                </a:lnTo>
                <a:lnTo>
                  <a:pt x="3660759" y="36830"/>
                </a:lnTo>
                <a:lnTo>
                  <a:pt x="3644646" y="36830"/>
                </a:lnTo>
                <a:lnTo>
                  <a:pt x="3649853" y="31750"/>
                </a:lnTo>
                <a:lnTo>
                  <a:pt x="3649853" y="19050"/>
                </a:lnTo>
                <a:lnTo>
                  <a:pt x="3644646" y="13970"/>
                </a:lnTo>
                <a:lnTo>
                  <a:pt x="3660759" y="13970"/>
                </a:lnTo>
                <a:lnTo>
                  <a:pt x="3656361" y="7461"/>
                </a:lnTo>
                <a:lnTo>
                  <a:pt x="3648285" y="2004"/>
                </a:lnTo>
                <a:lnTo>
                  <a:pt x="3638423" y="0"/>
                </a:lnTo>
                <a:close/>
              </a:path>
              <a:path w="3663950" h="50800">
                <a:moveTo>
                  <a:pt x="47736" y="13970"/>
                </a:moveTo>
                <a:lnTo>
                  <a:pt x="19050" y="13970"/>
                </a:lnTo>
                <a:lnTo>
                  <a:pt x="13969" y="19050"/>
                </a:lnTo>
                <a:lnTo>
                  <a:pt x="13969" y="31750"/>
                </a:lnTo>
                <a:lnTo>
                  <a:pt x="19050" y="36830"/>
                </a:lnTo>
                <a:lnTo>
                  <a:pt x="47736" y="36830"/>
                </a:lnTo>
                <a:lnTo>
                  <a:pt x="48795" y="35262"/>
                </a:lnTo>
                <a:lnTo>
                  <a:pt x="50800" y="25400"/>
                </a:lnTo>
                <a:lnTo>
                  <a:pt x="48795" y="15537"/>
                </a:lnTo>
                <a:lnTo>
                  <a:pt x="47736" y="13970"/>
                </a:lnTo>
                <a:close/>
              </a:path>
              <a:path w="3663950" h="50800">
                <a:moveTo>
                  <a:pt x="3616062" y="13970"/>
                </a:moveTo>
                <a:lnTo>
                  <a:pt x="47736" y="13970"/>
                </a:lnTo>
                <a:lnTo>
                  <a:pt x="48795" y="15537"/>
                </a:lnTo>
                <a:lnTo>
                  <a:pt x="50800" y="25400"/>
                </a:lnTo>
                <a:lnTo>
                  <a:pt x="48795" y="35262"/>
                </a:lnTo>
                <a:lnTo>
                  <a:pt x="47736" y="36830"/>
                </a:lnTo>
                <a:lnTo>
                  <a:pt x="3616062" y="36830"/>
                </a:lnTo>
                <a:lnTo>
                  <a:pt x="3615009" y="35262"/>
                </a:lnTo>
                <a:lnTo>
                  <a:pt x="3613023" y="25400"/>
                </a:lnTo>
                <a:lnTo>
                  <a:pt x="3615009" y="15537"/>
                </a:lnTo>
                <a:lnTo>
                  <a:pt x="3616062" y="13970"/>
                </a:lnTo>
                <a:close/>
              </a:path>
              <a:path w="3663950" h="50800">
                <a:moveTo>
                  <a:pt x="3660759" y="13970"/>
                </a:moveTo>
                <a:lnTo>
                  <a:pt x="3644646" y="13970"/>
                </a:lnTo>
                <a:lnTo>
                  <a:pt x="3649853" y="19050"/>
                </a:lnTo>
                <a:lnTo>
                  <a:pt x="3649853" y="31750"/>
                </a:lnTo>
                <a:lnTo>
                  <a:pt x="3644646" y="36830"/>
                </a:lnTo>
                <a:lnTo>
                  <a:pt x="3660759" y="36830"/>
                </a:lnTo>
                <a:lnTo>
                  <a:pt x="3661818" y="35262"/>
                </a:lnTo>
                <a:lnTo>
                  <a:pt x="3663823" y="25400"/>
                </a:lnTo>
                <a:lnTo>
                  <a:pt x="3661818" y="15537"/>
                </a:lnTo>
                <a:lnTo>
                  <a:pt x="3660759" y="13970"/>
                </a:lnTo>
                <a:close/>
              </a:path>
            </a:pathLst>
          </a:custGeom>
          <a:solidFill>
            <a:srgbClr val="3C3C3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 txBox="1"/>
          <p:nvPr/>
        </p:nvSpPr>
        <p:spPr>
          <a:xfrm>
            <a:off x="3147060" y="4940808"/>
            <a:ext cx="917575" cy="155575"/>
          </a:xfrm>
          <a:prstGeom prst="rect">
            <a:avLst/>
          </a:prstGeom>
          <a:solidFill>
            <a:srgbClr val="FFFFFF"/>
          </a:solidFill>
          <a:ln w="6096">
            <a:solidFill>
              <a:srgbClr val="3C3C3C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120"/>
              </a:spcBef>
            </a:pPr>
            <a:r>
              <a:rPr sz="800" spc="-10" dirty="0">
                <a:latin typeface="Arial MT"/>
                <a:cs typeface="Arial MT"/>
              </a:rPr>
              <a:t>&lt;organization&gt;</a:t>
            </a:r>
            <a:endParaRPr sz="800" dirty="0">
              <a:latin typeface="Arial MT"/>
              <a:cs typeface="Arial M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42416" y="2403220"/>
            <a:ext cx="8790940" cy="4819650"/>
            <a:chOff x="542416" y="2403220"/>
            <a:chExt cx="8790940" cy="4819650"/>
          </a:xfrm>
        </p:grpSpPr>
        <p:sp>
          <p:nvSpPr>
            <p:cNvPr id="63" name="object 63"/>
            <p:cNvSpPr/>
            <p:nvPr/>
          </p:nvSpPr>
          <p:spPr>
            <a:xfrm>
              <a:off x="582167" y="2406395"/>
              <a:ext cx="8747760" cy="3065145"/>
            </a:xfrm>
            <a:custGeom>
              <a:avLst/>
              <a:gdLst/>
              <a:ahLst/>
              <a:cxnLst/>
              <a:rect l="l" t="t" r="r" b="b"/>
              <a:pathLst>
                <a:path w="8747760" h="3065145">
                  <a:moveTo>
                    <a:pt x="0" y="1287779"/>
                  </a:moveTo>
                  <a:lnTo>
                    <a:pt x="8747760" y="1287779"/>
                  </a:lnTo>
                </a:path>
                <a:path w="8747760" h="3065145">
                  <a:moveTo>
                    <a:pt x="0" y="2407920"/>
                  </a:moveTo>
                  <a:lnTo>
                    <a:pt x="8747760" y="2407920"/>
                  </a:lnTo>
                </a:path>
                <a:path w="8747760" h="3065145">
                  <a:moveTo>
                    <a:pt x="0" y="0"/>
                  </a:moveTo>
                  <a:lnTo>
                    <a:pt x="8747760" y="0"/>
                  </a:lnTo>
                </a:path>
                <a:path w="8747760" h="3065145">
                  <a:moveTo>
                    <a:pt x="0" y="3064764"/>
                  </a:moveTo>
                  <a:lnTo>
                    <a:pt x="8747760" y="3064764"/>
                  </a:lnTo>
                </a:path>
              </a:pathLst>
            </a:custGeom>
            <a:ln w="6096">
              <a:solidFill>
                <a:srgbClr val="2D2D2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545591" y="6411467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1214627" y="0"/>
                  </a:moveTo>
                  <a:lnTo>
                    <a:pt x="0" y="0"/>
                  </a:lnTo>
                  <a:lnTo>
                    <a:pt x="0" y="807719"/>
                  </a:lnTo>
                  <a:lnTo>
                    <a:pt x="1214627" y="807719"/>
                  </a:lnTo>
                  <a:lnTo>
                    <a:pt x="1214627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545591" y="6411467"/>
              <a:ext cx="1214755" cy="807720"/>
            </a:xfrm>
            <a:custGeom>
              <a:avLst/>
              <a:gdLst/>
              <a:ahLst/>
              <a:cxnLst/>
              <a:rect l="l" t="t" r="r" b="b"/>
              <a:pathLst>
                <a:path w="1214755" h="807720">
                  <a:moveTo>
                    <a:pt x="0" y="807719"/>
                  </a:moveTo>
                  <a:lnTo>
                    <a:pt x="1214627" y="807719"/>
                  </a:lnTo>
                  <a:lnTo>
                    <a:pt x="1214627" y="0"/>
                  </a:lnTo>
                  <a:lnTo>
                    <a:pt x="0" y="0"/>
                  </a:lnTo>
                  <a:lnTo>
                    <a:pt x="0" y="807719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548640" y="6724598"/>
            <a:ext cx="1211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&lt;layer&gt;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82168" y="6364223"/>
            <a:ext cx="8747760" cy="307975"/>
            <a:chOff x="582168" y="6364223"/>
            <a:chExt cx="8747760" cy="307975"/>
          </a:xfrm>
        </p:grpSpPr>
        <p:sp>
          <p:nvSpPr>
            <p:cNvPr id="68" name="object 68"/>
            <p:cNvSpPr/>
            <p:nvPr/>
          </p:nvSpPr>
          <p:spPr>
            <a:xfrm>
              <a:off x="582168" y="6367271"/>
              <a:ext cx="8747760" cy="0"/>
            </a:xfrm>
            <a:custGeom>
              <a:avLst/>
              <a:gdLst/>
              <a:ahLst/>
              <a:cxnLst/>
              <a:rect l="l" t="t" r="r" b="b"/>
              <a:pathLst>
                <a:path w="8747760">
                  <a:moveTo>
                    <a:pt x="0" y="0"/>
                  </a:moveTo>
                  <a:lnTo>
                    <a:pt x="8747760" y="0"/>
                  </a:lnTo>
                </a:path>
              </a:pathLst>
            </a:custGeom>
            <a:ln w="6096">
              <a:solidFill>
                <a:srgbClr val="2D2D2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812035" y="6440423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2407919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407919" y="228600"/>
                  </a:lnTo>
                  <a:lnTo>
                    <a:pt x="2407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1812035" y="6440423"/>
              <a:ext cx="2407920" cy="228600"/>
            </a:xfrm>
            <a:custGeom>
              <a:avLst/>
              <a:gdLst/>
              <a:ahLst/>
              <a:cxnLst/>
              <a:rect l="l" t="t" r="r" b="b"/>
              <a:pathLst>
                <a:path w="2407920" h="228600">
                  <a:moveTo>
                    <a:pt x="0" y="228600"/>
                  </a:moveTo>
                  <a:lnTo>
                    <a:pt x="2407919" y="228600"/>
                  </a:lnTo>
                  <a:lnTo>
                    <a:pt x="2407919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2845054" y="6479540"/>
            <a:ext cx="3429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Arial MT"/>
                <a:cs typeface="Arial MT"/>
              </a:rPr>
              <a:t>&lt;data&gt;</a:t>
            </a:r>
            <a:endParaRPr sz="800" dirty="0">
              <a:latin typeface="Arial MT"/>
              <a:cs typeface="Arial MT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819</Words>
  <Application>Microsoft Office PowerPoint</Application>
  <PresentationFormat>Custom</PresentationFormat>
  <Paragraphs>147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MT</vt:lpstr>
      <vt:lpstr>Calibri</vt:lpstr>
      <vt:lpstr>Times New Roman</vt:lpstr>
      <vt:lpstr>Trebuchet MS</vt:lpstr>
      <vt:lpstr>Office Theme</vt:lpstr>
      <vt:lpstr>PowerPoint Presentation</vt:lpstr>
      <vt:lpstr>Operating Model Template – Overview</vt:lpstr>
      <vt:lpstr>Operating Model Template – Method</vt:lpstr>
      <vt:lpstr>Operating Model Template – Method</vt:lpstr>
      <vt:lpstr>Operating Model Template – Example</vt:lpstr>
      <vt:lpstr>Operating Model Template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53</cp:revision>
  <dcterms:created xsi:type="dcterms:W3CDTF">2026-01-27T15:21:26Z</dcterms:created>
  <dcterms:modified xsi:type="dcterms:W3CDTF">2026-01-28T07:46:39Z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