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434" r:id="rId2"/>
    <p:sldId id="435" r:id="rId3"/>
    <p:sldId id="436" r:id="rId4"/>
    <p:sldId id="437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4267200"/>
            <a:ext cx="8295005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solidFill>
                  <a:srgbClr val="464952"/>
                </a:solidFill>
                <a:latin typeface="Calibri"/>
                <a:cs typeface="Calibri"/>
              </a:rPr>
              <a:t>Organization</a:t>
            </a:r>
            <a:r>
              <a:rPr sz="4000" b="1" spc="-11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Impact</a:t>
            </a:r>
            <a:r>
              <a:rPr sz="4000" b="1" spc="-13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Assessment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concise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framework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assessing</a:t>
            </a:r>
            <a:r>
              <a:rPr sz="2400" b="1" spc="-3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the</a:t>
            </a:r>
            <a:r>
              <a:rPr sz="2400" b="1" spc="-3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impact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of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transformation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organization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across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8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key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dimensions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Organization</a:t>
            </a:r>
            <a:r>
              <a:rPr spc="125" dirty="0"/>
              <a:t> </a:t>
            </a:r>
            <a:r>
              <a:rPr spc="70" dirty="0"/>
              <a:t>Impact</a:t>
            </a:r>
            <a:r>
              <a:rPr spc="-290" dirty="0"/>
              <a:t> </a:t>
            </a:r>
            <a:r>
              <a:rPr spc="50" dirty="0"/>
              <a:t>Assessment</a:t>
            </a:r>
            <a:r>
              <a:rPr spc="135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71450" marR="16891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Assessment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Template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concise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extent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which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(group,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function)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allows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user</a:t>
            </a:r>
            <a:r>
              <a:rPr sz="1600" spc="-25" dirty="0">
                <a:latin typeface="Calibri"/>
                <a:cs typeface="Calibri"/>
              </a:rPr>
              <a:t> to </a:t>
            </a:r>
            <a:r>
              <a:rPr sz="1600" dirty="0">
                <a:latin typeface="Calibri"/>
                <a:cs typeface="Calibri"/>
              </a:rPr>
              <a:t>assess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degree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across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8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dimensions.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Based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assessment,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can </a:t>
            </a:r>
            <a:r>
              <a:rPr sz="1600" dirty="0">
                <a:latin typeface="Calibri"/>
                <a:cs typeface="Calibri"/>
              </a:rPr>
              <a:t>then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define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strategies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tactics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organizational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change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implemented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successfully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with </a:t>
            </a:r>
            <a:r>
              <a:rPr sz="1600" dirty="0">
                <a:latin typeface="Calibri"/>
                <a:cs typeface="Calibri"/>
              </a:rPr>
              <a:t>changes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understood,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prepared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risks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mitigated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effectively.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31"/>
            <a:ext cx="9192780" cy="22631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7513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26695" marR="22034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Assessment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Template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best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after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future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operating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been </a:t>
            </a:r>
            <a:r>
              <a:rPr sz="1600" dirty="0">
                <a:latin typeface="Calibri"/>
                <a:cs typeface="Calibri"/>
              </a:rPr>
              <a:t>designed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after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future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architecture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completed.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impact </a:t>
            </a:r>
            <a:r>
              <a:rPr sz="1600" dirty="0">
                <a:latin typeface="Calibri"/>
                <a:cs typeface="Calibri"/>
              </a:rPr>
              <a:t>assessment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created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iteratively,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during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operating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definition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greater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level</a:t>
            </a:r>
            <a:r>
              <a:rPr sz="1600" spc="-25" dirty="0">
                <a:latin typeface="Calibri"/>
                <a:cs typeface="Calibri"/>
              </a:rPr>
              <a:t> of </a:t>
            </a:r>
            <a:r>
              <a:rPr sz="1600" dirty="0">
                <a:latin typeface="Calibri"/>
                <a:cs typeface="Calibri"/>
              </a:rPr>
              <a:t>detail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confidence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produced.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important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feed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dirty="0">
                <a:latin typeface="Calibri"/>
                <a:cs typeface="Calibri"/>
              </a:rPr>
              <a:t>results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assessment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into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itself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likely </a:t>
            </a:r>
            <a:r>
              <a:rPr sz="1600" dirty="0">
                <a:latin typeface="Calibri"/>
                <a:cs typeface="Calibri"/>
              </a:rPr>
              <a:t>impacts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considered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looking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create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optimal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design.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580" y="5562600"/>
            <a:ext cx="9211056" cy="180746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589371"/>
            <a:ext cx="9099550" cy="435609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95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6024626"/>
            <a:ext cx="9099550" cy="126365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62560" marR="159385" indent="-1270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When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understand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each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every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knowledge, appropriate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change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management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actions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0" dirty="0">
                <a:latin typeface="Calibri"/>
                <a:cs typeface="Calibri"/>
              </a:rPr>
              <a:t> design </a:t>
            </a:r>
            <a:r>
              <a:rPr sz="1600" dirty="0">
                <a:latin typeface="Calibri"/>
                <a:cs typeface="Calibri"/>
              </a:rPr>
              <a:t>changes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incorporated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successful.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use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help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practitioner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impact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across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8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dimensions.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Organization</a:t>
            </a:r>
            <a:r>
              <a:rPr spc="125" dirty="0"/>
              <a:t> </a:t>
            </a:r>
            <a:r>
              <a:rPr spc="70" dirty="0"/>
              <a:t>Impact</a:t>
            </a:r>
            <a:r>
              <a:rPr spc="-290" dirty="0"/>
              <a:t> </a:t>
            </a:r>
            <a:r>
              <a:rPr spc="50" dirty="0"/>
              <a:t>Assessment</a:t>
            </a:r>
            <a:r>
              <a:rPr spc="135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0748" y="1853183"/>
            <a:ext cx="2388235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06045" marR="98425" indent="-2540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 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current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state </a:t>
            </a:r>
            <a:r>
              <a:rPr sz="1100" spc="-10" dirty="0">
                <a:latin typeface="Calibri"/>
                <a:cs typeface="Calibri"/>
              </a:rPr>
              <a:t>organization, </a:t>
            </a:r>
            <a:r>
              <a:rPr sz="1100" dirty="0">
                <a:latin typeface="Calibri"/>
                <a:cs typeface="Calibri"/>
              </a:rPr>
              <a:t>describe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organization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8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key </a:t>
            </a:r>
            <a:r>
              <a:rPr sz="1100" spc="-10" dirty="0">
                <a:latin typeface="Calibri"/>
                <a:cs typeface="Calibri"/>
              </a:rPr>
              <a:t>dimensions.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clear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descriptions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organization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currently </a:t>
            </a:r>
            <a:r>
              <a:rPr sz="1100" dirty="0">
                <a:latin typeface="Calibri"/>
                <a:cs typeface="Calibri"/>
              </a:rPr>
              <a:t>stands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areas.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36927" y="2954020"/>
            <a:ext cx="1856739" cy="664845"/>
          </a:xfrm>
          <a:custGeom>
            <a:avLst/>
            <a:gdLst/>
            <a:ahLst/>
            <a:cxnLst/>
            <a:rect l="l" t="t" r="r" b="b"/>
            <a:pathLst>
              <a:path w="1856739" h="664845">
                <a:moveTo>
                  <a:pt x="1782442" y="634371"/>
                </a:moveTo>
                <a:lnTo>
                  <a:pt x="1772031" y="664337"/>
                </a:lnTo>
                <a:lnTo>
                  <a:pt x="1856486" y="653414"/>
                </a:lnTo>
                <a:lnTo>
                  <a:pt x="1843140" y="639699"/>
                </a:lnTo>
                <a:lnTo>
                  <a:pt x="1797685" y="639699"/>
                </a:lnTo>
                <a:lnTo>
                  <a:pt x="1782442" y="634371"/>
                </a:lnTo>
                <a:close/>
              </a:path>
              <a:path w="1856739" h="664845">
                <a:moveTo>
                  <a:pt x="1786633" y="622307"/>
                </a:moveTo>
                <a:lnTo>
                  <a:pt x="1782442" y="634371"/>
                </a:lnTo>
                <a:lnTo>
                  <a:pt x="1797685" y="639699"/>
                </a:lnTo>
                <a:lnTo>
                  <a:pt x="1801368" y="637920"/>
                </a:lnTo>
                <a:lnTo>
                  <a:pt x="1803654" y="631316"/>
                </a:lnTo>
                <a:lnTo>
                  <a:pt x="1801876" y="627633"/>
                </a:lnTo>
                <a:lnTo>
                  <a:pt x="1786633" y="622307"/>
                </a:lnTo>
                <a:close/>
              </a:path>
              <a:path w="1856739" h="664845">
                <a:moveTo>
                  <a:pt x="1797050" y="592327"/>
                </a:moveTo>
                <a:lnTo>
                  <a:pt x="1786633" y="622307"/>
                </a:lnTo>
                <a:lnTo>
                  <a:pt x="1801876" y="627633"/>
                </a:lnTo>
                <a:lnTo>
                  <a:pt x="1803654" y="631316"/>
                </a:lnTo>
                <a:lnTo>
                  <a:pt x="1801368" y="637920"/>
                </a:lnTo>
                <a:lnTo>
                  <a:pt x="1797685" y="639699"/>
                </a:lnTo>
                <a:lnTo>
                  <a:pt x="1843140" y="639699"/>
                </a:lnTo>
                <a:lnTo>
                  <a:pt x="1797050" y="592327"/>
                </a:lnTo>
                <a:close/>
              </a:path>
              <a:path w="1856739" h="664845">
                <a:moveTo>
                  <a:pt x="5842" y="0"/>
                </a:moveTo>
                <a:lnTo>
                  <a:pt x="2286" y="1650"/>
                </a:lnTo>
                <a:lnTo>
                  <a:pt x="1143" y="4952"/>
                </a:lnTo>
                <a:lnTo>
                  <a:pt x="0" y="8381"/>
                </a:lnTo>
                <a:lnTo>
                  <a:pt x="1651" y="11937"/>
                </a:lnTo>
                <a:lnTo>
                  <a:pt x="1782442" y="634371"/>
                </a:lnTo>
                <a:lnTo>
                  <a:pt x="1786633" y="622307"/>
                </a:lnTo>
                <a:lnTo>
                  <a:pt x="5842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235451" y="1853183"/>
            <a:ext cx="2037714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56845" marR="148590" indent="-1270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 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same </a:t>
            </a:r>
            <a:r>
              <a:rPr sz="1100" spc="-10" dirty="0">
                <a:latin typeface="Calibri"/>
                <a:cs typeface="Calibri"/>
              </a:rPr>
              <a:t>dimensions,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describe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how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future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state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organization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will </a:t>
            </a:r>
            <a:r>
              <a:rPr sz="1100" dirty="0">
                <a:latin typeface="Calibri"/>
                <a:cs typeface="Calibri"/>
              </a:rPr>
              <a:t>need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operate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order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be </a:t>
            </a:r>
            <a:r>
              <a:rPr sz="1100" dirty="0">
                <a:latin typeface="Calibri"/>
                <a:cs typeface="Calibri"/>
              </a:rPr>
              <a:t>successful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after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spc="-10" dirty="0">
                <a:latin typeface="Calibri"/>
                <a:cs typeface="Calibri"/>
              </a:rPr>
              <a:t>transformation.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82139" y="2954273"/>
            <a:ext cx="5869305" cy="3942079"/>
            <a:chOff x="1882139" y="2954273"/>
            <a:chExt cx="5869305" cy="3942079"/>
          </a:xfrm>
        </p:grpSpPr>
        <p:sp>
          <p:nvSpPr>
            <p:cNvPr id="13" name="object 13"/>
            <p:cNvSpPr/>
            <p:nvPr/>
          </p:nvSpPr>
          <p:spPr>
            <a:xfrm>
              <a:off x="4246498" y="2954273"/>
              <a:ext cx="621665" cy="653415"/>
            </a:xfrm>
            <a:custGeom>
              <a:avLst/>
              <a:gdLst/>
              <a:ahLst/>
              <a:cxnLst/>
              <a:rect l="l" t="t" r="r" b="b"/>
              <a:pathLst>
                <a:path w="621664" h="653414">
                  <a:moveTo>
                    <a:pt x="564371" y="602396"/>
                  </a:moveTo>
                  <a:lnTo>
                    <a:pt x="541401" y="624204"/>
                  </a:lnTo>
                  <a:lnTo>
                    <a:pt x="621538" y="653161"/>
                  </a:lnTo>
                  <a:lnTo>
                    <a:pt x="609616" y="614172"/>
                  </a:lnTo>
                  <a:lnTo>
                    <a:pt x="575563" y="614172"/>
                  </a:lnTo>
                  <a:lnTo>
                    <a:pt x="564371" y="602396"/>
                  </a:lnTo>
                  <a:close/>
                </a:path>
                <a:path w="621664" h="653414">
                  <a:moveTo>
                    <a:pt x="573554" y="593677"/>
                  </a:moveTo>
                  <a:lnTo>
                    <a:pt x="564371" y="602396"/>
                  </a:lnTo>
                  <a:lnTo>
                    <a:pt x="575563" y="614172"/>
                  </a:lnTo>
                  <a:lnTo>
                    <a:pt x="579501" y="614172"/>
                  </a:lnTo>
                  <a:lnTo>
                    <a:pt x="584580" y="609346"/>
                  </a:lnTo>
                  <a:lnTo>
                    <a:pt x="584708" y="605409"/>
                  </a:lnTo>
                  <a:lnTo>
                    <a:pt x="573554" y="593677"/>
                  </a:lnTo>
                  <a:close/>
                </a:path>
                <a:path w="621664" h="653414">
                  <a:moveTo>
                    <a:pt x="596646" y="571753"/>
                  </a:moveTo>
                  <a:lnTo>
                    <a:pt x="573554" y="593677"/>
                  </a:lnTo>
                  <a:lnTo>
                    <a:pt x="584708" y="605409"/>
                  </a:lnTo>
                  <a:lnTo>
                    <a:pt x="584580" y="609346"/>
                  </a:lnTo>
                  <a:lnTo>
                    <a:pt x="579501" y="614172"/>
                  </a:lnTo>
                  <a:lnTo>
                    <a:pt x="609616" y="614172"/>
                  </a:lnTo>
                  <a:lnTo>
                    <a:pt x="596646" y="571753"/>
                  </a:lnTo>
                  <a:close/>
                </a:path>
                <a:path w="621664" h="653414">
                  <a:moveTo>
                    <a:pt x="9143" y="0"/>
                  </a:moveTo>
                  <a:lnTo>
                    <a:pt x="5073" y="0"/>
                  </a:lnTo>
                  <a:lnTo>
                    <a:pt x="126" y="4699"/>
                  </a:lnTo>
                  <a:lnTo>
                    <a:pt x="0" y="8636"/>
                  </a:lnTo>
                  <a:lnTo>
                    <a:pt x="564371" y="602396"/>
                  </a:lnTo>
                  <a:lnTo>
                    <a:pt x="573554" y="593677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139" y="3115055"/>
              <a:ext cx="5868923" cy="3781044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3099816" y="3589020"/>
          <a:ext cx="4747260" cy="2957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0620"/>
                <a:gridCol w="1199515"/>
                <a:gridCol w="654050"/>
                <a:gridCol w="1629410"/>
              </a:tblGrid>
              <a:tr h="2957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C000"/>
                      </a:solidFill>
                      <a:prstDash val="solid"/>
                    </a:lnL>
                    <a:lnR w="38100">
                      <a:solidFill>
                        <a:srgbClr val="FFC000"/>
                      </a:solidFill>
                      <a:prstDash val="solid"/>
                    </a:lnR>
                    <a:lnT w="38100">
                      <a:solidFill>
                        <a:srgbClr val="FFC000"/>
                      </a:solidFill>
                      <a:prstDash val="solid"/>
                    </a:lnT>
                    <a:lnB w="381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C000"/>
                      </a:solidFill>
                      <a:prstDash val="solid"/>
                    </a:lnL>
                    <a:lnR w="38100">
                      <a:solidFill>
                        <a:srgbClr val="FFC000"/>
                      </a:solidFill>
                      <a:prstDash val="solid"/>
                    </a:lnR>
                    <a:lnT w="38100">
                      <a:solidFill>
                        <a:srgbClr val="FFC000"/>
                      </a:solidFill>
                      <a:prstDash val="solid"/>
                    </a:lnT>
                    <a:lnB w="381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C000"/>
                      </a:solidFill>
                      <a:prstDash val="solid"/>
                    </a:lnL>
                    <a:lnR w="38100">
                      <a:solidFill>
                        <a:srgbClr val="FFC000"/>
                      </a:solidFill>
                      <a:prstDash val="solid"/>
                    </a:lnR>
                    <a:lnT w="38100">
                      <a:solidFill>
                        <a:srgbClr val="FFC000"/>
                      </a:solidFill>
                      <a:prstDash val="solid"/>
                    </a:lnT>
                    <a:lnB w="381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C000"/>
                      </a:solidFill>
                      <a:prstDash val="solid"/>
                    </a:lnL>
                    <a:lnR w="38100">
                      <a:solidFill>
                        <a:srgbClr val="FFC000"/>
                      </a:solidFill>
                      <a:prstDash val="solid"/>
                    </a:lnR>
                    <a:lnT w="38100">
                      <a:solidFill>
                        <a:srgbClr val="FFC000"/>
                      </a:solidFill>
                      <a:prstDash val="solid"/>
                    </a:lnT>
                    <a:lnB w="38100">
                      <a:solidFill>
                        <a:srgbClr val="FFC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5469635" y="1853183"/>
            <a:ext cx="2037714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27635" marR="118745" indent="63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Indicate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degree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of </a:t>
            </a:r>
            <a:r>
              <a:rPr sz="1100" dirty="0">
                <a:latin typeface="Calibri"/>
                <a:cs typeface="Calibri"/>
              </a:rPr>
              <a:t>impact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organization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dimensions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result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change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current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state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future state.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95771" y="2954273"/>
            <a:ext cx="700405" cy="653415"/>
          </a:xfrm>
          <a:custGeom>
            <a:avLst/>
            <a:gdLst/>
            <a:ahLst/>
            <a:cxnLst/>
            <a:rect l="l" t="t" r="r" b="b"/>
            <a:pathLst>
              <a:path w="700404" h="653414">
                <a:moveTo>
                  <a:pt x="29717" y="573404"/>
                </a:moveTo>
                <a:lnTo>
                  <a:pt x="0" y="653161"/>
                </a:lnTo>
                <a:lnTo>
                  <a:pt x="81661" y="629158"/>
                </a:lnTo>
                <a:lnTo>
                  <a:pt x="70302" y="616965"/>
                </a:lnTo>
                <a:lnTo>
                  <a:pt x="44316" y="616965"/>
                </a:lnTo>
                <a:lnTo>
                  <a:pt x="41782" y="614299"/>
                </a:lnTo>
                <a:lnTo>
                  <a:pt x="39369" y="611631"/>
                </a:lnTo>
                <a:lnTo>
                  <a:pt x="39497" y="607695"/>
                </a:lnTo>
                <a:lnTo>
                  <a:pt x="42163" y="605281"/>
                </a:lnTo>
                <a:lnTo>
                  <a:pt x="51394" y="596671"/>
                </a:lnTo>
                <a:lnTo>
                  <a:pt x="29717" y="573404"/>
                </a:lnTo>
                <a:close/>
              </a:path>
              <a:path w="700404" h="653414">
                <a:moveTo>
                  <a:pt x="51394" y="596671"/>
                </a:moveTo>
                <a:lnTo>
                  <a:pt x="42163" y="605281"/>
                </a:lnTo>
                <a:lnTo>
                  <a:pt x="39497" y="607695"/>
                </a:lnTo>
                <a:lnTo>
                  <a:pt x="39369" y="611631"/>
                </a:lnTo>
                <a:lnTo>
                  <a:pt x="41782" y="614299"/>
                </a:lnTo>
                <a:lnTo>
                  <a:pt x="44316" y="616965"/>
                </a:lnTo>
                <a:lnTo>
                  <a:pt x="48260" y="616965"/>
                </a:lnTo>
                <a:lnTo>
                  <a:pt x="50800" y="614552"/>
                </a:lnTo>
                <a:lnTo>
                  <a:pt x="60032" y="605942"/>
                </a:lnTo>
                <a:lnTo>
                  <a:pt x="51394" y="596671"/>
                </a:lnTo>
                <a:close/>
              </a:path>
              <a:path w="700404" h="653414">
                <a:moveTo>
                  <a:pt x="60032" y="605942"/>
                </a:moveTo>
                <a:lnTo>
                  <a:pt x="50800" y="614552"/>
                </a:lnTo>
                <a:lnTo>
                  <a:pt x="48260" y="616965"/>
                </a:lnTo>
                <a:lnTo>
                  <a:pt x="70302" y="616965"/>
                </a:lnTo>
                <a:lnTo>
                  <a:pt x="60032" y="605942"/>
                </a:lnTo>
                <a:close/>
              </a:path>
              <a:path w="700404" h="653414">
                <a:moveTo>
                  <a:pt x="695325" y="0"/>
                </a:moveTo>
                <a:lnTo>
                  <a:pt x="691119" y="0"/>
                </a:lnTo>
                <a:lnTo>
                  <a:pt x="688720" y="2159"/>
                </a:lnTo>
                <a:lnTo>
                  <a:pt x="51394" y="596671"/>
                </a:lnTo>
                <a:lnTo>
                  <a:pt x="60032" y="605942"/>
                </a:lnTo>
                <a:lnTo>
                  <a:pt x="697356" y="11556"/>
                </a:lnTo>
                <a:lnTo>
                  <a:pt x="699897" y="9143"/>
                </a:lnTo>
                <a:lnTo>
                  <a:pt x="700024" y="5079"/>
                </a:lnTo>
                <a:lnTo>
                  <a:pt x="697611" y="2539"/>
                </a:lnTo>
                <a:lnTo>
                  <a:pt x="695325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7703819" y="1853183"/>
            <a:ext cx="1629410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01295" marR="194945" indent="190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actions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occur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each </a:t>
            </a:r>
            <a:r>
              <a:rPr sz="1100" spc="-10" dirty="0">
                <a:latin typeface="Calibri"/>
                <a:cs typeface="Calibri"/>
              </a:rPr>
              <a:t>dimension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order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10" dirty="0">
                <a:latin typeface="Calibri"/>
                <a:cs typeface="Calibri"/>
              </a:rPr>
              <a:t>successful transformation.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37247" y="2953892"/>
            <a:ext cx="2395855" cy="2243455"/>
            <a:chOff x="6937247" y="2953892"/>
            <a:chExt cx="2395855" cy="2243455"/>
          </a:xfrm>
        </p:grpSpPr>
        <p:sp>
          <p:nvSpPr>
            <p:cNvPr id="20" name="object 20"/>
            <p:cNvSpPr/>
            <p:nvPr/>
          </p:nvSpPr>
          <p:spPr>
            <a:xfrm>
              <a:off x="6937247" y="2953892"/>
              <a:ext cx="1588770" cy="660400"/>
            </a:xfrm>
            <a:custGeom>
              <a:avLst/>
              <a:gdLst/>
              <a:ahLst/>
              <a:cxnLst/>
              <a:rect l="l" t="t" r="r" b="b"/>
              <a:pathLst>
                <a:path w="1588770" h="660400">
                  <a:moveTo>
                    <a:pt x="56133" y="589534"/>
                  </a:moveTo>
                  <a:lnTo>
                    <a:pt x="0" y="653542"/>
                  </a:lnTo>
                  <a:lnTo>
                    <a:pt x="84962" y="660019"/>
                  </a:lnTo>
                  <a:lnTo>
                    <a:pt x="75457" y="636778"/>
                  </a:lnTo>
                  <a:lnTo>
                    <a:pt x="57911" y="636778"/>
                  </a:lnTo>
                  <a:lnTo>
                    <a:pt x="54228" y="635254"/>
                  </a:lnTo>
                  <a:lnTo>
                    <a:pt x="52958" y="631952"/>
                  </a:lnTo>
                  <a:lnTo>
                    <a:pt x="51561" y="628777"/>
                  </a:lnTo>
                  <a:lnTo>
                    <a:pt x="53085" y="624967"/>
                  </a:lnTo>
                  <a:lnTo>
                    <a:pt x="56387" y="623697"/>
                  </a:lnTo>
                  <a:lnTo>
                    <a:pt x="68142" y="618893"/>
                  </a:lnTo>
                  <a:lnTo>
                    <a:pt x="56133" y="589534"/>
                  </a:lnTo>
                  <a:close/>
                </a:path>
                <a:path w="1588770" h="660400">
                  <a:moveTo>
                    <a:pt x="68142" y="618893"/>
                  </a:moveTo>
                  <a:lnTo>
                    <a:pt x="56387" y="623697"/>
                  </a:lnTo>
                  <a:lnTo>
                    <a:pt x="53085" y="624967"/>
                  </a:lnTo>
                  <a:lnTo>
                    <a:pt x="51561" y="628777"/>
                  </a:lnTo>
                  <a:lnTo>
                    <a:pt x="52958" y="631952"/>
                  </a:lnTo>
                  <a:lnTo>
                    <a:pt x="54228" y="635254"/>
                  </a:lnTo>
                  <a:lnTo>
                    <a:pt x="57911" y="636778"/>
                  </a:lnTo>
                  <a:lnTo>
                    <a:pt x="61213" y="635508"/>
                  </a:lnTo>
                  <a:lnTo>
                    <a:pt x="72972" y="630702"/>
                  </a:lnTo>
                  <a:lnTo>
                    <a:pt x="68142" y="618893"/>
                  </a:lnTo>
                  <a:close/>
                </a:path>
                <a:path w="1588770" h="660400">
                  <a:moveTo>
                    <a:pt x="72972" y="630702"/>
                  </a:moveTo>
                  <a:lnTo>
                    <a:pt x="61213" y="635508"/>
                  </a:lnTo>
                  <a:lnTo>
                    <a:pt x="57911" y="636778"/>
                  </a:lnTo>
                  <a:lnTo>
                    <a:pt x="75457" y="636778"/>
                  </a:lnTo>
                  <a:lnTo>
                    <a:pt x="72972" y="630702"/>
                  </a:lnTo>
                  <a:close/>
                </a:path>
                <a:path w="1588770" h="660400">
                  <a:moveTo>
                    <a:pt x="1582420" y="0"/>
                  </a:moveTo>
                  <a:lnTo>
                    <a:pt x="1579245" y="1397"/>
                  </a:lnTo>
                  <a:lnTo>
                    <a:pt x="68142" y="618893"/>
                  </a:lnTo>
                  <a:lnTo>
                    <a:pt x="72972" y="630702"/>
                  </a:lnTo>
                  <a:lnTo>
                    <a:pt x="1587246" y="11811"/>
                  </a:lnTo>
                  <a:lnTo>
                    <a:pt x="1588770" y="8128"/>
                  </a:lnTo>
                  <a:lnTo>
                    <a:pt x="1587500" y="4826"/>
                  </a:lnTo>
                  <a:lnTo>
                    <a:pt x="1586229" y="1651"/>
                  </a:lnTo>
                  <a:lnTo>
                    <a:pt x="1582420" y="0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968995" y="3581399"/>
              <a:ext cx="1363980" cy="1615440"/>
            </a:xfrm>
            <a:custGeom>
              <a:avLst/>
              <a:gdLst/>
              <a:ahLst/>
              <a:cxnLst/>
              <a:rect l="l" t="t" r="r" b="b"/>
              <a:pathLst>
                <a:path w="1363979" h="1615439">
                  <a:moveTo>
                    <a:pt x="1363979" y="0"/>
                  </a:moveTo>
                  <a:lnTo>
                    <a:pt x="0" y="0"/>
                  </a:lnTo>
                  <a:lnTo>
                    <a:pt x="0" y="1615439"/>
                  </a:lnTo>
                  <a:lnTo>
                    <a:pt x="1363979" y="1615439"/>
                  </a:lnTo>
                  <a:lnTo>
                    <a:pt x="13639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968995" y="3581400"/>
            <a:ext cx="1363980" cy="161544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21920" marR="112395" indent="-127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 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Repeat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this </a:t>
            </a:r>
            <a:r>
              <a:rPr sz="1100" dirty="0">
                <a:latin typeface="Calibri"/>
                <a:cs typeface="Calibri"/>
              </a:rPr>
              <a:t>exercise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all </a:t>
            </a:r>
            <a:r>
              <a:rPr sz="1100" spc="-10" dirty="0">
                <a:latin typeface="Calibri"/>
                <a:cs typeface="Calibri"/>
              </a:rPr>
              <a:t>organizations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-60" dirty="0">
                <a:latin typeface="Calibri"/>
                <a:cs typeface="Calibri"/>
              </a:rPr>
              <a:t>/</a:t>
            </a:r>
            <a:r>
              <a:rPr sz="1100" dirty="0">
                <a:latin typeface="Calibri"/>
                <a:cs typeface="Calibri"/>
              </a:rPr>
              <a:t> teams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/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/</a:t>
            </a:r>
            <a:r>
              <a:rPr sz="1100" dirty="0">
                <a:latin typeface="Calibri"/>
                <a:cs typeface="Calibri"/>
              </a:rPr>
              <a:t> functions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impacted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actions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change management </a:t>
            </a:r>
            <a:r>
              <a:rPr sz="1100" dirty="0">
                <a:latin typeface="Calibri"/>
                <a:cs typeface="Calibri"/>
              </a:rPr>
              <a:t>strategy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/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plan.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23" name="object 23"/>
          <p:cNvSpPr txBox="1"/>
          <p:nvPr/>
        </p:nvSpPr>
        <p:spPr>
          <a:xfrm>
            <a:off x="7968995" y="5433059"/>
            <a:ext cx="1363980" cy="127889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1445" marR="120650" indent="-63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6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Where </a:t>
            </a:r>
            <a:r>
              <a:rPr sz="1100" dirty="0">
                <a:latin typeface="Calibri"/>
                <a:cs typeface="Calibri"/>
              </a:rPr>
              <a:t>necessary,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make </a:t>
            </a:r>
            <a:r>
              <a:rPr sz="1100" dirty="0">
                <a:latin typeface="Calibri"/>
                <a:cs typeface="Calibri"/>
              </a:rPr>
              <a:t>design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adjustments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minimize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or </a:t>
            </a:r>
            <a:r>
              <a:rPr sz="1100" spc="-10" dirty="0">
                <a:latin typeface="Calibri"/>
                <a:cs typeface="Calibri"/>
              </a:rPr>
              <a:t>organizational </a:t>
            </a:r>
            <a:r>
              <a:rPr sz="1100" dirty="0">
                <a:latin typeface="Calibri"/>
                <a:cs typeface="Calibri"/>
              </a:rPr>
              <a:t>impact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expected.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Organization</a:t>
            </a:r>
            <a:r>
              <a:rPr spc="125" dirty="0"/>
              <a:t> </a:t>
            </a:r>
            <a:r>
              <a:rPr spc="70" dirty="0"/>
              <a:t>Impact</a:t>
            </a:r>
            <a:r>
              <a:rPr spc="-290" dirty="0"/>
              <a:t> </a:t>
            </a:r>
            <a:r>
              <a:rPr spc="50" dirty="0"/>
              <a:t>Assessment</a:t>
            </a:r>
            <a:r>
              <a:rPr spc="135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Template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3138" y="1232280"/>
          <a:ext cx="9098911" cy="5951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6114"/>
                <a:gridCol w="1774189"/>
                <a:gridCol w="1839595"/>
                <a:gridCol w="1007109"/>
                <a:gridCol w="2541904"/>
              </a:tblGrid>
              <a:tr h="723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Organizational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Assessment</a:t>
                      </a:r>
                      <a:r>
                        <a:rPr sz="14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Dimensions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As-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To-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6319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Extent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Impact (H/M/L)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Transformation</a:t>
                      </a:r>
                      <a:r>
                        <a:rPr sz="140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Actions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</a:tr>
              <a:tr h="6737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Communication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Channels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Methods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Reporting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Lines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Allocation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Location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Skill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Areas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L="694690" marR="254635" indent="-4343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Ways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Working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Culture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691515"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Hand-Offs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289560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Teams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Groups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153670" marR="146685" algn="ct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Degree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Inter-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Group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Engagement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Cooperation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Key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Points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528</Words>
  <Application>Microsoft Office PowerPoint</Application>
  <PresentationFormat>Custom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Times New Roman</vt:lpstr>
      <vt:lpstr>Trebuchet MS</vt:lpstr>
      <vt:lpstr>Office Theme</vt:lpstr>
      <vt:lpstr>PowerPoint Presentation</vt:lpstr>
      <vt:lpstr>Organization Impact Assessment – Overview</vt:lpstr>
      <vt:lpstr>Organization Impact Assessment – Method</vt:lpstr>
      <vt:lpstr>Organization Impact Assessment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54</cp:revision>
  <dcterms:created xsi:type="dcterms:W3CDTF">2026-01-27T15:21:26Z</dcterms:created>
  <dcterms:modified xsi:type="dcterms:W3CDTF">2026-01-28T06:15:39Z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