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36" r:id="rId2"/>
    <p:sldId id="337" r:id="rId3"/>
    <p:sldId id="338" r:id="rId4"/>
    <p:sldId id="339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27.01.2026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4167230"/>
            <a:ext cx="6638290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Process</a:t>
            </a:r>
            <a:r>
              <a:rPr sz="4000" b="1" spc="-13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Flow</a:t>
            </a:r>
            <a:r>
              <a:rPr sz="4000" b="1" spc="-16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Analysis</a:t>
            </a:r>
            <a:r>
              <a:rPr sz="4000" b="1" spc="-13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Template</a:t>
            </a:r>
            <a:endParaRPr sz="4000" dirty="0">
              <a:latin typeface="Calibri"/>
              <a:cs typeface="Calibri"/>
            </a:endParaRPr>
          </a:p>
          <a:p>
            <a:pPr marL="12700" marR="54673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structured</a:t>
            </a:r>
            <a:r>
              <a:rPr sz="2400" b="1" spc="-4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template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summarizing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process </a:t>
            </a:r>
            <a:r>
              <a:rPr sz="2400" b="1" spc="-20" dirty="0">
                <a:solidFill>
                  <a:srgbClr val="9C3636"/>
                </a:solidFill>
                <a:latin typeface="Calibri"/>
                <a:cs typeface="Calibri"/>
              </a:rPr>
              <a:t>flow,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key</a:t>
            </a:r>
            <a:r>
              <a:rPr sz="2400" b="1" spc="-8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issues</a:t>
            </a:r>
            <a:r>
              <a:rPr sz="2400" b="1" spc="-7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improvement</a:t>
            </a:r>
            <a:r>
              <a:rPr sz="2400" b="1" spc="-9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opportunities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Process</a:t>
            </a:r>
            <a:r>
              <a:rPr spc="-50" dirty="0"/>
              <a:t> </a:t>
            </a:r>
            <a:r>
              <a:rPr spc="-30" dirty="0"/>
              <a:t>Flow</a:t>
            </a:r>
            <a:r>
              <a:rPr spc="-370" dirty="0"/>
              <a:t> </a:t>
            </a:r>
            <a:r>
              <a:rPr dirty="0"/>
              <a:t>Analysis</a:t>
            </a:r>
            <a:r>
              <a:rPr spc="-45" dirty="0"/>
              <a:t> </a:t>
            </a:r>
            <a:r>
              <a:rPr spc="420" dirty="0"/>
              <a:t>–</a:t>
            </a:r>
            <a:r>
              <a:rPr spc="-15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565"/>
            <a:ext cx="9192780" cy="18364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65735" rIns="0" bIns="0" rtlCol="0">
            <a:spAutoFit/>
          </a:bodyPr>
          <a:lstStyle/>
          <a:p>
            <a:pPr marL="160655" marR="159385" algn="ctr">
              <a:lnSpc>
                <a:spcPct val="100000"/>
              </a:lnSpc>
              <a:spcBef>
                <a:spcPts val="130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 flow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proven, </a:t>
            </a:r>
            <a:r>
              <a:rPr sz="1600" spc="-10" dirty="0">
                <a:latin typeface="Calibri"/>
                <a:cs typeface="Calibri"/>
              </a:rPr>
              <a:t>structured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approach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outlining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flow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end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addition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performance</a:t>
            </a:r>
            <a:r>
              <a:rPr sz="1600" dirty="0">
                <a:latin typeface="Calibri"/>
                <a:cs typeface="Calibri"/>
              </a:rPr>
              <a:t> issues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opportunities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improvement.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allows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for </a:t>
            </a:r>
            <a:r>
              <a:rPr sz="1600" dirty="0">
                <a:latin typeface="Calibri"/>
                <a:cs typeface="Calibri"/>
              </a:rPr>
              <a:t>all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attributes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captured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(including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inputs,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outputs,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steps,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resources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dirty="0">
                <a:latin typeface="Calibri"/>
                <a:cs typeface="Calibri"/>
              </a:rPr>
              <a:t>description)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addition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areas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experience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pain.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38"/>
            <a:ext cx="9192780" cy="18440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45415" marR="14287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ideally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suited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conclusion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10" dirty="0">
                <a:latin typeface="Calibri"/>
                <a:cs typeface="Calibri"/>
              </a:rPr>
              <a:t> information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needing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summarized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presented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executive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audience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other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stakeholders.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most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applicable</a:t>
            </a:r>
            <a:r>
              <a:rPr sz="1600" spc="5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flow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“left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right”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 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relevant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discussion.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 </a:t>
            </a:r>
            <a:r>
              <a:rPr sz="1600" dirty="0">
                <a:latin typeface="Calibri"/>
                <a:cs typeface="Calibri"/>
              </a:rPr>
              <a:t>includes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4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flow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steps,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more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added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additional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pages.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5016"/>
            <a:ext cx="9192780" cy="18364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182245" marR="179070" indent="-1905" algn="ctr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This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template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conveying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items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relating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terms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context,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flow, attributes,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issues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 opportunities.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proven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executive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audiences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 wide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array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stakeholders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understand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challenges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facing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operational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environment,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ideas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garnering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support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Process</a:t>
            </a:r>
            <a:r>
              <a:rPr spc="-50" dirty="0"/>
              <a:t> </a:t>
            </a:r>
            <a:r>
              <a:rPr spc="-30" dirty="0"/>
              <a:t>Flow</a:t>
            </a:r>
            <a:r>
              <a:rPr spc="-370" dirty="0"/>
              <a:t> </a:t>
            </a:r>
            <a:r>
              <a:rPr dirty="0"/>
              <a:t>Analysis</a:t>
            </a:r>
            <a:r>
              <a:rPr spc="-45" dirty="0"/>
              <a:t> </a:t>
            </a:r>
            <a:r>
              <a:rPr sz="3150" spc="415" dirty="0"/>
              <a:t>–</a:t>
            </a:r>
            <a:r>
              <a:rPr sz="3150" spc="5" dirty="0"/>
              <a:t> </a:t>
            </a:r>
            <a:r>
              <a:rPr sz="3150" spc="65" dirty="0"/>
              <a:t>Method</a:t>
            </a:r>
            <a:endParaRPr sz="3150" dirty="0"/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85197" y="2578417"/>
            <a:ext cx="5729605" cy="3851910"/>
            <a:chOff x="3485197" y="2578417"/>
            <a:chExt cx="5729605" cy="385191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4531" y="2587751"/>
              <a:ext cx="5710427" cy="383286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489959" y="2583179"/>
              <a:ext cx="5720080" cy="3842385"/>
            </a:xfrm>
            <a:custGeom>
              <a:avLst/>
              <a:gdLst/>
              <a:ahLst/>
              <a:cxnLst/>
              <a:rect l="l" t="t" r="r" b="b"/>
              <a:pathLst>
                <a:path w="5720080" h="3842385">
                  <a:moveTo>
                    <a:pt x="0" y="3842004"/>
                  </a:moveTo>
                  <a:lnTo>
                    <a:pt x="5719572" y="3842004"/>
                  </a:lnTo>
                  <a:lnTo>
                    <a:pt x="5719572" y="0"/>
                  </a:lnTo>
                  <a:lnTo>
                    <a:pt x="0" y="0"/>
                  </a:lnTo>
                  <a:lnTo>
                    <a:pt x="0" y="3842004"/>
                  </a:lnTo>
                  <a:close/>
                </a:path>
              </a:pathLst>
            </a:custGeom>
            <a:ln w="9143">
              <a:solidFill>
                <a:srgbClr val="3C3C3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5612" y="1914144"/>
            <a:ext cx="2409825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410845" marR="263525" indent="-140335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Identify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input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each </a:t>
            </a:r>
            <a:r>
              <a:rPr sz="1100" dirty="0">
                <a:latin typeface="Calibri"/>
                <a:cs typeface="Calibri"/>
              </a:rPr>
              <a:t>discrete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step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process.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878901" y="2121789"/>
            <a:ext cx="6061710" cy="4922520"/>
            <a:chOff x="1878901" y="2121789"/>
            <a:chExt cx="6061710" cy="4922520"/>
          </a:xfrm>
        </p:grpSpPr>
        <p:sp>
          <p:nvSpPr>
            <p:cNvPr id="14" name="object 14"/>
            <p:cNvSpPr/>
            <p:nvPr/>
          </p:nvSpPr>
          <p:spPr>
            <a:xfrm>
              <a:off x="3107817" y="2121789"/>
              <a:ext cx="549910" cy="805180"/>
            </a:xfrm>
            <a:custGeom>
              <a:avLst/>
              <a:gdLst/>
              <a:ahLst/>
              <a:cxnLst/>
              <a:rect l="l" t="t" r="r" b="b"/>
              <a:pathLst>
                <a:path w="549910" h="805180">
                  <a:moveTo>
                    <a:pt x="501355" y="745256"/>
                  </a:moveTo>
                  <a:lnTo>
                    <a:pt x="475106" y="763143"/>
                  </a:lnTo>
                  <a:lnTo>
                    <a:pt x="549529" y="804672"/>
                  </a:lnTo>
                  <a:lnTo>
                    <a:pt x="543392" y="759333"/>
                  </a:lnTo>
                  <a:lnTo>
                    <a:pt x="514477" y="759333"/>
                  </a:lnTo>
                  <a:lnTo>
                    <a:pt x="510540" y="758698"/>
                  </a:lnTo>
                  <a:lnTo>
                    <a:pt x="508507" y="755776"/>
                  </a:lnTo>
                  <a:lnTo>
                    <a:pt x="501355" y="745256"/>
                  </a:lnTo>
                  <a:close/>
                </a:path>
                <a:path w="549910" h="805180">
                  <a:moveTo>
                    <a:pt x="511865" y="738093"/>
                  </a:moveTo>
                  <a:lnTo>
                    <a:pt x="501355" y="745256"/>
                  </a:lnTo>
                  <a:lnTo>
                    <a:pt x="508507" y="755776"/>
                  </a:lnTo>
                  <a:lnTo>
                    <a:pt x="510540" y="758698"/>
                  </a:lnTo>
                  <a:lnTo>
                    <a:pt x="514477" y="759333"/>
                  </a:lnTo>
                  <a:lnTo>
                    <a:pt x="517397" y="757427"/>
                  </a:lnTo>
                  <a:lnTo>
                    <a:pt x="520192" y="755396"/>
                  </a:lnTo>
                  <a:lnTo>
                    <a:pt x="520954" y="751459"/>
                  </a:lnTo>
                  <a:lnTo>
                    <a:pt x="511865" y="738093"/>
                  </a:lnTo>
                  <a:close/>
                </a:path>
                <a:path w="549910" h="805180">
                  <a:moveTo>
                    <a:pt x="538098" y="720216"/>
                  </a:moveTo>
                  <a:lnTo>
                    <a:pt x="511865" y="738093"/>
                  </a:lnTo>
                  <a:lnTo>
                    <a:pt x="520954" y="751459"/>
                  </a:lnTo>
                  <a:lnTo>
                    <a:pt x="520192" y="755396"/>
                  </a:lnTo>
                  <a:lnTo>
                    <a:pt x="517397" y="757427"/>
                  </a:lnTo>
                  <a:lnTo>
                    <a:pt x="514477" y="759333"/>
                  </a:lnTo>
                  <a:lnTo>
                    <a:pt x="543392" y="759333"/>
                  </a:lnTo>
                  <a:lnTo>
                    <a:pt x="538098" y="720216"/>
                  </a:lnTo>
                  <a:close/>
                </a:path>
                <a:path w="549910" h="805180">
                  <a:moveTo>
                    <a:pt x="6603" y="0"/>
                  </a:moveTo>
                  <a:lnTo>
                    <a:pt x="3682" y="2032"/>
                  </a:lnTo>
                  <a:lnTo>
                    <a:pt x="762" y="3937"/>
                  </a:lnTo>
                  <a:lnTo>
                    <a:pt x="0" y="7874"/>
                  </a:lnTo>
                  <a:lnTo>
                    <a:pt x="2031" y="10795"/>
                  </a:lnTo>
                  <a:lnTo>
                    <a:pt x="501355" y="745256"/>
                  </a:lnTo>
                  <a:lnTo>
                    <a:pt x="511865" y="738093"/>
                  </a:lnTo>
                  <a:lnTo>
                    <a:pt x="12445" y="3683"/>
                  </a:lnTo>
                  <a:lnTo>
                    <a:pt x="10540" y="762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883664" y="6792467"/>
              <a:ext cx="6052185" cy="247015"/>
            </a:xfrm>
            <a:custGeom>
              <a:avLst/>
              <a:gdLst/>
              <a:ahLst/>
              <a:cxnLst/>
              <a:rect l="l" t="t" r="r" b="b"/>
              <a:pathLst>
                <a:path w="6052184" h="247015">
                  <a:moveTo>
                    <a:pt x="6051803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6051803" y="246887"/>
                  </a:lnTo>
                  <a:lnTo>
                    <a:pt x="605180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883664" y="6792467"/>
              <a:ext cx="6052185" cy="247015"/>
            </a:xfrm>
            <a:custGeom>
              <a:avLst/>
              <a:gdLst/>
              <a:ahLst/>
              <a:cxnLst/>
              <a:rect l="l" t="t" r="r" b="b"/>
              <a:pathLst>
                <a:path w="6052184" h="247015">
                  <a:moveTo>
                    <a:pt x="0" y="246887"/>
                  </a:moveTo>
                  <a:lnTo>
                    <a:pt x="6051803" y="246887"/>
                  </a:lnTo>
                  <a:lnTo>
                    <a:pt x="6051803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883664" y="6792468"/>
            <a:ext cx="6052185" cy="24701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643255">
              <a:lnSpc>
                <a:spcPct val="100000"/>
              </a:lnSpc>
              <a:spcBef>
                <a:spcPts val="320"/>
              </a:spcBef>
            </a:pPr>
            <a:r>
              <a:rPr sz="1000" i="1" dirty="0">
                <a:latin typeface="Calibri"/>
                <a:cs typeface="Calibri"/>
              </a:rPr>
              <a:t>More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comprehensive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“How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to”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guides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Process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Analysis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can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be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found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experttoolkit.com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5612" y="2549651"/>
            <a:ext cx="2409825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82245" marR="173990" indent="-63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2</a:t>
            </a:r>
            <a:r>
              <a:rPr sz="1100" dirty="0">
                <a:latin typeface="Calibri"/>
                <a:cs typeface="Calibri"/>
              </a:rPr>
              <a:t>. List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resources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 </a:t>
            </a:r>
            <a:r>
              <a:rPr sz="1100" dirty="0">
                <a:latin typeface="Calibri"/>
                <a:cs typeface="Calibri"/>
              </a:rPr>
              <a:t>involved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supporting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–</a:t>
            </a:r>
            <a:r>
              <a:rPr sz="1100" dirty="0">
                <a:latin typeface="Calibri"/>
                <a:cs typeface="Calibri"/>
              </a:rPr>
              <a:t> these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could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 </a:t>
            </a:r>
            <a:r>
              <a:rPr sz="1100" spc="-10" dirty="0">
                <a:latin typeface="Calibri"/>
                <a:cs typeface="Calibri"/>
              </a:rPr>
              <a:t>human.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5612" y="3355847"/>
            <a:ext cx="2409825" cy="42989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44145" marR="137160" indent="29209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Name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step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is </a:t>
            </a:r>
            <a:r>
              <a:rPr sz="1100" dirty="0">
                <a:latin typeface="Calibri"/>
                <a:cs typeface="Calibri"/>
              </a:rPr>
              <a:t>performed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process.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5612" y="3991355"/>
            <a:ext cx="2409825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880110" marR="88265" indent="-783590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4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Describe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step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Calibri"/>
                <a:cs typeface="Calibri"/>
              </a:rPr>
              <a:t> is </a:t>
            </a:r>
            <a:r>
              <a:rPr sz="1100" spc="-10" dirty="0">
                <a:latin typeface="Calibri"/>
                <a:cs typeface="Calibri"/>
              </a:rPr>
              <a:t>performed.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5612" y="4626864"/>
            <a:ext cx="2409825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 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Identify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outputs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endParaRPr sz="1100" dirty="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step.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5612" y="5262371"/>
            <a:ext cx="2409825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31445" marR="123825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6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Summarize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issues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that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experienced </a:t>
            </a:r>
            <a:r>
              <a:rPr sz="1100" dirty="0">
                <a:latin typeface="Calibri"/>
                <a:cs typeface="Calibri"/>
              </a:rPr>
              <a:t>as part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step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in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process.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5612" y="6068567"/>
            <a:ext cx="2409825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59385" marR="150495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7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Summarize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improvement opportunities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 arise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would </a:t>
            </a:r>
            <a:r>
              <a:rPr sz="1100" dirty="0">
                <a:latin typeface="Calibri"/>
                <a:cs typeface="Calibri"/>
              </a:rPr>
              <a:t>address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issues.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107944" y="2033016"/>
            <a:ext cx="4622165" cy="4342765"/>
            <a:chOff x="3107944" y="2033016"/>
            <a:chExt cx="4622165" cy="4342765"/>
          </a:xfrm>
        </p:grpSpPr>
        <p:sp>
          <p:nvSpPr>
            <p:cNvPr id="25" name="object 25"/>
            <p:cNvSpPr/>
            <p:nvPr/>
          </p:nvSpPr>
          <p:spPr>
            <a:xfrm>
              <a:off x="3107944" y="2842894"/>
              <a:ext cx="616585" cy="3533140"/>
            </a:xfrm>
            <a:custGeom>
              <a:avLst/>
              <a:gdLst/>
              <a:ahLst/>
              <a:cxnLst/>
              <a:rect l="l" t="t" r="r" b="b"/>
              <a:pathLst>
                <a:path w="616585" h="3533140">
                  <a:moveTo>
                    <a:pt x="461645" y="452501"/>
                  </a:moveTo>
                  <a:lnTo>
                    <a:pt x="448691" y="415036"/>
                  </a:lnTo>
                  <a:lnTo>
                    <a:pt x="433832" y="371983"/>
                  </a:lnTo>
                  <a:lnTo>
                    <a:pt x="411619" y="394665"/>
                  </a:lnTo>
                  <a:lnTo>
                    <a:pt x="11684" y="2540"/>
                  </a:lnTo>
                  <a:lnTo>
                    <a:pt x="9017" y="0"/>
                  </a:lnTo>
                  <a:lnTo>
                    <a:pt x="5080" y="0"/>
                  </a:lnTo>
                  <a:lnTo>
                    <a:pt x="2540" y="2540"/>
                  </a:lnTo>
                  <a:lnTo>
                    <a:pt x="127" y="5080"/>
                  </a:lnTo>
                  <a:lnTo>
                    <a:pt x="127" y="9017"/>
                  </a:lnTo>
                  <a:lnTo>
                    <a:pt x="2667" y="11557"/>
                  </a:lnTo>
                  <a:lnTo>
                    <a:pt x="402767" y="403720"/>
                  </a:lnTo>
                  <a:lnTo>
                    <a:pt x="380492" y="426466"/>
                  </a:lnTo>
                  <a:lnTo>
                    <a:pt x="461645" y="452501"/>
                  </a:lnTo>
                  <a:close/>
                </a:path>
                <a:path w="616585" h="3533140">
                  <a:moveTo>
                    <a:pt x="549402" y="3375025"/>
                  </a:moveTo>
                  <a:lnTo>
                    <a:pt x="465709" y="3358769"/>
                  </a:lnTo>
                  <a:lnTo>
                    <a:pt x="474230" y="3389376"/>
                  </a:lnTo>
                  <a:lnTo>
                    <a:pt x="5461" y="3519551"/>
                  </a:lnTo>
                  <a:lnTo>
                    <a:pt x="2032" y="3520440"/>
                  </a:lnTo>
                  <a:lnTo>
                    <a:pt x="0" y="3523996"/>
                  </a:lnTo>
                  <a:lnTo>
                    <a:pt x="1016" y="3527425"/>
                  </a:lnTo>
                  <a:lnTo>
                    <a:pt x="1905" y="3530727"/>
                  </a:lnTo>
                  <a:lnTo>
                    <a:pt x="5461" y="3532759"/>
                  </a:lnTo>
                  <a:lnTo>
                    <a:pt x="8763" y="3531743"/>
                  </a:lnTo>
                  <a:lnTo>
                    <a:pt x="477608" y="3401542"/>
                  </a:lnTo>
                  <a:lnTo>
                    <a:pt x="486156" y="3432175"/>
                  </a:lnTo>
                  <a:lnTo>
                    <a:pt x="538429" y="3384931"/>
                  </a:lnTo>
                  <a:lnTo>
                    <a:pt x="549402" y="3375025"/>
                  </a:lnTo>
                  <a:close/>
                </a:path>
                <a:path w="616585" h="3533140">
                  <a:moveTo>
                    <a:pt x="549592" y="781431"/>
                  </a:moveTo>
                  <a:lnTo>
                    <a:pt x="477266" y="735965"/>
                  </a:lnTo>
                  <a:lnTo>
                    <a:pt x="474141" y="767486"/>
                  </a:lnTo>
                  <a:lnTo>
                    <a:pt x="7747" y="721487"/>
                  </a:lnTo>
                  <a:lnTo>
                    <a:pt x="4191" y="721233"/>
                  </a:lnTo>
                  <a:lnTo>
                    <a:pt x="1143" y="723773"/>
                  </a:lnTo>
                  <a:lnTo>
                    <a:pt x="762" y="727202"/>
                  </a:lnTo>
                  <a:lnTo>
                    <a:pt x="508" y="730758"/>
                  </a:lnTo>
                  <a:lnTo>
                    <a:pt x="3048" y="733806"/>
                  </a:lnTo>
                  <a:lnTo>
                    <a:pt x="6477" y="734187"/>
                  </a:lnTo>
                  <a:lnTo>
                    <a:pt x="472884" y="780186"/>
                  </a:lnTo>
                  <a:lnTo>
                    <a:pt x="469773" y="811784"/>
                  </a:lnTo>
                  <a:lnTo>
                    <a:pt x="548068" y="781812"/>
                  </a:lnTo>
                  <a:lnTo>
                    <a:pt x="549059" y="781431"/>
                  </a:lnTo>
                  <a:lnTo>
                    <a:pt x="549592" y="781431"/>
                  </a:lnTo>
                  <a:close/>
                </a:path>
                <a:path w="616585" h="3533140">
                  <a:moveTo>
                    <a:pt x="558380" y="1396111"/>
                  </a:moveTo>
                  <a:lnTo>
                    <a:pt x="505206" y="1396111"/>
                  </a:lnTo>
                  <a:lnTo>
                    <a:pt x="504037" y="1396111"/>
                  </a:lnTo>
                  <a:lnTo>
                    <a:pt x="488937" y="1396111"/>
                  </a:lnTo>
                  <a:lnTo>
                    <a:pt x="487299" y="1426972"/>
                  </a:lnTo>
                  <a:lnTo>
                    <a:pt x="558380" y="1396111"/>
                  </a:lnTo>
                  <a:close/>
                </a:path>
                <a:path w="616585" h="3533140">
                  <a:moveTo>
                    <a:pt x="565404" y="1393063"/>
                  </a:moveTo>
                  <a:lnTo>
                    <a:pt x="491363" y="1350899"/>
                  </a:lnTo>
                  <a:lnTo>
                    <a:pt x="489661" y="1382623"/>
                  </a:lnTo>
                  <a:lnTo>
                    <a:pt x="7493" y="1356995"/>
                  </a:lnTo>
                  <a:lnTo>
                    <a:pt x="3797" y="1356995"/>
                  </a:lnTo>
                  <a:lnTo>
                    <a:pt x="1016" y="1359535"/>
                  </a:lnTo>
                  <a:lnTo>
                    <a:pt x="762" y="1362964"/>
                  </a:lnTo>
                  <a:lnTo>
                    <a:pt x="635" y="1366520"/>
                  </a:lnTo>
                  <a:lnTo>
                    <a:pt x="3302" y="1369441"/>
                  </a:lnTo>
                  <a:lnTo>
                    <a:pt x="6731" y="1369695"/>
                  </a:lnTo>
                  <a:lnTo>
                    <a:pt x="488988" y="1395323"/>
                  </a:lnTo>
                  <a:lnTo>
                    <a:pt x="506056" y="1395323"/>
                  </a:lnTo>
                  <a:lnTo>
                    <a:pt x="560222" y="1395323"/>
                  </a:lnTo>
                  <a:lnTo>
                    <a:pt x="565404" y="1393063"/>
                  </a:lnTo>
                  <a:close/>
                </a:path>
                <a:path w="616585" h="3533140">
                  <a:moveTo>
                    <a:pt x="607822" y="2004695"/>
                  </a:moveTo>
                  <a:lnTo>
                    <a:pt x="594182" y="1997710"/>
                  </a:lnTo>
                  <a:lnTo>
                    <a:pt x="532003" y="1965833"/>
                  </a:lnTo>
                  <a:lnTo>
                    <a:pt x="531672" y="1997595"/>
                  </a:lnTo>
                  <a:lnTo>
                    <a:pt x="7112" y="1992503"/>
                  </a:lnTo>
                  <a:lnTo>
                    <a:pt x="3683" y="1992503"/>
                  </a:lnTo>
                  <a:lnTo>
                    <a:pt x="762" y="1995297"/>
                  </a:lnTo>
                  <a:lnTo>
                    <a:pt x="762" y="2002282"/>
                  </a:lnTo>
                  <a:lnTo>
                    <a:pt x="3556" y="2005203"/>
                  </a:lnTo>
                  <a:lnTo>
                    <a:pt x="531545" y="2010295"/>
                  </a:lnTo>
                  <a:lnTo>
                    <a:pt x="544195" y="2010410"/>
                  </a:lnTo>
                  <a:lnTo>
                    <a:pt x="531545" y="2010410"/>
                  </a:lnTo>
                  <a:lnTo>
                    <a:pt x="531241" y="2042033"/>
                  </a:lnTo>
                  <a:lnTo>
                    <a:pt x="596099" y="2010410"/>
                  </a:lnTo>
                  <a:lnTo>
                    <a:pt x="607822" y="2004695"/>
                  </a:lnTo>
                  <a:close/>
                </a:path>
                <a:path w="616585" h="3533140">
                  <a:moveTo>
                    <a:pt x="616077" y="2584069"/>
                  </a:moveTo>
                  <a:lnTo>
                    <a:pt x="533400" y="2563495"/>
                  </a:lnTo>
                  <a:lnTo>
                    <a:pt x="540321" y="2594470"/>
                  </a:lnTo>
                  <a:lnTo>
                    <a:pt x="2286" y="2714625"/>
                  </a:lnTo>
                  <a:lnTo>
                    <a:pt x="127" y="2718054"/>
                  </a:lnTo>
                  <a:lnTo>
                    <a:pt x="1651" y="2724912"/>
                  </a:lnTo>
                  <a:lnTo>
                    <a:pt x="5080" y="2726944"/>
                  </a:lnTo>
                  <a:lnTo>
                    <a:pt x="543102" y="2606903"/>
                  </a:lnTo>
                  <a:lnTo>
                    <a:pt x="550037" y="2637917"/>
                  </a:lnTo>
                  <a:lnTo>
                    <a:pt x="607656" y="2590927"/>
                  </a:lnTo>
                  <a:lnTo>
                    <a:pt x="616077" y="2584069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488436" y="2033016"/>
              <a:ext cx="4241800" cy="431800"/>
            </a:xfrm>
            <a:custGeom>
              <a:avLst/>
              <a:gdLst/>
              <a:ahLst/>
              <a:cxnLst/>
              <a:rect l="l" t="t" r="r" b="b"/>
              <a:pathLst>
                <a:path w="4241800" h="431800">
                  <a:moveTo>
                    <a:pt x="4241292" y="0"/>
                  </a:moveTo>
                  <a:lnTo>
                    <a:pt x="0" y="0"/>
                  </a:lnTo>
                  <a:lnTo>
                    <a:pt x="0" y="431291"/>
                  </a:lnTo>
                  <a:lnTo>
                    <a:pt x="4241292" y="431291"/>
                  </a:lnTo>
                  <a:lnTo>
                    <a:pt x="42412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488435" y="2033016"/>
            <a:ext cx="4241800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904364" marR="215265" indent="-1682750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Discrete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process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steps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or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tasks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run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from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left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to right.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Add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more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as </a:t>
            </a:r>
            <a:r>
              <a:rPr sz="1100" b="1" spc="-10" dirty="0">
                <a:latin typeface="Calibri"/>
                <a:cs typeface="Calibri"/>
              </a:rPr>
              <a:t>needed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23378" y="2218054"/>
            <a:ext cx="931544" cy="76200"/>
          </a:xfrm>
          <a:custGeom>
            <a:avLst/>
            <a:gdLst/>
            <a:ahLst/>
            <a:cxnLst/>
            <a:rect l="l" t="t" r="r" b="b"/>
            <a:pathLst>
              <a:path w="931545" h="76200">
                <a:moveTo>
                  <a:pt x="855218" y="0"/>
                </a:moveTo>
                <a:lnTo>
                  <a:pt x="854582" y="76200"/>
                </a:lnTo>
                <a:lnTo>
                  <a:pt x="919115" y="44577"/>
                </a:lnTo>
                <a:lnTo>
                  <a:pt x="871093" y="44577"/>
                </a:lnTo>
                <a:lnTo>
                  <a:pt x="873887" y="41783"/>
                </a:lnTo>
                <a:lnTo>
                  <a:pt x="874011" y="34798"/>
                </a:lnTo>
                <a:lnTo>
                  <a:pt x="874146" y="34798"/>
                </a:lnTo>
                <a:lnTo>
                  <a:pt x="871093" y="31877"/>
                </a:lnTo>
                <a:lnTo>
                  <a:pt x="917613" y="31877"/>
                </a:lnTo>
                <a:lnTo>
                  <a:pt x="855218" y="0"/>
                </a:lnTo>
                <a:close/>
              </a:path>
              <a:path w="931545" h="76200">
                <a:moveTo>
                  <a:pt x="6350" y="25019"/>
                </a:moveTo>
                <a:lnTo>
                  <a:pt x="2921" y="25019"/>
                </a:lnTo>
                <a:lnTo>
                  <a:pt x="0" y="27812"/>
                </a:lnTo>
                <a:lnTo>
                  <a:pt x="0" y="34798"/>
                </a:lnTo>
                <a:lnTo>
                  <a:pt x="2794" y="37719"/>
                </a:lnTo>
                <a:lnTo>
                  <a:pt x="867536" y="44577"/>
                </a:lnTo>
                <a:lnTo>
                  <a:pt x="854846" y="44577"/>
                </a:lnTo>
                <a:lnTo>
                  <a:pt x="854952" y="31877"/>
                </a:lnTo>
                <a:lnTo>
                  <a:pt x="867663" y="31877"/>
                </a:lnTo>
                <a:lnTo>
                  <a:pt x="6350" y="25019"/>
                </a:lnTo>
                <a:close/>
              </a:path>
              <a:path w="931545" h="76200">
                <a:moveTo>
                  <a:pt x="917613" y="31877"/>
                </a:moveTo>
                <a:lnTo>
                  <a:pt x="871093" y="31877"/>
                </a:lnTo>
                <a:lnTo>
                  <a:pt x="874146" y="34798"/>
                </a:lnTo>
                <a:lnTo>
                  <a:pt x="874011" y="34798"/>
                </a:lnTo>
                <a:lnTo>
                  <a:pt x="873887" y="41783"/>
                </a:lnTo>
                <a:lnTo>
                  <a:pt x="871093" y="44577"/>
                </a:lnTo>
                <a:lnTo>
                  <a:pt x="919115" y="44577"/>
                </a:lnTo>
                <a:lnTo>
                  <a:pt x="931037" y="38735"/>
                </a:lnTo>
                <a:lnTo>
                  <a:pt x="917613" y="31877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Process</a:t>
            </a:r>
            <a:r>
              <a:rPr spc="-40" dirty="0"/>
              <a:t> </a:t>
            </a:r>
            <a:r>
              <a:rPr spc="-30" dirty="0"/>
              <a:t>Flow</a:t>
            </a:r>
            <a:r>
              <a:rPr spc="-365" dirty="0"/>
              <a:t> </a:t>
            </a:r>
            <a:r>
              <a:rPr dirty="0"/>
              <a:t>Analysis</a:t>
            </a:r>
            <a:r>
              <a:rPr spc="-35" dirty="0"/>
              <a:t> </a:t>
            </a:r>
            <a:r>
              <a:rPr spc="420" dirty="0"/>
              <a:t>–</a:t>
            </a:r>
            <a:r>
              <a:rPr spc="-520" dirty="0"/>
              <a:t> </a:t>
            </a:r>
            <a:r>
              <a:rPr spc="-10" dirty="0"/>
              <a:t>Template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1053" y="3133225"/>
            <a:ext cx="1796841" cy="13809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72411" y="3145535"/>
            <a:ext cx="1704339" cy="129730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1053" y="2534163"/>
            <a:ext cx="1796841" cy="5871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772411" y="2546604"/>
            <a:ext cx="1704339" cy="50292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51053" y="1968865"/>
            <a:ext cx="1796841" cy="5534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772411" y="1981200"/>
            <a:ext cx="1704339" cy="4699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51053" y="4532184"/>
            <a:ext cx="1796841" cy="58854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772411" y="4544567"/>
            <a:ext cx="1704339" cy="50482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51053" y="1404925"/>
            <a:ext cx="1796841" cy="55198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772411" y="1417319"/>
            <a:ext cx="1704339" cy="46799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41932" y="5106911"/>
            <a:ext cx="1815083" cy="147980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772411" y="5137403"/>
            <a:ext cx="1704339" cy="136906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8686" y="3133225"/>
            <a:ext cx="1083945" cy="1381125"/>
            <a:chOff x="458686" y="3133225"/>
            <a:chExt cx="1083945" cy="138112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8686" y="3133225"/>
              <a:ext cx="1083639" cy="13809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9683" y="3653015"/>
              <a:ext cx="958583" cy="3688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80059" y="3145535"/>
              <a:ext cx="990600" cy="1297305"/>
            </a:xfrm>
            <a:custGeom>
              <a:avLst/>
              <a:gdLst/>
              <a:ahLst/>
              <a:cxnLst/>
              <a:rect l="l" t="t" r="r" b="b"/>
              <a:pathLst>
                <a:path w="990600" h="1297304">
                  <a:moveTo>
                    <a:pt x="990600" y="0"/>
                  </a:moveTo>
                  <a:lnTo>
                    <a:pt x="0" y="0"/>
                  </a:lnTo>
                  <a:lnTo>
                    <a:pt x="0" y="1296924"/>
                  </a:lnTo>
                  <a:lnTo>
                    <a:pt x="990600" y="12969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1A31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80059" y="3145535"/>
            <a:ext cx="990600" cy="1297305"/>
          </a:xfrm>
          <a:prstGeom prst="rect">
            <a:avLst/>
          </a:prstGeom>
          <a:ln w="9143">
            <a:solidFill>
              <a:srgbClr val="000F2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42875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DESCRIPTION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8686" y="2534163"/>
            <a:ext cx="1083639" cy="58710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480059" y="2546604"/>
            <a:ext cx="990600" cy="502920"/>
          </a:xfrm>
          <a:prstGeom prst="rect">
            <a:avLst/>
          </a:prstGeom>
          <a:solidFill>
            <a:srgbClr val="1A315F"/>
          </a:solidFill>
          <a:ln w="9143">
            <a:solidFill>
              <a:srgbClr val="000F2F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79070">
              <a:lnSpc>
                <a:spcPct val="100000"/>
              </a:lnSpc>
            </a:pP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TASK /</a:t>
            </a:r>
            <a:r>
              <a:rPr sz="1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0222" y="1968865"/>
            <a:ext cx="1085125" cy="553426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81583" y="1981200"/>
            <a:ext cx="992505" cy="469900"/>
          </a:xfrm>
          <a:prstGeom prst="rect">
            <a:avLst/>
          </a:prstGeom>
          <a:solidFill>
            <a:srgbClr val="1A315F"/>
          </a:solidFill>
          <a:ln w="9143">
            <a:solidFill>
              <a:srgbClr val="000F2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15265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RESOURCE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58686" y="4532184"/>
            <a:ext cx="1083639" cy="588545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480059" y="4544567"/>
            <a:ext cx="990600" cy="504825"/>
          </a:xfrm>
          <a:prstGeom prst="rect">
            <a:avLst/>
          </a:prstGeom>
          <a:solidFill>
            <a:srgbClr val="1A315F"/>
          </a:solidFill>
          <a:ln w="9143">
            <a:solidFill>
              <a:srgbClr val="000F2F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73685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OUTPUT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8686" y="1404925"/>
            <a:ext cx="1083639" cy="551985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480059" y="1417319"/>
            <a:ext cx="990600" cy="467995"/>
          </a:xfrm>
          <a:prstGeom prst="rect">
            <a:avLst/>
          </a:prstGeom>
          <a:solidFill>
            <a:srgbClr val="1A315F"/>
          </a:solidFill>
          <a:ln w="9143">
            <a:solidFill>
              <a:srgbClr val="000F2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INPUT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43483" y="1455419"/>
            <a:ext cx="1279525" cy="5131435"/>
            <a:chOff x="443483" y="1455419"/>
            <a:chExt cx="1279525" cy="5131435"/>
          </a:xfrm>
        </p:grpSpPr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9565" y="1456409"/>
              <a:ext cx="152824" cy="43994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586483" y="1455419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4">
                  <a:moveTo>
                    <a:pt x="0" y="0"/>
                  </a:moveTo>
                  <a:lnTo>
                    <a:pt x="0" y="391667"/>
                  </a:lnTo>
                  <a:lnTo>
                    <a:pt x="77723" y="195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9579" y="5106911"/>
              <a:ext cx="1101852" cy="14798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43483" y="5681459"/>
              <a:ext cx="1112520" cy="36882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80059" y="5137403"/>
            <a:ext cx="990600" cy="1369060"/>
          </a:xfrm>
          <a:prstGeom prst="rect">
            <a:avLst/>
          </a:prstGeom>
          <a:solidFill>
            <a:srgbClr val="9C3636"/>
          </a:solidFill>
          <a:ln w="9143">
            <a:solidFill>
              <a:srgbClr val="000F2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5405">
              <a:lnSpc>
                <a:spcPct val="100000"/>
              </a:lnSpc>
            </a:pP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PROCESS</a:t>
            </a:r>
            <a:r>
              <a:rPr sz="1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ISSUES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569565" y="2019300"/>
            <a:ext cx="3978275" cy="4048760"/>
            <a:chOff x="1569565" y="2019300"/>
            <a:chExt cx="3978275" cy="4048760"/>
          </a:xfrm>
        </p:grpSpPr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9565" y="2020289"/>
              <a:ext cx="152824" cy="43994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586484" y="2019300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4">
                  <a:moveTo>
                    <a:pt x="0" y="0"/>
                  </a:moveTo>
                  <a:lnTo>
                    <a:pt x="0" y="391667"/>
                  </a:lnTo>
                  <a:lnTo>
                    <a:pt x="77723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9565" y="2602457"/>
              <a:ext cx="152824" cy="43994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86484" y="2601468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4">
                  <a:moveTo>
                    <a:pt x="0" y="0"/>
                  </a:moveTo>
                  <a:lnTo>
                    <a:pt x="0" y="391668"/>
                  </a:lnTo>
                  <a:lnTo>
                    <a:pt x="77723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9565" y="3599153"/>
              <a:ext cx="152824" cy="43994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586484" y="3598163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5">
                  <a:moveTo>
                    <a:pt x="0" y="0"/>
                  </a:moveTo>
                  <a:lnTo>
                    <a:pt x="0" y="391668"/>
                  </a:lnTo>
                  <a:lnTo>
                    <a:pt x="77723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9565" y="4601945"/>
              <a:ext cx="152824" cy="43994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586484" y="4600955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5">
                  <a:moveTo>
                    <a:pt x="0" y="0"/>
                  </a:moveTo>
                  <a:lnTo>
                    <a:pt x="0" y="391668"/>
                  </a:lnTo>
                  <a:lnTo>
                    <a:pt x="77723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9565" y="5627597"/>
              <a:ext cx="152824" cy="43994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586484" y="5626608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5">
                  <a:moveTo>
                    <a:pt x="0" y="0"/>
                  </a:moveTo>
                  <a:lnTo>
                    <a:pt x="0" y="391668"/>
                  </a:lnTo>
                  <a:lnTo>
                    <a:pt x="77723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5" name="object 4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0541" y="3133225"/>
              <a:ext cx="1796841" cy="138092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3771900" y="3145535"/>
            <a:ext cx="1704339" cy="129730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0540" y="2534163"/>
            <a:ext cx="1796841" cy="587100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3771900" y="2546604"/>
            <a:ext cx="1704339" cy="50292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50540" y="1968865"/>
            <a:ext cx="1796841" cy="553426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3771900" y="1981200"/>
            <a:ext cx="1704339" cy="4699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50540" y="4532184"/>
            <a:ext cx="1796841" cy="588545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3771900" y="4544567"/>
            <a:ext cx="1704339" cy="50482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50540" y="1404925"/>
            <a:ext cx="1796841" cy="551985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3771900" y="1417319"/>
            <a:ext cx="1704339" cy="46799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41420" y="5106911"/>
            <a:ext cx="1815083" cy="1479804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3771900" y="5137403"/>
            <a:ext cx="1704339" cy="136906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569208" y="1455419"/>
            <a:ext cx="4010025" cy="4639310"/>
            <a:chOff x="3569208" y="1455419"/>
            <a:chExt cx="4010025" cy="4639310"/>
          </a:xfrm>
        </p:grpSpPr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78272" y="1456409"/>
              <a:ext cx="154087" cy="439943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595116" y="1455419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4">
                  <a:moveTo>
                    <a:pt x="0" y="0"/>
                  </a:moveTo>
                  <a:lnTo>
                    <a:pt x="0" y="391667"/>
                  </a:lnTo>
                  <a:lnTo>
                    <a:pt x="79248" y="195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0" name="object 6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78272" y="2020289"/>
              <a:ext cx="154087" cy="439943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3595116" y="2019300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4">
                  <a:moveTo>
                    <a:pt x="0" y="0"/>
                  </a:moveTo>
                  <a:lnTo>
                    <a:pt x="0" y="391667"/>
                  </a:lnTo>
                  <a:lnTo>
                    <a:pt x="79248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78272" y="2602457"/>
              <a:ext cx="154087" cy="43994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3595116" y="2601467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4">
                  <a:moveTo>
                    <a:pt x="0" y="0"/>
                  </a:moveTo>
                  <a:lnTo>
                    <a:pt x="0" y="391668"/>
                  </a:lnTo>
                  <a:lnTo>
                    <a:pt x="79248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4" name="object 6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78272" y="3599153"/>
              <a:ext cx="154087" cy="439943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3595116" y="3598163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5">
                  <a:moveTo>
                    <a:pt x="0" y="0"/>
                  </a:moveTo>
                  <a:lnTo>
                    <a:pt x="0" y="391668"/>
                  </a:lnTo>
                  <a:lnTo>
                    <a:pt x="79248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6" name="object 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78272" y="4601945"/>
              <a:ext cx="154087" cy="43994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3595116" y="4600955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5">
                  <a:moveTo>
                    <a:pt x="0" y="0"/>
                  </a:moveTo>
                  <a:lnTo>
                    <a:pt x="0" y="391668"/>
                  </a:lnTo>
                  <a:lnTo>
                    <a:pt x="79248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8" name="object 6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69208" y="5600661"/>
              <a:ext cx="181279" cy="493814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595116" y="5626608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5">
                  <a:moveTo>
                    <a:pt x="0" y="0"/>
                  </a:moveTo>
                  <a:lnTo>
                    <a:pt x="0" y="391668"/>
                  </a:lnTo>
                  <a:lnTo>
                    <a:pt x="79248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0" name="object 7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2033" y="3133225"/>
              <a:ext cx="1796841" cy="1380920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5803391" y="3145535"/>
            <a:ext cx="1704339" cy="129730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2033" y="2534163"/>
            <a:ext cx="1796841" cy="587100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5803391" y="2546604"/>
            <a:ext cx="1704339" cy="50292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82033" y="1968865"/>
            <a:ext cx="1796841" cy="553426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5803391" y="1981200"/>
            <a:ext cx="1704339" cy="4699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76" name="object 7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82033" y="4532184"/>
            <a:ext cx="1796841" cy="588545"/>
          </a:xfrm>
          <a:prstGeom prst="rect">
            <a:avLst/>
          </a:prstGeom>
        </p:spPr>
      </p:pic>
      <p:sp>
        <p:nvSpPr>
          <p:cNvPr id="77" name="object 77"/>
          <p:cNvSpPr txBox="1"/>
          <p:nvPr/>
        </p:nvSpPr>
        <p:spPr>
          <a:xfrm>
            <a:off x="5803391" y="4544567"/>
            <a:ext cx="1704339" cy="50482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78" name="object 7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82033" y="1404925"/>
            <a:ext cx="1796841" cy="551985"/>
          </a:xfrm>
          <a:prstGeom prst="rect">
            <a:avLst/>
          </a:prstGeom>
        </p:spPr>
      </p:pic>
      <p:sp>
        <p:nvSpPr>
          <p:cNvPr id="79" name="object 79"/>
          <p:cNvSpPr txBox="1"/>
          <p:nvPr/>
        </p:nvSpPr>
        <p:spPr>
          <a:xfrm>
            <a:off x="5803391" y="1417319"/>
            <a:ext cx="1704339" cy="46799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80" name="object 8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72911" y="5106911"/>
            <a:ext cx="1815084" cy="1479804"/>
          </a:xfrm>
          <a:prstGeom prst="rect">
            <a:avLst/>
          </a:prstGeom>
        </p:spPr>
      </p:pic>
      <p:sp>
        <p:nvSpPr>
          <p:cNvPr id="81" name="object 81"/>
          <p:cNvSpPr txBox="1"/>
          <p:nvPr/>
        </p:nvSpPr>
        <p:spPr>
          <a:xfrm>
            <a:off x="5803391" y="5137403"/>
            <a:ext cx="1704339" cy="136906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5577685" y="1455419"/>
            <a:ext cx="4031615" cy="4612640"/>
            <a:chOff x="5577685" y="1455419"/>
            <a:chExt cx="4031615" cy="4612640"/>
          </a:xfrm>
        </p:grpSpPr>
        <p:pic>
          <p:nvPicPr>
            <p:cNvPr id="83" name="object 8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1456409"/>
              <a:ext cx="152824" cy="439943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5594603" y="1455419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4">
                  <a:moveTo>
                    <a:pt x="0" y="0"/>
                  </a:moveTo>
                  <a:lnTo>
                    <a:pt x="0" y="391667"/>
                  </a:lnTo>
                  <a:lnTo>
                    <a:pt x="77724" y="195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5" name="object 8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2020289"/>
              <a:ext cx="152824" cy="439943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5594603" y="2019300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4">
                  <a:moveTo>
                    <a:pt x="0" y="0"/>
                  </a:moveTo>
                  <a:lnTo>
                    <a:pt x="0" y="391667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7" name="object 8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2602457"/>
              <a:ext cx="152824" cy="439943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5594603" y="2601467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4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9" name="object 8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3599153"/>
              <a:ext cx="152824" cy="439943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5594603" y="3598163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1" name="object 9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4601945"/>
              <a:ext cx="152824" cy="439943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5594603" y="4600955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3" name="object 9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5627597"/>
              <a:ext cx="152824" cy="439943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5594603" y="5626608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5" name="object 9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2000" y="3133225"/>
              <a:ext cx="1796841" cy="1380920"/>
            </a:xfrm>
            <a:prstGeom prst="rect">
              <a:avLst/>
            </a:prstGeom>
          </p:spPr>
        </p:pic>
      </p:grpSp>
      <p:sp>
        <p:nvSpPr>
          <p:cNvPr id="96" name="object 96"/>
          <p:cNvSpPr txBox="1"/>
          <p:nvPr/>
        </p:nvSpPr>
        <p:spPr>
          <a:xfrm>
            <a:off x="7833359" y="3145535"/>
            <a:ext cx="1704339" cy="129730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97" name="object 9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2000" y="2534163"/>
            <a:ext cx="1796841" cy="587100"/>
          </a:xfrm>
          <a:prstGeom prst="rect">
            <a:avLst/>
          </a:prstGeom>
        </p:spPr>
      </p:pic>
      <p:sp>
        <p:nvSpPr>
          <p:cNvPr id="98" name="object 98"/>
          <p:cNvSpPr txBox="1"/>
          <p:nvPr/>
        </p:nvSpPr>
        <p:spPr>
          <a:xfrm>
            <a:off x="7833359" y="2546604"/>
            <a:ext cx="1704339" cy="50292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99" name="object 9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12000" y="1968865"/>
            <a:ext cx="1796841" cy="553426"/>
          </a:xfrm>
          <a:prstGeom prst="rect">
            <a:avLst/>
          </a:prstGeom>
        </p:spPr>
      </p:pic>
      <p:sp>
        <p:nvSpPr>
          <p:cNvPr id="100" name="object 100"/>
          <p:cNvSpPr txBox="1"/>
          <p:nvPr/>
        </p:nvSpPr>
        <p:spPr>
          <a:xfrm>
            <a:off x="7833359" y="1981200"/>
            <a:ext cx="1704339" cy="4699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01" name="object 10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2000" y="4532184"/>
            <a:ext cx="1796841" cy="588545"/>
          </a:xfrm>
          <a:prstGeom prst="rect">
            <a:avLst/>
          </a:prstGeom>
        </p:spPr>
      </p:pic>
      <p:sp>
        <p:nvSpPr>
          <p:cNvPr id="102" name="object 102"/>
          <p:cNvSpPr txBox="1"/>
          <p:nvPr/>
        </p:nvSpPr>
        <p:spPr>
          <a:xfrm>
            <a:off x="7833359" y="4544567"/>
            <a:ext cx="1704339" cy="50482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03" name="object 10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12000" y="1404925"/>
            <a:ext cx="1796841" cy="551985"/>
          </a:xfrm>
          <a:prstGeom prst="rect">
            <a:avLst/>
          </a:prstGeom>
        </p:spPr>
      </p:pic>
      <p:sp>
        <p:nvSpPr>
          <p:cNvPr id="104" name="object 104"/>
          <p:cNvSpPr txBox="1"/>
          <p:nvPr/>
        </p:nvSpPr>
        <p:spPr>
          <a:xfrm>
            <a:off x="7833359" y="1417319"/>
            <a:ext cx="1704339" cy="467995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000" spc="-50" dirty="0">
                <a:latin typeface="Calibri"/>
                <a:cs typeface="Calibri"/>
              </a:rPr>
              <a:t>x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05" name="object 10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02880" y="5106911"/>
            <a:ext cx="1815083" cy="1479804"/>
          </a:xfrm>
          <a:prstGeom prst="rect">
            <a:avLst/>
          </a:prstGeom>
        </p:spPr>
      </p:pic>
      <p:sp>
        <p:nvSpPr>
          <p:cNvPr id="106" name="object 106"/>
          <p:cNvSpPr txBox="1"/>
          <p:nvPr/>
        </p:nvSpPr>
        <p:spPr>
          <a:xfrm>
            <a:off x="7833359" y="5137403"/>
            <a:ext cx="1704339" cy="136906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2499360" y="1103375"/>
            <a:ext cx="5262880" cy="4964430"/>
            <a:chOff x="2499360" y="1103375"/>
            <a:chExt cx="5262880" cy="4964430"/>
          </a:xfrm>
        </p:grpSpPr>
        <p:pic>
          <p:nvPicPr>
            <p:cNvPr id="108" name="object 10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1456409"/>
              <a:ext cx="152824" cy="439943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7626095" y="1455419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4">
                  <a:moveTo>
                    <a:pt x="0" y="0"/>
                  </a:moveTo>
                  <a:lnTo>
                    <a:pt x="0" y="391667"/>
                  </a:lnTo>
                  <a:lnTo>
                    <a:pt x="77724" y="195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0" name="object 11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2020289"/>
              <a:ext cx="152824" cy="439943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7626095" y="2019300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4">
                  <a:moveTo>
                    <a:pt x="0" y="0"/>
                  </a:moveTo>
                  <a:lnTo>
                    <a:pt x="0" y="391667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2" name="object 11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2602457"/>
              <a:ext cx="152824" cy="439943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7626095" y="2601467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4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4" name="object 11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3599153"/>
              <a:ext cx="152824" cy="439943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7626095" y="3598163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6" name="object 1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4601945"/>
              <a:ext cx="152824" cy="439943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7626095" y="4600955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8" name="object 1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5627597"/>
              <a:ext cx="152824" cy="439943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7626095" y="5626608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0" name="object 1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99360" y="1103375"/>
              <a:ext cx="276859" cy="27838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97324" y="1103375"/>
              <a:ext cx="278384" cy="27838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528816" y="1103375"/>
              <a:ext cx="276859" cy="278384"/>
            </a:xfrm>
            <a:prstGeom prst="rect">
              <a:avLst/>
            </a:prstGeom>
          </p:spPr>
        </p:pic>
      </p:grpSp>
      <p:sp>
        <p:nvSpPr>
          <p:cNvPr id="123" name="object 123"/>
          <p:cNvSpPr txBox="1"/>
          <p:nvPr/>
        </p:nvSpPr>
        <p:spPr>
          <a:xfrm>
            <a:off x="2580258" y="1133983"/>
            <a:ext cx="411987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11680" algn="l"/>
                <a:tab pos="4042410" algn="l"/>
              </a:tabLst>
            </a:pP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24" name="object 1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558783" y="1103375"/>
            <a:ext cx="278384" cy="278384"/>
          </a:xfrm>
          <a:prstGeom prst="rect">
            <a:avLst/>
          </a:prstGeom>
        </p:spPr>
      </p:pic>
      <p:sp>
        <p:nvSpPr>
          <p:cNvPr id="125" name="object 125"/>
          <p:cNvSpPr txBox="1"/>
          <p:nvPr/>
        </p:nvSpPr>
        <p:spPr>
          <a:xfrm>
            <a:off x="8641460" y="1133983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26" name="object 12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41932" y="6585204"/>
            <a:ext cx="1815083" cy="758977"/>
          </a:xfrm>
          <a:prstGeom prst="rect">
            <a:avLst/>
          </a:prstGeom>
        </p:spPr>
      </p:pic>
      <p:sp>
        <p:nvSpPr>
          <p:cNvPr id="127" name="object 127"/>
          <p:cNvSpPr txBox="1"/>
          <p:nvPr/>
        </p:nvSpPr>
        <p:spPr>
          <a:xfrm>
            <a:off x="1772411" y="6615683"/>
            <a:ext cx="1704339" cy="6477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28" name="object 128"/>
          <p:cNvGrpSpPr/>
          <p:nvPr/>
        </p:nvGrpSpPr>
        <p:grpSpPr>
          <a:xfrm>
            <a:off x="454151" y="6607843"/>
            <a:ext cx="1126490" cy="723265"/>
            <a:chOff x="454151" y="6607843"/>
            <a:chExt cx="1126490" cy="723265"/>
          </a:xfrm>
        </p:grpSpPr>
        <p:pic>
          <p:nvPicPr>
            <p:cNvPr id="129" name="object 1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2401" y="6607843"/>
              <a:ext cx="1074496" cy="72273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4151" y="6722363"/>
              <a:ext cx="1126248" cy="521246"/>
            </a:xfrm>
            <a:prstGeom prst="rect">
              <a:avLst/>
            </a:prstGeom>
          </p:spPr>
        </p:pic>
      </p:grpSp>
      <p:sp>
        <p:nvSpPr>
          <p:cNvPr id="131" name="object 131"/>
          <p:cNvSpPr txBox="1"/>
          <p:nvPr/>
        </p:nvSpPr>
        <p:spPr>
          <a:xfrm>
            <a:off x="489204" y="6615683"/>
            <a:ext cx="990600" cy="647700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177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66675" marR="60325" indent="16510">
              <a:lnSpc>
                <a:spcPct val="100000"/>
              </a:lnSpc>
              <a:spcBef>
                <a:spcPts val="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IMPROVEMENT OPPORTUNITIES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1560575" y="6585204"/>
            <a:ext cx="3996054" cy="759460"/>
            <a:chOff x="1560575" y="6585204"/>
            <a:chExt cx="3996054" cy="759460"/>
          </a:xfrm>
        </p:grpSpPr>
        <p:pic>
          <p:nvPicPr>
            <p:cNvPr id="133" name="object 1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60575" y="6717792"/>
              <a:ext cx="179793" cy="493814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586483" y="6743700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5" h="391795">
                  <a:moveTo>
                    <a:pt x="0" y="0"/>
                  </a:moveTo>
                  <a:lnTo>
                    <a:pt x="0" y="391668"/>
                  </a:lnTo>
                  <a:lnTo>
                    <a:pt x="77723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5" name="object 1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41419" y="6585204"/>
              <a:ext cx="1815083" cy="758977"/>
            </a:xfrm>
            <a:prstGeom prst="rect">
              <a:avLst/>
            </a:prstGeom>
          </p:spPr>
        </p:pic>
      </p:grpSp>
      <p:sp>
        <p:nvSpPr>
          <p:cNvPr id="136" name="object 136"/>
          <p:cNvSpPr txBox="1"/>
          <p:nvPr/>
        </p:nvSpPr>
        <p:spPr>
          <a:xfrm>
            <a:off x="3771900" y="6615683"/>
            <a:ext cx="1704339" cy="6477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37" name="object 137"/>
          <p:cNvGrpSpPr/>
          <p:nvPr/>
        </p:nvGrpSpPr>
        <p:grpSpPr>
          <a:xfrm>
            <a:off x="3569208" y="6585204"/>
            <a:ext cx="4018915" cy="759460"/>
            <a:chOff x="3569208" y="6585204"/>
            <a:chExt cx="4018915" cy="759460"/>
          </a:xfrm>
        </p:grpSpPr>
        <p:pic>
          <p:nvPicPr>
            <p:cNvPr id="138" name="object 1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69208" y="6717792"/>
              <a:ext cx="181279" cy="493814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3595116" y="6743700"/>
              <a:ext cx="79375" cy="391795"/>
            </a:xfrm>
            <a:custGeom>
              <a:avLst/>
              <a:gdLst/>
              <a:ahLst/>
              <a:cxnLst/>
              <a:rect l="l" t="t" r="r" b="b"/>
              <a:pathLst>
                <a:path w="79375" h="391795">
                  <a:moveTo>
                    <a:pt x="0" y="0"/>
                  </a:moveTo>
                  <a:lnTo>
                    <a:pt x="0" y="391668"/>
                  </a:lnTo>
                  <a:lnTo>
                    <a:pt x="79248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40" name="object 1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72912" y="6585204"/>
              <a:ext cx="1815084" cy="758977"/>
            </a:xfrm>
            <a:prstGeom prst="rect">
              <a:avLst/>
            </a:prstGeom>
          </p:spPr>
        </p:pic>
      </p:grpSp>
      <p:sp>
        <p:nvSpPr>
          <p:cNvPr id="141" name="object 141"/>
          <p:cNvSpPr txBox="1"/>
          <p:nvPr/>
        </p:nvSpPr>
        <p:spPr>
          <a:xfrm>
            <a:off x="5803391" y="6615683"/>
            <a:ext cx="1704339" cy="6477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42" name="object 142"/>
          <p:cNvGrpSpPr/>
          <p:nvPr/>
        </p:nvGrpSpPr>
        <p:grpSpPr>
          <a:xfrm>
            <a:off x="5577685" y="6585204"/>
            <a:ext cx="4040504" cy="759460"/>
            <a:chOff x="5577685" y="6585204"/>
            <a:chExt cx="4040504" cy="759460"/>
          </a:xfrm>
        </p:grpSpPr>
        <p:pic>
          <p:nvPicPr>
            <p:cNvPr id="143" name="object 1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685" y="6744727"/>
              <a:ext cx="152824" cy="439943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5594603" y="6743700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45" name="object 1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02879" y="6585204"/>
              <a:ext cx="1815083" cy="758977"/>
            </a:xfrm>
            <a:prstGeom prst="rect">
              <a:avLst/>
            </a:prstGeom>
          </p:spPr>
        </p:pic>
      </p:grpSp>
      <p:sp>
        <p:nvSpPr>
          <p:cNvPr id="146" name="object 146"/>
          <p:cNvSpPr txBox="1"/>
          <p:nvPr/>
        </p:nvSpPr>
        <p:spPr>
          <a:xfrm>
            <a:off x="7833359" y="6615683"/>
            <a:ext cx="1704339" cy="647700"/>
          </a:xfrm>
          <a:prstGeom prst="rect">
            <a:avLst/>
          </a:prstGeom>
          <a:solidFill>
            <a:srgbClr val="EBEBEB"/>
          </a:solidFill>
          <a:ln w="9144">
            <a:solidFill>
              <a:srgbClr val="BEBEBE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1000" spc="-25" dirty="0">
                <a:latin typeface="Calibri"/>
                <a:cs typeface="Calibri"/>
              </a:rPr>
              <a:t>N/A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47" name="object 147"/>
          <p:cNvGrpSpPr/>
          <p:nvPr/>
        </p:nvGrpSpPr>
        <p:grpSpPr>
          <a:xfrm>
            <a:off x="7609177" y="6743700"/>
            <a:ext cx="153035" cy="441325"/>
            <a:chOff x="7609177" y="6743700"/>
            <a:chExt cx="153035" cy="441325"/>
          </a:xfrm>
        </p:grpSpPr>
        <p:pic>
          <p:nvPicPr>
            <p:cNvPr id="148" name="object 1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9177" y="6744727"/>
              <a:ext cx="152824" cy="439943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7626095" y="6743700"/>
              <a:ext cx="78105" cy="391795"/>
            </a:xfrm>
            <a:custGeom>
              <a:avLst/>
              <a:gdLst/>
              <a:ahLst/>
              <a:cxnLst/>
              <a:rect l="l" t="t" r="r" b="b"/>
              <a:pathLst>
                <a:path w="78104" h="391795">
                  <a:moveTo>
                    <a:pt x="0" y="0"/>
                  </a:moveTo>
                  <a:lnTo>
                    <a:pt x="0" y="391668"/>
                  </a:lnTo>
                  <a:lnTo>
                    <a:pt x="77724" y="1958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757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0" name="object 15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461</Words>
  <Application>Microsoft Office PowerPoint</Application>
  <PresentationFormat>Custom</PresentationFormat>
  <Paragraphs>123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Times New Roman</vt:lpstr>
      <vt:lpstr>Trebuchet MS</vt:lpstr>
      <vt:lpstr>Office Theme</vt:lpstr>
      <vt:lpstr>PowerPoint Presentation</vt:lpstr>
      <vt:lpstr>Process Flow Analysis – Overview</vt:lpstr>
      <vt:lpstr>Process Flow Analysis – Method</vt:lpstr>
      <vt:lpstr>Process Flow Analysis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36</cp:revision>
  <dcterms:created xsi:type="dcterms:W3CDTF">2026-01-27T15:21:26Z</dcterms:created>
  <dcterms:modified xsi:type="dcterms:W3CDTF">2026-01-27T21:02:36Z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