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48" r:id="rId2"/>
    <p:sldId id="349" r:id="rId3"/>
    <p:sldId id="350" r:id="rId4"/>
    <p:sldId id="351" r:id="rId5"/>
    <p:sldId id="352" r:id="rId6"/>
    <p:sldId id="353" r:id="rId7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28.01.2026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4267200"/>
            <a:ext cx="7372350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RACI</a:t>
            </a:r>
            <a:r>
              <a:rPr sz="4000" b="1" spc="-10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smtClean="0">
                <a:solidFill>
                  <a:srgbClr val="464952"/>
                </a:solidFill>
                <a:latin typeface="Calibri"/>
                <a:cs typeface="Calibri"/>
              </a:rPr>
              <a:t>T</a:t>
            </a:r>
            <a:r>
              <a:rPr lang="en-US" sz="4000" b="1" spc="-10" smtClean="0">
                <a:solidFill>
                  <a:srgbClr val="464952"/>
                </a:solidFill>
                <a:latin typeface="Calibri"/>
                <a:cs typeface="Calibri"/>
              </a:rPr>
              <a:t>ool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structured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business</a:t>
            </a:r>
            <a:r>
              <a:rPr sz="2400" b="1" spc="-5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analysis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technique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assessing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and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allocating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workload</a:t>
            </a:r>
            <a:r>
              <a:rPr sz="2400" b="1" spc="-7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across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teams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individuals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0" dirty="0"/>
              <a:t>RACI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80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498"/>
            <a:ext cx="9192780" cy="2020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59385" marR="160655" indent="254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RACI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helps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clarify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what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activities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&amp;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done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them.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RACI </a:t>
            </a:r>
            <a:r>
              <a:rPr sz="1600" spc="-10" dirty="0">
                <a:latin typeface="Calibri"/>
                <a:cs typeface="Calibri"/>
              </a:rPr>
              <a:t>development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systematic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process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involving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identification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accomplished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spc="-10" dirty="0">
                <a:latin typeface="Calibri"/>
                <a:cs typeface="Calibri"/>
              </a:rPr>
              <a:t>clarification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roles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levels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participation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activities.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RACI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useful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clarifying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allocation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of </a:t>
            </a:r>
            <a:r>
              <a:rPr sz="1600" dirty="0">
                <a:latin typeface="Calibri"/>
                <a:cs typeface="Calibri"/>
              </a:rPr>
              <a:t>workload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across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identifying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inefficiencies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current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workload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allocation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models.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RACI </a:t>
            </a:r>
            <a:r>
              <a:rPr sz="1600" spc="-10" dirty="0">
                <a:latin typeface="Calibri"/>
                <a:cs typeface="Calibri"/>
              </a:rPr>
              <a:t>development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meant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collaborative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facilitating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group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involvement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buy-</a:t>
            </a:r>
            <a:r>
              <a:rPr sz="1600" spc="-25" dirty="0">
                <a:latin typeface="Calibri"/>
                <a:cs typeface="Calibri"/>
              </a:rPr>
              <a:t>in.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54"/>
            <a:ext cx="9192780" cy="20193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280035" marR="273685" indent="127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RACI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useful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tool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number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analysis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scenarios: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distribution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of </a:t>
            </a:r>
            <a:r>
              <a:rPr sz="1600" dirty="0">
                <a:latin typeface="Calibri"/>
                <a:cs typeface="Calibri"/>
              </a:rPr>
              <a:t>workload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across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sub-</a:t>
            </a:r>
            <a:r>
              <a:rPr sz="1600" dirty="0">
                <a:latin typeface="Calibri"/>
                <a:cs typeface="Calibri"/>
              </a:rPr>
              <a:t>optimal;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reorganized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method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is </a:t>
            </a:r>
            <a:r>
              <a:rPr sz="1600" dirty="0">
                <a:latin typeface="Calibri"/>
                <a:cs typeface="Calibri"/>
              </a:rPr>
              <a:t>needed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verify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workload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coverage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clarify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responsibilities;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Staffing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changes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necessitate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dirty="0">
                <a:latin typeface="Calibri"/>
                <a:cs typeface="Calibri"/>
              </a:rPr>
              <a:t>individual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workload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coverage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reviews;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Functional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procedures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accountabilities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clarifying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spc="-10" dirty="0">
                <a:latin typeface="Calibri"/>
                <a:cs typeface="Calibri"/>
              </a:rPr>
              <a:t>documenting.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4975"/>
            <a:ext cx="9192780" cy="201184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273685" marR="270510" algn="ctr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RACI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very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tool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identifying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workload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imbalances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teams.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help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ensures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key </a:t>
            </a:r>
            <a:r>
              <a:rPr sz="1600" dirty="0">
                <a:latin typeface="Calibri"/>
                <a:cs typeface="Calibri"/>
              </a:rPr>
              <a:t>functions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activities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overlooked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surplus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capacity.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RACI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help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new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members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rapidly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identify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their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'roles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responsibilities’.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RACI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provide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mechanism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for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discussion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resolving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inter/intra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confusion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around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workload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responsibilities.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RACI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way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document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communicate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roles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responsibilities.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0" dirty="0"/>
              <a:t>RACI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80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70418"/>
            <a:ext cx="9275445" cy="6076315"/>
            <a:chOff x="458718" y="1170418"/>
            <a:chExt cx="9275445" cy="60763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70418"/>
              <a:ext cx="9275081" cy="60762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178001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42820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39645"/>
              <a:ext cx="9105900" cy="5386705"/>
            </a:xfrm>
            <a:custGeom>
              <a:avLst/>
              <a:gdLst/>
              <a:ahLst/>
              <a:cxnLst/>
              <a:rect l="l" t="t" r="r" b="b"/>
              <a:pathLst>
                <a:path w="9105900" h="5386705">
                  <a:moveTo>
                    <a:pt x="0" y="3175"/>
                  </a:moveTo>
                  <a:lnTo>
                    <a:pt x="9105836" y="3175"/>
                  </a:lnTo>
                </a:path>
                <a:path w="9105900" h="5386705">
                  <a:moveTo>
                    <a:pt x="3175" y="0"/>
                  </a:moveTo>
                  <a:lnTo>
                    <a:pt x="3175" y="5386705"/>
                  </a:lnTo>
                </a:path>
                <a:path w="9105900" h="5386705">
                  <a:moveTo>
                    <a:pt x="9102661" y="0"/>
                  </a:moveTo>
                  <a:lnTo>
                    <a:pt x="9102661" y="5386705"/>
                  </a:lnTo>
                </a:path>
                <a:path w="9105900" h="5386705">
                  <a:moveTo>
                    <a:pt x="0" y="5383530"/>
                  </a:moveTo>
                  <a:lnTo>
                    <a:pt x="9105836" y="5383530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278763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5612" y="2392679"/>
            <a:ext cx="2409825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36525" marR="130175" indent="107950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Determine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job</a:t>
            </a:r>
            <a:r>
              <a:rPr sz="1100" spc="-25" dirty="0">
                <a:latin typeface="Calibri"/>
                <a:cs typeface="Calibri"/>
              </a:rPr>
              <a:t> or </a:t>
            </a:r>
            <a:r>
              <a:rPr sz="1100" dirty="0">
                <a:latin typeface="Calibri"/>
                <a:cs typeface="Calibri"/>
              </a:rPr>
              <a:t>function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that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RACI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developed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5612" y="3028188"/>
            <a:ext cx="2409825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9695" marR="92075" indent="-1270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 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Determine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list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activities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roles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involved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that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job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individuals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involved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5612" y="3834384"/>
            <a:ext cx="2409825" cy="76835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3980" marR="85090" indent="-190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activity,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assign Accountability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appropriate </a:t>
            </a:r>
            <a:r>
              <a:rPr sz="1100" dirty="0">
                <a:latin typeface="Calibri"/>
                <a:cs typeface="Calibri"/>
              </a:rPr>
              <a:t>amount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R's,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C's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 I's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0" dirty="0">
                <a:latin typeface="Calibri"/>
                <a:cs typeface="Calibri"/>
              </a:rPr>
              <a:t> accomplish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(see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next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page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0" dirty="0">
                <a:latin typeface="Calibri"/>
                <a:cs typeface="Calibri"/>
              </a:rPr>
              <a:t> definitions)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5612" y="4808220"/>
            <a:ext cx="2409825" cy="76962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12395" marR="104139" indent="-1270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4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Ensure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roles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/</a:t>
            </a:r>
            <a:r>
              <a:rPr sz="1100" spc="-10" dirty="0">
                <a:latin typeface="Calibri"/>
                <a:cs typeface="Calibri"/>
              </a:rPr>
              <a:t> individuals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understand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requirements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them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capable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committed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delivering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5612" y="5782055"/>
            <a:ext cx="2409825" cy="60071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07314" marR="100965" indent="1270" algn="ctr">
              <a:lnSpc>
                <a:spcPct val="100000"/>
              </a:lnSpc>
              <a:spcBef>
                <a:spcPts val="30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Analyze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RACI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matrix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issues, inefficiencies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opportunities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improve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(see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2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pages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over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insights)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850445" y="6589585"/>
            <a:ext cx="3161665" cy="410845"/>
            <a:chOff x="5850445" y="6589585"/>
            <a:chExt cx="3161665" cy="410845"/>
          </a:xfrm>
        </p:grpSpPr>
        <p:sp>
          <p:nvSpPr>
            <p:cNvPr id="15" name="object 15"/>
            <p:cNvSpPr/>
            <p:nvPr/>
          </p:nvSpPr>
          <p:spPr>
            <a:xfrm>
              <a:off x="5855208" y="6594347"/>
              <a:ext cx="3152140" cy="401320"/>
            </a:xfrm>
            <a:custGeom>
              <a:avLst/>
              <a:gdLst/>
              <a:ahLst/>
              <a:cxnLst/>
              <a:rect l="l" t="t" r="r" b="b"/>
              <a:pathLst>
                <a:path w="3152140" h="401320">
                  <a:moveTo>
                    <a:pt x="3151632" y="0"/>
                  </a:moveTo>
                  <a:lnTo>
                    <a:pt x="0" y="0"/>
                  </a:lnTo>
                  <a:lnTo>
                    <a:pt x="0" y="400811"/>
                  </a:lnTo>
                  <a:lnTo>
                    <a:pt x="3151632" y="400811"/>
                  </a:lnTo>
                  <a:lnTo>
                    <a:pt x="315163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855208" y="6594347"/>
              <a:ext cx="3152140" cy="401320"/>
            </a:xfrm>
            <a:custGeom>
              <a:avLst/>
              <a:gdLst/>
              <a:ahLst/>
              <a:cxnLst/>
              <a:rect l="l" t="t" r="r" b="b"/>
              <a:pathLst>
                <a:path w="3152140" h="401320">
                  <a:moveTo>
                    <a:pt x="0" y="400811"/>
                  </a:moveTo>
                  <a:lnTo>
                    <a:pt x="3151632" y="400811"/>
                  </a:lnTo>
                  <a:lnTo>
                    <a:pt x="3151632" y="0"/>
                  </a:lnTo>
                  <a:lnTo>
                    <a:pt x="0" y="0"/>
                  </a:lnTo>
                  <a:lnTo>
                    <a:pt x="0" y="40081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855208" y="6594347"/>
            <a:ext cx="3152140" cy="40132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000" i="1" dirty="0">
                <a:latin typeface="Calibri"/>
                <a:cs typeface="Calibri"/>
              </a:rPr>
              <a:t>A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more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comprehensive</a:t>
            </a:r>
            <a:r>
              <a:rPr sz="1000" i="1" spc="-3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“How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to”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guide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for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the</a:t>
            </a:r>
            <a:r>
              <a:rPr sz="1000" i="1" spc="-1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RACI</a:t>
            </a:r>
            <a:r>
              <a:rPr sz="1000" i="1" spc="5" dirty="0">
                <a:latin typeface="Calibri"/>
                <a:cs typeface="Calibri"/>
              </a:rPr>
              <a:t> </a:t>
            </a:r>
            <a:r>
              <a:rPr sz="1000" i="1" spc="-25" dirty="0">
                <a:latin typeface="Calibri"/>
                <a:cs typeface="Calibri"/>
              </a:rPr>
              <a:t>can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be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found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on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spc="-10" dirty="0">
                <a:latin typeface="Calibri"/>
                <a:cs typeface="Calibri"/>
              </a:rPr>
              <a:t>experttoolkit.com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107817" y="2600325"/>
            <a:ext cx="5833745" cy="3209290"/>
            <a:chOff x="3107817" y="2600325"/>
            <a:chExt cx="5833745" cy="3209290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2796" y="2729484"/>
              <a:ext cx="4858511" cy="308000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107817" y="2600324"/>
              <a:ext cx="2154555" cy="2748915"/>
            </a:xfrm>
            <a:custGeom>
              <a:avLst/>
              <a:gdLst/>
              <a:ahLst/>
              <a:cxnLst/>
              <a:rect l="l" t="t" r="r" b="b"/>
              <a:pathLst>
                <a:path w="2154554" h="2748915">
                  <a:moveTo>
                    <a:pt x="1445768" y="832612"/>
                  </a:moveTo>
                  <a:lnTo>
                    <a:pt x="1429575" y="808228"/>
                  </a:lnTo>
                  <a:lnTo>
                    <a:pt x="1398651" y="761619"/>
                  </a:lnTo>
                  <a:lnTo>
                    <a:pt x="1382814" y="789216"/>
                  </a:lnTo>
                  <a:lnTo>
                    <a:pt x="7366" y="0"/>
                  </a:lnTo>
                  <a:lnTo>
                    <a:pt x="3429" y="1016"/>
                  </a:lnTo>
                  <a:lnTo>
                    <a:pt x="1778" y="4064"/>
                  </a:lnTo>
                  <a:lnTo>
                    <a:pt x="0" y="7112"/>
                  </a:lnTo>
                  <a:lnTo>
                    <a:pt x="1016" y="11049"/>
                  </a:lnTo>
                  <a:lnTo>
                    <a:pt x="4064" y="12700"/>
                  </a:lnTo>
                  <a:lnTo>
                    <a:pt x="1376514" y="800176"/>
                  </a:lnTo>
                  <a:lnTo>
                    <a:pt x="1360678" y="827786"/>
                  </a:lnTo>
                  <a:lnTo>
                    <a:pt x="1445768" y="832612"/>
                  </a:lnTo>
                  <a:close/>
                </a:path>
                <a:path w="2154554" h="2748915">
                  <a:moveTo>
                    <a:pt x="2020951" y="1149731"/>
                  </a:moveTo>
                  <a:lnTo>
                    <a:pt x="2013407" y="1143762"/>
                  </a:lnTo>
                  <a:lnTo>
                    <a:pt x="1954276" y="1096899"/>
                  </a:lnTo>
                  <a:lnTo>
                    <a:pt x="1947760" y="1127975"/>
                  </a:lnTo>
                  <a:lnTo>
                    <a:pt x="9702" y="722122"/>
                  </a:lnTo>
                  <a:lnTo>
                    <a:pt x="7747" y="720852"/>
                  </a:lnTo>
                  <a:lnTo>
                    <a:pt x="5854" y="721283"/>
                  </a:lnTo>
                  <a:lnTo>
                    <a:pt x="5080" y="721106"/>
                  </a:lnTo>
                  <a:lnTo>
                    <a:pt x="4330" y="721626"/>
                  </a:lnTo>
                  <a:lnTo>
                    <a:pt x="3810" y="721741"/>
                  </a:lnTo>
                  <a:lnTo>
                    <a:pt x="3517" y="722198"/>
                  </a:lnTo>
                  <a:lnTo>
                    <a:pt x="1778" y="723392"/>
                  </a:lnTo>
                  <a:lnTo>
                    <a:pt x="1282" y="725614"/>
                  </a:lnTo>
                  <a:lnTo>
                    <a:pt x="0" y="727583"/>
                  </a:lnTo>
                  <a:lnTo>
                    <a:pt x="419" y="729475"/>
                  </a:lnTo>
                  <a:lnTo>
                    <a:pt x="254" y="730250"/>
                  </a:lnTo>
                  <a:lnTo>
                    <a:pt x="762" y="730999"/>
                  </a:lnTo>
                  <a:lnTo>
                    <a:pt x="889" y="731520"/>
                  </a:lnTo>
                  <a:lnTo>
                    <a:pt x="1320" y="731812"/>
                  </a:lnTo>
                  <a:lnTo>
                    <a:pt x="2540" y="733552"/>
                  </a:lnTo>
                  <a:lnTo>
                    <a:pt x="4813" y="734060"/>
                  </a:lnTo>
                  <a:lnTo>
                    <a:pt x="1129525" y="1460220"/>
                  </a:lnTo>
                  <a:lnTo>
                    <a:pt x="1112393" y="1486789"/>
                  </a:lnTo>
                  <a:lnTo>
                    <a:pt x="1196975" y="1496187"/>
                  </a:lnTo>
                  <a:lnTo>
                    <a:pt x="1180934" y="1469009"/>
                  </a:lnTo>
                  <a:lnTo>
                    <a:pt x="1153668" y="1422781"/>
                  </a:lnTo>
                  <a:lnTo>
                    <a:pt x="1136434" y="1449501"/>
                  </a:lnTo>
                  <a:lnTo>
                    <a:pt x="39458" y="741337"/>
                  </a:lnTo>
                  <a:lnTo>
                    <a:pt x="1945157" y="1140409"/>
                  </a:lnTo>
                  <a:lnTo>
                    <a:pt x="1938655" y="1171448"/>
                  </a:lnTo>
                  <a:lnTo>
                    <a:pt x="2020951" y="1149731"/>
                  </a:lnTo>
                  <a:close/>
                </a:path>
                <a:path w="2154554" h="2748915">
                  <a:moveTo>
                    <a:pt x="2154174" y="2748661"/>
                  </a:moveTo>
                  <a:lnTo>
                    <a:pt x="2138134" y="2726309"/>
                  </a:lnTo>
                  <a:lnTo>
                    <a:pt x="2104517" y="2679446"/>
                  </a:lnTo>
                  <a:lnTo>
                    <a:pt x="2089734" y="2707576"/>
                  </a:lnTo>
                  <a:lnTo>
                    <a:pt x="10160" y="1612519"/>
                  </a:lnTo>
                  <a:lnTo>
                    <a:pt x="7112" y="1610868"/>
                  </a:lnTo>
                  <a:lnTo>
                    <a:pt x="3302" y="1612011"/>
                  </a:lnTo>
                  <a:lnTo>
                    <a:pt x="1651" y="1615186"/>
                  </a:lnTo>
                  <a:lnTo>
                    <a:pt x="0" y="1618234"/>
                  </a:lnTo>
                  <a:lnTo>
                    <a:pt x="1143" y="1622044"/>
                  </a:lnTo>
                  <a:lnTo>
                    <a:pt x="2083866" y="2718739"/>
                  </a:lnTo>
                  <a:lnTo>
                    <a:pt x="2069084" y="2746883"/>
                  </a:lnTo>
                  <a:lnTo>
                    <a:pt x="2154174" y="2748661"/>
                  </a:lnTo>
                  <a:close/>
                </a:path>
              </a:pathLst>
            </a:custGeom>
            <a:solidFill>
              <a:srgbClr val="8A8A8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0" dirty="0"/>
              <a:t>RACI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80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70418"/>
            <a:ext cx="9275445" cy="6076315"/>
            <a:chOff x="458718" y="1170418"/>
            <a:chExt cx="9275445" cy="60763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70418"/>
              <a:ext cx="9275081" cy="60762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178001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42820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39645"/>
              <a:ext cx="9105900" cy="5386705"/>
            </a:xfrm>
            <a:custGeom>
              <a:avLst/>
              <a:gdLst/>
              <a:ahLst/>
              <a:cxnLst/>
              <a:rect l="l" t="t" r="r" b="b"/>
              <a:pathLst>
                <a:path w="9105900" h="5386705">
                  <a:moveTo>
                    <a:pt x="0" y="3175"/>
                  </a:moveTo>
                  <a:lnTo>
                    <a:pt x="9105836" y="3175"/>
                  </a:lnTo>
                </a:path>
                <a:path w="9105900" h="5386705">
                  <a:moveTo>
                    <a:pt x="3175" y="0"/>
                  </a:moveTo>
                  <a:lnTo>
                    <a:pt x="3175" y="5386705"/>
                  </a:lnTo>
                </a:path>
                <a:path w="9105900" h="5386705">
                  <a:moveTo>
                    <a:pt x="9102661" y="0"/>
                  </a:moveTo>
                  <a:lnTo>
                    <a:pt x="9102661" y="5386705"/>
                  </a:lnTo>
                </a:path>
                <a:path w="9105900" h="5386705">
                  <a:moveTo>
                    <a:pt x="0" y="5383530"/>
                  </a:moveTo>
                  <a:lnTo>
                    <a:pt x="9105836" y="5383530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278763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5380" y="2630423"/>
            <a:ext cx="7787640" cy="375970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672840" y="1860804"/>
            <a:ext cx="2409825" cy="26098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680720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Definitions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0" dirty="0"/>
              <a:t>RACI</a:t>
            </a:r>
            <a:r>
              <a:rPr spc="-85" dirty="0"/>
              <a:t> </a:t>
            </a:r>
            <a:r>
              <a:rPr spc="420" dirty="0"/>
              <a:t>–</a:t>
            </a:r>
            <a:r>
              <a:rPr spc="-80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70418"/>
            <a:ext cx="9275445" cy="6076315"/>
            <a:chOff x="458718" y="1170418"/>
            <a:chExt cx="9275445" cy="60763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70418"/>
              <a:ext cx="9275081" cy="60762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178001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42820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39645"/>
              <a:ext cx="9105900" cy="5386705"/>
            </a:xfrm>
            <a:custGeom>
              <a:avLst/>
              <a:gdLst/>
              <a:ahLst/>
              <a:cxnLst/>
              <a:rect l="l" t="t" r="r" b="b"/>
              <a:pathLst>
                <a:path w="9105900" h="5386705">
                  <a:moveTo>
                    <a:pt x="0" y="3175"/>
                  </a:moveTo>
                  <a:lnTo>
                    <a:pt x="9105836" y="3175"/>
                  </a:lnTo>
                </a:path>
                <a:path w="9105900" h="5386705">
                  <a:moveTo>
                    <a:pt x="3175" y="0"/>
                  </a:moveTo>
                  <a:lnTo>
                    <a:pt x="3175" y="5386705"/>
                  </a:lnTo>
                </a:path>
                <a:path w="9105900" h="5386705">
                  <a:moveTo>
                    <a:pt x="9102661" y="0"/>
                  </a:moveTo>
                  <a:lnTo>
                    <a:pt x="9102661" y="5386705"/>
                  </a:lnTo>
                </a:path>
                <a:path w="9105900" h="5386705">
                  <a:moveTo>
                    <a:pt x="0" y="5383530"/>
                  </a:moveTo>
                  <a:lnTo>
                    <a:pt x="9105836" y="5383530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278763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97750" y="2439289"/>
          <a:ext cx="8759190" cy="4046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9705"/>
                <a:gridCol w="2884805"/>
                <a:gridCol w="4334510"/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What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look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What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might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mean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</a:tr>
              <a:tr h="36576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248285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Horizontal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Lots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45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many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involved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6394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2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68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Activity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getting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done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doesn’t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need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doing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Uncertainty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365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Lots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40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many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involved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Lots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Is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45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many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advised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116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36576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3765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Vertical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Lots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45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much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work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empty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spaces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45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much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work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involvement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  <a:tr h="3651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Activity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required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CCD2"/>
                    </a:solidFill>
                  </a:tcPr>
                </a:tc>
              </a:tr>
              <a:tr h="365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1A315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45" dirty="0">
                          <a:latin typeface="Calibri"/>
                          <a:cs typeface="Calibri"/>
                        </a:rPr>
                        <a:t>Too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many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As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Accountability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level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7EA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672840" y="1860804"/>
            <a:ext cx="2409825" cy="26098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772160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5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Insights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836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150" spc="300" dirty="0"/>
              <a:t>RACI</a:t>
            </a:r>
            <a:r>
              <a:rPr sz="3150" spc="-35" dirty="0"/>
              <a:t> </a:t>
            </a:r>
            <a:r>
              <a:rPr sz="3150" spc="415" dirty="0"/>
              <a:t>–</a:t>
            </a:r>
            <a:r>
              <a:rPr sz="3150" spc="-520" dirty="0"/>
              <a:t> </a:t>
            </a:r>
            <a:r>
              <a:rPr sz="3150" spc="-10" dirty="0"/>
              <a:t>Template</a:t>
            </a:r>
            <a:endParaRPr sz="315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88835" y="2322829"/>
          <a:ext cx="9081127" cy="4542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77465"/>
                <a:gridCol w="722629"/>
                <a:gridCol w="722629"/>
                <a:gridCol w="722629"/>
                <a:gridCol w="722629"/>
                <a:gridCol w="722629"/>
                <a:gridCol w="722630"/>
                <a:gridCol w="722629"/>
                <a:gridCol w="722629"/>
                <a:gridCol w="722629"/>
              </a:tblGrid>
              <a:tr h="521970">
                <a:tc>
                  <a:txBody>
                    <a:bodyPr/>
                    <a:lstStyle/>
                    <a:p>
                      <a:pPr marL="413384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Activities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Decisions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  <a:solidFill>
                      <a:srgbClr val="001F5F"/>
                    </a:solidFill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2D2D2"/>
                      </a:solidFill>
                      <a:prstDash val="solid"/>
                    </a:lnL>
                    <a:lnR w="12700">
                      <a:solidFill>
                        <a:srgbClr val="D2D2D2"/>
                      </a:solidFill>
                      <a:prstDash val="solid"/>
                    </a:lnR>
                    <a:lnT w="12700">
                      <a:solidFill>
                        <a:srgbClr val="D2D2D2"/>
                      </a:solidFill>
                      <a:prstDash val="solid"/>
                    </a:lnT>
                    <a:lnB w="12700">
                      <a:solidFill>
                        <a:srgbClr val="D2D2D2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80059" y="1603247"/>
            <a:ext cx="9063355" cy="617220"/>
          </a:xfrm>
          <a:prstGeom prst="rect">
            <a:avLst/>
          </a:prstGeom>
          <a:solidFill>
            <a:srgbClr val="A6A6A6"/>
          </a:solidFill>
          <a:ln w="12192">
            <a:solidFill>
              <a:srgbClr val="3C3C3C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Task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Function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553</Words>
  <Application>Microsoft Office PowerPoint</Application>
  <PresentationFormat>Custom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Times New Roman</vt:lpstr>
      <vt:lpstr>Trebuchet MS</vt:lpstr>
      <vt:lpstr>Office Theme</vt:lpstr>
      <vt:lpstr>PowerPoint Presentation</vt:lpstr>
      <vt:lpstr>RACI – Overview</vt:lpstr>
      <vt:lpstr>RACI – Method</vt:lpstr>
      <vt:lpstr>RACI – Method</vt:lpstr>
      <vt:lpstr>RACI – Method</vt:lpstr>
      <vt:lpstr>RACI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41</cp:revision>
  <dcterms:created xsi:type="dcterms:W3CDTF">2026-01-27T15:21:26Z</dcterms:created>
  <dcterms:modified xsi:type="dcterms:W3CDTF">2026-01-28T06:51:33Z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