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362" r:id="rId2"/>
    <p:sldId id="363" r:id="rId3"/>
    <p:sldId id="364" r:id="rId4"/>
    <p:sldId id="365" r:id="rId5"/>
  </p:sldIdLst>
  <p:sldSz cx="10058400" cy="7772400"/>
  <p:notesSz cx="10058400" cy="7772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0000"/>
    <a:srgbClr val="7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068" y="5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97538" y="0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DD9FD9-8250-48B2-8AD6-1AB4C72D7C69}" type="datetimeFigureOut">
              <a:rPr lang="tr-TR" smtClean="0"/>
              <a:t>28.01.2026</a:t>
            </a:fld>
            <a:endParaRPr lang="tr-T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332163" y="971550"/>
            <a:ext cx="3394075" cy="2622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06475" y="3740150"/>
            <a:ext cx="8045450" cy="3060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7383463"/>
            <a:ext cx="4359275" cy="388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97538" y="7383463"/>
            <a:ext cx="4359275" cy="388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96689A-C2A7-4BC0-868B-888C0008021F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076481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001F5F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754380" y="7405218"/>
            <a:ext cx="4958080" cy="169277"/>
          </a:xfrm>
        </p:spPr>
        <p:txBody>
          <a:bodyPr lIns="0" tIns="0" rIns="0" bIns="0"/>
          <a:lstStyle>
            <a:lvl1pPr>
              <a:defRPr sz="11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lang="en-US" spc="-10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4160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  <p:sp>
        <p:nvSpPr>
          <p:cNvPr id="7" name="bg object 17"/>
          <p:cNvSpPr/>
          <p:nvPr userDrawn="1"/>
        </p:nvSpPr>
        <p:spPr>
          <a:xfrm>
            <a:off x="761" y="761"/>
            <a:ext cx="10058400" cy="7772400"/>
          </a:xfrm>
          <a:custGeom>
            <a:avLst/>
            <a:gdLst/>
            <a:ahLst/>
            <a:cxnLst/>
            <a:rect l="l" t="t" r="r" b="b"/>
            <a:pathLst>
              <a:path w="10058400" h="7772400">
                <a:moveTo>
                  <a:pt x="0" y="7772400"/>
                </a:moveTo>
                <a:lnTo>
                  <a:pt x="10058400" y="7772400"/>
                </a:lnTo>
                <a:lnTo>
                  <a:pt x="10058400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ln w="126492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66751" y="152400"/>
            <a:ext cx="8067650" cy="853693"/>
          </a:xfrm>
        </p:spPr>
        <p:txBody>
          <a:bodyPr lIns="0" tIns="0" rIns="0" bIns="0"/>
          <a:lstStyle>
            <a:lvl1pPr>
              <a:defRPr sz="3200" b="1" i="0">
                <a:solidFill>
                  <a:srgbClr val="001F5F"/>
                </a:solidFill>
                <a:latin typeface="Trebuchet MS"/>
                <a:cs typeface="Trebuchet MS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371600" y="7423067"/>
            <a:ext cx="6858000" cy="430887"/>
          </a:xfrm>
        </p:spPr>
        <p:txBody>
          <a:bodyPr lIns="0" tIns="0" rIns="0" bIns="0"/>
          <a:lstStyle>
            <a:lvl1pPr>
              <a:defRPr sz="14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lang="en-US" spc="-10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4160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  <p:sp>
        <p:nvSpPr>
          <p:cNvPr id="7" name="bg object 17"/>
          <p:cNvSpPr/>
          <p:nvPr userDrawn="1"/>
        </p:nvSpPr>
        <p:spPr>
          <a:xfrm>
            <a:off x="761" y="761"/>
            <a:ext cx="10058400" cy="7772400"/>
          </a:xfrm>
          <a:custGeom>
            <a:avLst/>
            <a:gdLst/>
            <a:ahLst/>
            <a:cxnLst/>
            <a:rect l="l" t="t" r="r" b="b"/>
            <a:pathLst>
              <a:path w="10058400" h="7772400">
                <a:moveTo>
                  <a:pt x="0" y="7772400"/>
                </a:moveTo>
                <a:lnTo>
                  <a:pt x="10058400" y="7772400"/>
                </a:lnTo>
                <a:lnTo>
                  <a:pt x="10058400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ln w="126492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001F5F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>
          <a:xfrm>
            <a:off x="762000" y="7382748"/>
            <a:ext cx="4958080" cy="338554"/>
          </a:xfrm>
        </p:spPr>
        <p:txBody>
          <a:bodyPr lIns="0" tIns="0" rIns="0" bIns="0"/>
          <a:lstStyle>
            <a:lvl1pPr>
              <a:defRPr sz="11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lang="en-US" spc="-10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4160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  <p:sp>
        <p:nvSpPr>
          <p:cNvPr id="8" name="bg object 17"/>
          <p:cNvSpPr/>
          <p:nvPr userDrawn="1"/>
        </p:nvSpPr>
        <p:spPr>
          <a:xfrm>
            <a:off x="761" y="761"/>
            <a:ext cx="10058400" cy="7772400"/>
          </a:xfrm>
          <a:custGeom>
            <a:avLst/>
            <a:gdLst/>
            <a:ahLst/>
            <a:cxnLst/>
            <a:rect l="l" t="t" r="r" b="b"/>
            <a:pathLst>
              <a:path w="10058400" h="7772400">
                <a:moveTo>
                  <a:pt x="0" y="7772400"/>
                </a:moveTo>
                <a:lnTo>
                  <a:pt x="10058400" y="7772400"/>
                </a:lnTo>
                <a:lnTo>
                  <a:pt x="10058400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ln w="126492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001F5F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762000" y="7382748"/>
            <a:ext cx="4958080" cy="338554"/>
          </a:xfrm>
        </p:spPr>
        <p:txBody>
          <a:bodyPr lIns="0" tIns="0" rIns="0" bIns="0"/>
          <a:lstStyle>
            <a:lvl1pPr>
              <a:defRPr sz="11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lang="en-US" spc="-10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4160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  <p:sp>
        <p:nvSpPr>
          <p:cNvPr id="6" name="bg object 17"/>
          <p:cNvSpPr/>
          <p:nvPr userDrawn="1"/>
        </p:nvSpPr>
        <p:spPr>
          <a:xfrm>
            <a:off x="761" y="761"/>
            <a:ext cx="10058400" cy="7772400"/>
          </a:xfrm>
          <a:custGeom>
            <a:avLst/>
            <a:gdLst/>
            <a:ahLst/>
            <a:cxnLst/>
            <a:rect l="l" t="t" r="r" b="b"/>
            <a:pathLst>
              <a:path w="10058400" h="7772400">
                <a:moveTo>
                  <a:pt x="0" y="7772400"/>
                </a:moveTo>
                <a:lnTo>
                  <a:pt x="10058400" y="7772400"/>
                </a:lnTo>
                <a:lnTo>
                  <a:pt x="10058400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ln w="126492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0058400" cy="7772400"/>
          </a:xfrm>
          <a:custGeom>
            <a:avLst/>
            <a:gdLst/>
            <a:ahLst/>
            <a:cxnLst/>
            <a:rect l="l" t="t" r="r" b="b"/>
            <a:pathLst>
              <a:path w="10058400" h="7772400">
                <a:moveTo>
                  <a:pt x="10058400" y="0"/>
                </a:moveTo>
                <a:lnTo>
                  <a:pt x="0" y="0"/>
                </a:lnTo>
                <a:lnTo>
                  <a:pt x="0" y="1270"/>
                </a:lnTo>
                <a:lnTo>
                  <a:pt x="0" y="7772400"/>
                </a:lnTo>
                <a:lnTo>
                  <a:pt x="762" y="7772400"/>
                </a:lnTo>
                <a:lnTo>
                  <a:pt x="762" y="1270"/>
                </a:lnTo>
                <a:lnTo>
                  <a:pt x="10058400" y="1270"/>
                </a:lnTo>
                <a:lnTo>
                  <a:pt x="10058400" y="0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bg object 17"/>
          <p:cNvSpPr/>
          <p:nvPr/>
        </p:nvSpPr>
        <p:spPr>
          <a:xfrm>
            <a:off x="761" y="761"/>
            <a:ext cx="10058400" cy="7772400"/>
          </a:xfrm>
          <a:custGeom>
            <a:avLst/>
            <a:gdLst/>
            <a:ahLst/>
            <a:cxnLst/>
            <a:rect l="l" t="t" r="r" b="b"/>
            <a:pathLst>
              <a:path w="10058400" h="7772400">
                <a:moveTo>
                  <a:pt x="0" y="7772400"/>
                </a:moveTo>
                <a:lnTo>
                  <a:pt x="10058400" y="7772400"/>
                </a:lnTo>
                <a:lnTo>
                  <a:pt x="10058400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ln w="126492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spc="-10"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7065309" y="7389613"/>
            <a:ext cx="1659890" cy="338554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35"/>
              </a:spcBef>
            </a:pPr>
            <a:endParaRPr spc="-20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4160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-26607" y="7257964"/>
            <a:ext cx="10058400" cy="457707"/>
          </a:xfrm>
          <a:custGeom>
            <a:avLst/>
            <a:gdLst/>
            <a:ahLst/>
            <a:cxnLst/>
            <a:rect l="l" t="t" r="r" b="b"/>
            <a:pathLst>
              <a:path w="10058400" h="431800">
                <a:moveTo>
                  <a:pt x="10058400" y="0"/>
                </a:moveTo>
                <a:lnTo>
                  <a:pt x="0" y="0"/>
                </a:lnTo>
                <a:lnTo>
                  <a:pt x="0" y="431292"/>
                </a:lnTo>
                <a:lnTo>
                  <a:pt x="10058400" y="431292"/>
                </a:lnTo>
                <a:lnTo>
                  <a:pt x="1005840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bg object 17"/>
          <p:cNvSpPr/>
          <p:nvPr/>
        </p:nvSpPr>
        <p:spPr>
          <a:xfrm>
            <a:off x="488441" y="1052322"/>
            <a:ext cx="9086215" cy="0"/>
          </a:xfrm>
          <a:custGeom>
            <a:avLst/>
            <a:gdLst/>
            <a:ahLst/>
            <a:cxnLst/>
            <a:rect l="l" t="t" r="r" b="b"/>
            <a:pathLst>
              <a:path w="9086215">
                <a:moveTo>
                  <a:pt x="0" y="0"/>
                </a:moveTo>
                <a:lnTo>
                  <a:pt x="9085834" y="0"/>
                </a:lnTo>
              </a:path>
            </a:pathLst>
          </a:custGeom>
          <a:ln w="19812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66750" y="120776"/>
            <a:ext cx="8054527" cy="88531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001F5F"/>
                </a:solidFill>
                <a:latin typeface="Trebuchet MS"/>
                <a:cs typeface="Trebuchet MS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35038" y="1945639"/>
            <a:ext cx="9135110" cy="51447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762000" y="7382748"/>
            <a:ext cx="495808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lang="en-US" spc="-10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385681" y="7486818"/>
            <a:ext cx="244855" cy="1441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4160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  <p:sp>
        <p:nvSpPr>
          <p:cNvPr id="9" name="bg object 17"/>
          <p:cNvSpPr/>
          <p:nvPr userDrawn="1"/>
        </p:nvSpPr>
        <p:spPr>
          <a:xfrm>
            <a:off x="761" y="761"/>
            <a:ext cx="10058400" cy="7772400"/>
          </a:xfrm>
          <a:custGeom>
            <a:avLst/>
            <a:gdLst/>
            <a:ahLst/>
            <a:cxnLst/>
            <a:rect l="l" t="t" r="r" b="b"/>
            <a:pathLst>
              <a:path w="10058400" h="7772400">
                <a:moveTo>
                  <a:pt x="0" y="7772400"/>
                </a:moveTo>
                <a:lnTo>
                  <a:pt x="10058400" y="7772400"/>
                </a:lnTo>
                <a:lnTo>
                  <a:pt x="10058400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ln w="126492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3736" y="26894"/>
            <a:ext cx="1066800" cy="10668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sldNum="0" hd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0600" y="4170405"/>
            <a:ext cx="7803515" cy="13760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dirty="0">
                <a:solidFill>
                  <a:srgbClr val="001F5F"/>
                </a:solidFill>
                <a:latin typeface="Trebuchet MS"/>
                <a:cs typeface="Trebuchet MS"/>
              </a:rPr>
              <a:t>Solution</a:t>
            </a:r>
            <a:r>
              <a:rPr sz="4000" b="1" spc="-340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4000" b="1" spc="60" dirty="0">
                <a:solidFill>
                  <a:srgbClr val="001F5F"/>
                </a:solidFill>
                <a:latin typeface="Trebuchet MS"/>
                <a:cs typeface="Trebuchet MS"/>
              </a:rPr>
              <a:t>Assessment</a:t>
            </a:r>
            <a:r>
              <a:rPr sz="4000" b="1" spc="185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4000" b="1" spc="80" dirty="0">
                <a:solidFill>
                  <a:srgbClr val="001F5F"/>
                </a:solidFill>
                <a:latin typeface="Trebuchet MS"/>
                <a:cs typeface="Trebuchet MS"/>
              </a:rPr>
              <a:t>Method</a:t>
            </a:r>
            <a:endParaRPr sz="4000" dirty="0"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  <a:spcBef>
                <a:spcPts val="75"/>
              </a:spcBef>
            </a:pP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A</a:t>
            </a:r>
            <a:r>
              <a:rPr sz="2400" b="1" spc="-70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proven</a:t>
            </a:r>
            <a:r>
              <a:rPr sz="2400" b="1" spc="-70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approach</a:t>
            </a:r>
            <a:r>
              <a:rPr sz="2400" b="1" spc="-75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for</a:t>
            </a:r>
            <a:r>
              <a:rPr sz="2400" b="1" spc="-75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assessing</a:t>
            </a:r>
            <a:r>
              <a:rPr sz="2400" b="1" spc="-55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the</a:t>
            </a:r>
            <a:r>
              <a:rPr sz="2400" b="1" spc="-50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value</a:t>
            </a:r>
            <a:r>
              <a:rPr sz="2400" b="1" spc="-65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and</a:t>
            </a:r>
            <a:r>
              <a:rPr sz="2400" b="1" spc="-70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risk</a:t>
            </a:r>
            <a:r>
              <a:rPr sz="2400" b="1" spc="-65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9C3636"/>
                </a:solidFill>
                <a:latin typeface="Calibri"/>
                <a:cs typeface="Calibri"/>
              </a:rPr>
              <a:t>associated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with</a:t>
            </a:r>
            <a:r>
              <a:rPr sz="2400" b="1" spc="-60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9C3636"/>
                </a:solidFill>
                <a:latin typeface="Calibri"/>
                <a:cs typeface="Calibri"/>
              </a:rPr>
              <a:t>potential</a:t>
            </a:r>
            <a:r>
              <a:rPr sz="2400" b="1" spc="-60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business</a:t>
            </a:r>
            <a:r>
              <a:rPr sz="2400" b="1" spc="-50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9C3636"/>
                </a:solidFill>
                <a:latin typeface="Calibri"/>
                <a:cs typeface="Calibri"/>
              </a:rPr>
              <a:t>improvement</a:t>
            </a:r>
            <a:r>
              <a:rPr sz="2400" b="1" spc="-75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9C3636"/>
                </a:solidFill>
                <a:latin typeface="Calibri"/>
                <a:cs typeface="Calibri"/>
              </a:rPr>
              <a:t>solutions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lang="tr-TR" spc="-1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533400"/>
            <a:ext cx="8582990" cy="317675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8120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Solution</a:t>
            </a:r>
            <a:r>
              <a:rPr spc="-355" dirty="0"/>
              <a:t> </a:t>
            </a:r>
            <a:r>
              <a:rPr spc="45" dirty="0"/>
              <a:t>Assessment</a:t>
            </a:r>
            <a:r>
              <a:rPr spc="-10" dirty="0"/>
              <a:t> </a:t>
            </a:r>
            <a:r>
              <a:rPr spc="420" dirty="0"/>
              <a:t>–</a:t>
            </a:r>
            <a:r>
              <a:rPr spc="20" dirty="0"/>
              <a:t> </a:t>
            </a:r>
            <a:r>
              <a:rPr spc="-10" dirty="0"/>
              <a:t>Overview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8717" y="1211498"/>
            <a:ext cx="9192780" cy="202094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79488" y="1220139"/>
            <a:ext cx="9099550" cy="432434"/>
          </a:xfrm>
          <a:prstGeom prst="rect">
            <a:avLst/>
          </a:prstGeom>
          <a:solidFill>
            <a:srgbClr val="9C3636"/>
          </a:solidFill>
        </p:spPr>
        <p:txBody>
          <a:bodyPr vert="horz" wrap="square" lIns="0" tIns="4762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375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What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it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9488" y="1652142"/>
            <a:ext cx="9099550" cy="1507490"/>
          </a:xfrm>
          <a:prstGeom prst="rect">
            <a:avLst/>
          </a:prstGeom>
          <a:solidFill>
            <a:srgbClr val="FFFFFF"/>
          </a:solidFill>
          <a:ln w="6350">
            <a:solidFill>
              <a:srgbClr val="A6A6A6"/>
            </a:solidFill>
          </a:ln>
        </p:spPr>
        <p:txBody>
          <a:bodyPr vert="horz" wrap="square" lIns="0" tIns="131445" rIns="0" bIns="0" rtlCol="0">
            <a:spAutoFit/>
          </a:bodyPr>
          <a:lstStyle/>
          <a:p>
            <a:pPr marL="250825" marR="250825" indent="1270" algn="ctr">
              <a:lnSpc>
                <a:spcPct val="100000"/>
              </a:lnSpc>
              <a:spcBef>
                <a:spcPts val="1035"/>
              </a:spcBef>
            </a:pPr>
            <a:r>
              <a:rPr sz="1600" dirty="0">
                <a:latin typeface="Calibri"/>
                <a:cs typeface="Calibri"/>
              </a:rPr>
              <a:t>The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Solution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Assessment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Method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is</a:t>
            </a:r>
            <a:r>
              <a:rPr sz="1600" spc="-6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proven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approach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for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evaluating</a:t>
            </a:r>
            <a:r>
              <a:rPr sz="1600" spc="-7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potential</a:t>
            </a:r>
            <a:r>
              <a:rPr sz="1600" spc="-7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business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improvement </a:t>
            </a:r>
            <a:r>
              <a:rPr sz="1600" dirty="0">
                <a:latin typeface="Calibri"/>
                <a:cs typeface="Calibri"/>
              </a:rPr>
              <a:t>solutions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initiatives</a:t>
            </a:r>
            <a:r>
              <a:rPr sz="1600" spc="-7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across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range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of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essential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dimensions.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approach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provides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objective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lens </a:t>
            </a:r>
            <a:r>
              <a:rPr sz="1600" dirty="0">
                <a:latin typeface="Calibri"/>
                <a:cs typeface="Calibri"/>
              </a:rPr>
              <a:t>when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reviewing </a:t>
            </a:r>
            <a:r>
              <a:rPr sz="1600" dirty="0">
                <a:latin typeface="Calibri"/>
                <a:cs typeface="Calibri"/>
              </a:rPr>
              <a:t>potential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solutions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that</a:t>
            </a:r>
            <a:r>
              <a:rPr sz="1600" spc="-6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are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identified</a:t>
            </a:r>
            <a:r>
              <a:rPr sz="1600" spc="-7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address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business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performance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issues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their </a:t>
            </a:r>
            <a:r>
              <a:rPr sz="1600" dirty="0">
                <a:latin typeface="Calibri"/>
                <a:cs typeface="Calibri"/>
              </a:rPr>
              <a:t>underlying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root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causes.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method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is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highly</a:t>
            </a:r>
            <a:r>
              <a:rPr sz="1600" spc="-6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adaptable,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easily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customized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suit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specific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application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accommodate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different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assessment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criteria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weightings.</a:t>
            </a:r>
            <a:endParaRPr sz="1600" dirty="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8717" y="3249154"/>
            <a:ext cx="9192780" cy="201932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479488" y="3256584"/>
            <a:ext cx="9099550" cy="432434"/>
          </a:xfrm>
          <a:prstGeom prst="rect">
            <a:avLst/>
          </a:prstGeom>
          <a:solidFill>
            <a:srgbClr val="9C3636"/>
          </a:solidFill>
        </p:spPr>
        <p:txBody>
          <a:bodyPr vert="horz" wrap="square" lIns="0" tIns="4762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375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When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0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use</a:t>
            </a:r>
            <a:r>
              <a:rPr sz="20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it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9488" y="3688588"/>
            <a:ext cx="9099550" cy="1507490"/>
          </a:xfrm>
          <a:prstGeom prst="rect">
            <a:avLst/>
          </a:prstGeom>
          <a:solidFill>
            <a:srgbClr val="FFFFFF"/>
          </a:solidFill>
          <a:ln w="6350">
            <a:solidFill>
              <a:srgbClr val="A6A6A6"/>
            </a:solidFill>
          </a:ln>
        </p:spPr>
        <p:txBody>
          <a:bodyPr vert="horz" wrap="square" lIns="0" tIns="131445" rIns="0" bIns="0" rtlCol="0">
            <a:spAutoFit/>
          </a:bodyPr>
          <a:lstStyle/>
          <a:p>
            <a:pPr marL="280035" marR="276860" indent="1270" algn="ctr">
              <a:lnSpc>
                <a:spcPct val="100000"/>
              </a:lnSpc>
              <a:spcBef>
                <a:spcPts val="1035"/>
              </a:spcBef>
            </a:pPr>
            <a:r>
              <a:rPr sz="1600" dirty="0">
                <a:latin typeface="Calibri"/>
                <a:cs typeface="Calibri"/>
              </a:rPr>
              <a:t>The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Solution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Assessment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Method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is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best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suited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once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current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state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analysis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has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been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conducted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50" dirty="0">
                <a:latin typeface="Calibri"/>
                <a:cs typeface="Calibri"/>
              </a:rPr>
              <a:t> a </a:t>
            </a:r>
            <a:r>
              <a:rPr sz="1600" spc="-20" dirty="0">
                <a:latin typeface="Calibri"/>
                <a:cs typeface="Calibri"/>
              </a:rPr>
              <a:t>clear,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accurate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view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of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business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performance</a:t>
            </a:r>
            <a:r>
              <a:rPr sz="1600" dirty="0">
                <a:latin typeface="Calibri"/>
                <a:cs typeface="Calibri"/>
              </a:rPr>
              <a:t> issues,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pain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points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are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understood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potential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solutions </a:t>
            </a:r>
            <a:r>
              <a:rPr sz="1600" dirty="0">
                <a:latin typeface="Calibri"/>
                <a:cs typeface="Calibri"/>
              </a:rPr>
              <a:t>have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been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ideated.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With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potential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solutions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that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have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been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brainstormed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or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proposed,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Solution </a:t>
            </a:r>
            <a:r>
              <a:rPr sz="1600" dirty="0">
                <a:latin typeface="Calibri"/>
                <a:cs typeface="Calibri"/>
              </a:rPr>
              <a:t>Assessment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Method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can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utilized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evaluate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prioritize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solutions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with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aim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of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selecting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the </a:t>
            </a:r>
            <a:r>
              <a:rPr sz="1600" dirty="0">
                <a:latin typeface="Calibri"/>
                <a:cs typeface="Calibri"/>
              </a:rPr>
              <a:t>solutions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which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deliver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greatest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business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value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with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least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risk.</a:t>
            </a:r>
            <a:endParaRPr sz="1600" dirty="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58717" y="5305016"/>
            <a:ext cx="9192780" cy="1836449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479475" y="5313095"/>
            <a:ext cx="9099550" cy="432434"/>
          </a:xfrm>
          <a:prstGeom prst="rect">
            <a:avLst/>
          </a:prstGeom>
          <a:solidFill>
            <a:srgbClr val="9C3636"/>
          </a:solidFill>
        </p:spPr>
        <p:txBody>
          <a:bodyPr vert="horz" wrap="square" lIns="0" tIns="482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80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Why</a:t>
            </a:r>
            <a:r>
              <a:rPr sz="20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use</a:t>
            </a:r>
            <a:r>
              <a:rPr sz="20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it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spc="-10" dirty="0"/>
          </a:p>
        </p:txBody>
      </p:sp>
      <p:sp>
        <p:nvSpPr>
          <p:cNvPr id="11" name="object 11"/>
          <p:cNvSpPr txBox="1"/>
          <p:nvPr/>
        </p:nvSpPr>
        <p:spPr>
          <a:xfrm>
            <a:off x="479475" y="5745098"/>
            <a:ext cx="9099550" cy="1332230"/>
          </a:xfrm>
          <a:prstGeom prst="rect">
            <a:avLst/>
          </a:prstGeom>
          <a:solidFill>
            <a:srgbClr val="FFFFFF"/>
          </a:solidFill>
          <a:ln w="6350">
            <a:solidFill>
              <a:srgbClr val="A6A6A6"/>
            </a:solidFill>
          </a:ln>
        </p:spPr>
        <p:txBody>
          <a:bodyPr vert="horz" wrap="square" lIns="0" tIns="132080" rIns="0" bIns="0" rtlCol="0">
            <a:spAutoFit/>
          </a:bodyPr>
          <a:lstStyle/>
          <a:p>
            <a:pPr marL="368300" marR="364490" indent="-3175" algn="ctr">
              <a:lnSpc>
                <a:spcPct val="100000"/>
              </a:lnSpc>
              <a:spcBef>
                <a:spcPts val="1040"/>
              </a:spcBef>
            </a:pPr>
            <a:r>
              <a:rPr sz="1600" dirty="0">
                <a:latin typeface="Calibri"/>
                <a:cs typeface="Calibri"/>
              </a:rPr>
              <a:t>The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Solution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Assessment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Method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is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proven,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flexible,</a:t>
            </a:r>
            <a:r>
              <a:rPr sz="1600" spc="-7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adaptable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easy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use.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It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is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intuitive</a:t>
            </a:r>
            <a:r>
              <a:rPr sz="1600" spc="-7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for </a:t>
            </a:r>
            <a:r>
              <a:rPr sz="1600" spc="-20" dirty="0">
                <a:latin typeface="Calibri"/>
                <a:cs typeface="Calibri"/>
              </a:rPr>
              <a:t>stakeholders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involved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in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process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for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those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who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get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see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endorse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outcomes. </a:t>
            </a:r>
            <a:r>
              <a:rPr sz="1600" spc="-25" dirty="0">
                <a:latin typeface="Calibri"/>
                <a:cs typeface="Calibri"/>
              </a:rPr>
              <a:t>The </a:t>
            </a:r>
            <a:r>
              <a:rPr sz="1600" dirty="0">
                <a:latin typeface="Calibri"/>
                <a:cs typeface="Calibri"/>
              </a:rPr>
              <a:t>technique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brings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right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level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of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objectivity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what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can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be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political</a:t>
            </a:r>
            <a:r>
              <a:rPr sz="1600" spc="-7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subjective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exercise,</a:t>
            </a:r>
            <a:r>
              <a:rPr sz="1600" spc="-25" dirty="0">
                <a:latin typeface="Calibri"/>
                <a:cs typeface="Calibri"/>
              </a:rPr>
              <a:t> but </a:t>
            </a:r>
            <a:r>
              <a:rPr sz="1600" dirty="0">
                <a:latin typeface="Calibri"/>
                <a:cs typeface="Calibri"/>
              </a:rPr>
              <a:t>without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bogging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down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business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improvement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program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in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overly </a:t>
            </a:r>
            <a:r>
              <a:rPr sz="1600" spc="-10" dirty="0">
                <a:latin typeface="Calibri"/>
                <a:cs typeface="Calibri"/>
              </a:rPr>
              <a:t>complex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time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wasting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analysis.</a:t>
            </a:r>
            <a:endParaRPr sz="16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8120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Solution</a:t>
            </a:r>
            <a:r>
              <a:rPr spc="-355" dirty="0"/>
              <a:t> </a:t>
            </a:r>
            <a:r>
              <a:rPr spc="45" dirty="0"/>
              <a:t>Assessment</a:t>
            </a:r>
            <a:r>
              <a:rPr spc="-10" dirty="0"/>
              <a:t> </a:t>
            </a:r>
            <a:r>
              <a:rPr spc="420" dirty="0"/>
              <a:t>–</a:t>
            </a:r>
            <a:r>
              <a:rPr spc="20" dirty="0"/>
              <a:t> </a:t>
            </a:r>
            <a:r>
              <a:rPr spc="60" dirty="0"/>
              <a:t>Method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458718" y="1197854"/>
            <a:ext cx="9275445" cy="6078220"/>
            <a:chOff x="458718" y="1197854"/>
            <a:chExt cx="9275445" cy="60782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8718" y="1197854"/>
              <a:ext cx="9275081" cy="607773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79488" y="1206449"/>
              <a:ext cx="9099550" cy="565150"/>
            </a:xfrm>
            <a:custGeom>
              <a:avLst/>
              <a:gdLst/>
              <a:ahLst/>
              <a:cxnLst/>
              <a:rect l="l" t="t" r="r" b="b"/>
              <a:pathLst>
                <a:path w="9099550" h="565150">
                  <a:moveTo>
                    <a:pt x="9099423" y="0"/>
                  </a:moveTo>
                  <a:lnTo>
                    <a:pt x="0" y="0"/>
                  </a:lnTo>
                  <a:lnTo>
                    <a:pt x="0" y="564819"/>
                  </a:lnTo>
                  <a:lnTo>
                    <a:pt x="9099423" y="564819"/>
                  </a:lnTo>
                  <a:lnTo>
                    <a:pt x="9099423" y="0"/>
                  </a:lnTo>
                  <a:close/>
                </a:path>
              </a:pathLst>
            </a:custGeom>
            <a:solidFill>
              <a:srgbClr val="9C363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" name="object 6"/>
            <p:cNvSpPr/>
            <p:nvPr/>
          </p:nvSpPr>
          <p:spPr>
            <a:xfrm>
              <a:off x="479488" y="1771345"/>
              <a:ext cx="9099550" cy="5380355"/>
            </a:xfrm>
            <a:custGeom>
              <a:avLst/>
              <a:gdLst/>
              <a:ahLst/>
              <a:cxnLst/>
              <a:rect l="l" t="t" r="r" b="b"/>
              <a:pathLst>
                <a:path w="9099550" h="5380355">
                  <a:moveTo>
                    <a:pt x="9099423" y="0"/>
                  </a:moveTo>
                  <a:lnTo>
                    <a:pt x="0" y="0"/>
                  </a:lnTo>
                  <a:lnTo>
                    <a:pt x="0" y="5380355"/>
                  </a:lnTo>
                  <a:lnTo>
                    <a:pt x="9099423" y="5380355"/>
                  </a:lnTo>
                  <a:lnTo>
                    <a:pt x="90994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" name="object 7"/>
            <p:cNvSpPr/>
            <p:nvPr/>
          </p:nvSpPr>
          <p:spPr>
            <a:xfrm>
              <a:off x="476313" y="1768094"/>
              <a:ext cx="9105900" cy="5387340"/>
            </a:xfrm>
            <a:custGeom>
              <a:avLst/>
              <a:gdLst/>
              <a:ahLst/>
              <a:cxnLst/>
              <a:rect l="l" t="t" r="r" b="b"/>
              <a:pathLst>
                <a:path w="9105900" h="5387340">
                  <a:moveTo>
                    <a:pt x="0" y="3175"/>
                  </a:moveTo>
                  <a:lnTo>
                    <a:pt x="9105836" y="3175"/>
                  </a:lnTo>
                </a:path>
                <a:path w="9105900" h="5387340">
                  <a:moveTo>
                    <a:pt x="3175" y="0"/>
                  </a:moveTo>
                  <a:lnTo>
                    <a:pt x="3175" y="5386781"/>
                  </a:lnTo>
                </a:path>
                <a:path w="9105900" h="5387340">
                  <a:moveTo>
                    <a:pt x="9102661" y="0"/>
                  </a:moveTo>
                  <a:lnTo>
                    <a:pt x="9102661" y="5386781"/>
                  </a:lnTo>
                </a:path>
                <a:path w="9105900" h="5387340">
                  <a:moveTo>
                    <a:pt x="0" y="5383606"/>
                  </a:moveTo>
                  <a:lnTo>
                    <a:pt x="9105836" y="5383606"/>
                  </a:lnTo>
                </a:path>
              </a:pathLst>
            </a:custGeom>
            <a:ln w="635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233798" y="1307338"/>
            <a:ext cx="159067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How</a:t>
            </a:r>
            <a:r>
              <a:rPr sz="20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r>
              <a:rPr sz="20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use</a:t>
            </a:r>
            <a:r>
              <a:rPr sz="20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it</a:t>
            </a:r>
            <a:endParaRPr sz="2000" dirty="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162365" y="3590353"/>
            <a:ext cx="5517515" cy="3429635"/>
            <a:chOff x="2162365" y="3590353"/>
            <a:chExt cx="5517515" cy="3429635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71699" y="3599687"/>
              <a:ext cx="5498592" cy="3410712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167127" y="3595115"/>
              <a:ext cx="5507990" cy="3420110"/>
            </a:xfrm>
            <a:custGeom>
              <a:avLst/>
              <a:gdLst/>
              <a:ahLst/>
              <a:cxnLst/>
              <a:rect l="l" t="t" r="r" b="b"/>
              <a:pathLst>
                <a:path w="5507990" h="3420109">
                  <a:moveTo>
                    <a:pt x="0" y="3419855"/>
                  </a:moveTo>
                  <a:lnTo>
                    <a:pt x="5507735" y="3419855"/>
                  </a:lnTo>
                  <a:lnTo>
                    <a:pt x="5507735" y="0"/>
                  </a:lnTo>
                  <a:lnTo>
                    <a:pt x="0" y="0"/>
                  </a:lnTo>
                  <a:lnTo>
                    <a:pt x="0" y="3419855"/>
                  </a:lnTo>
                  <a:close/>
                </a:path>
              </a:pathLst>
            </a:custGeom>
            <a:ln w="9144">
              <a:solidFill>
                <a:srgbClr val="3C3C3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635508" y="4293108"/>
            <a:ext cx="1323340" cy="1108075"/>
          </a:xfrm>
          <a:prstGeom prst="rect">
            <a:avLst/>
          </a:prstGeom>
          <a:ln w="9144">
            <a:solidFill>
              <a:srgbClr val="8A8A8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120650" marR="115570" indent="1905" algn="ctr">
              <a:lnSpc>
                <a:spcPct val="100000"/>
              </a:lnSpc>
              <a:spcBef>
                <a:spcPts val="300"/>
              </a:spcBef>
            </a:pPr>
            <a:r>
              <a:rPr sz="1100" b="1" dirty="0">
                <a:latin typeface="Calibri"/>
                <a:cs typeface="Calibri"/>
              </a:rPr>
              <a:t>Step 1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List</a:t>
            </a:r>
            <a:r>
              <a:rPr sz="1100" spc="-25" dirty="0">
                <a:latin typeface="Calibri"/>
                <a:cs typeface="Calibri"/>
              </a:rPr>
              <a:t> the </a:t>
            </a:r>
            <a:r>
              <a:rPr sz="1100" dirty="0">
                <a:latin typeface="Calibri"/>
                <a:cs typeface="Calibri"/>
              </a:rPr>
              <a:t>solutions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that</a:t>
            </a:r>
            <a:r>
              <a:rPr sz="1100" spc="-20" dirty="0">
                <a:latin typeface="Calibri"/>
                <a:cs typeface="Calibri"/>
              </a:rPr>
              <a:t> have </a:t>
            </a:r>
            <a:r>
              <a:rPr sz="1100" dirty="0">
                <a:latin typeface="Calibri"/>
                <a:cs typeface="Calibri"/>
              </a:rPr>
              <a:t>been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identified </a:t>
            </a:r>
            <a:r>
              <a:rPr sz="1100" dirty="0">
                <a:latin typeface="Calibri"/>
                <a:cs typeface="Calibri"/>
              </a:rPr>
              <a:t>through</a:t>
            </a:r>
            <a:r>
              <a:rPr sz="1100" spc="-4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the </a:t>
            </a:r>
            <a:r>
              <a:rPr sz="1100" dirty="0">
                <a:latin typeface="Calibri"/>
                <a:cs typeface="Calibri"/>
              </a:rPr>
              <a:t>solution</a:t>
            </a:r>
            <a:r>
              <a:rPr sz="1100" spc="-4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ideation process.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762251" y="3074416"/>
            <a:ext cx="2028825" cy="705485"/>
          </a:xfrm>
          <a:custGeom>
            <a:avLst/>
            <a:gdLst/>
            <a:ahLst/>
            <a:cxnLst/>
            <a:rect l="l" t="t" r="r" b="b"/>
            <a:pathLst>
              <a:path w="2028825" h="705485">
                <a:moveTo>
                  <a:pt x="1954194" y="675323"/>
                </a:moveTo>
                <a:lnTo>
                  <a:pt x="1943989" y="705358"/>
                </a:lnTo>
                <a:lnTo>
                  <a:pt x="2028444" y="693801"/>
                </a:lnTo>
                <a:lnTo>
                  <a:pt x="2015248" y="680466"/>
                </a:lnTo>
                <a:lnTo>
                  <a:pt x="1969643" y="680466"/>
                </a:lnTo>
                <a:lnTo>
                  <a:pt x="1966340" y="679450"/>
                </a:lnTo>
                <a:lnTo>
                  <a:pt x="1954194" y="675323"/>
                </a:lnTo>
                <a:close/>
              </a:path>
              <a:path w="2028825" h="705485">
                <a:moveTo>
                  <a:pt x="1958290" y="663269"/>
                </a:moveTo>
                <a:lnTo>
                  <a:pt x="1954194" y="675323"/>
                </a:lnTo>
                <a:lnTo>
                  <a:pt x="1966340" y="679450"/>
                </a:lnTo>
                <a:lnTo>
                  <a:pt x="1969643" y="680466"/>
                </a:lnTo>
                <a:lnTo>
                  <a:pt x="1973199" y="678688"/>
                </a:lnTo>
                <a:lnTo>
                  <a:pt x="1975485" y="672084"/>
                </a:lnTo>
                <a:lnTo>
                  <a:pt x="1973707" y="668528"/>
                </a:lnTo>
                <a:lnTo>
                  <a:pt x="1958290" y="663269"/>
                </a:lnTo>
                <a:close/>
              </a:path>
              <a:path w="2028825" h="705485">
                <a:moveTo>
                  <a:pt x="1968500" y="633222"/>
                </a:moveTo>
                <a:lnTo>
                  <a:pt x="1958290" y="663269"/>
                </a:lnTo>
                <a:lnTo>
                  <a:pt x="1973707" y="668528"/>
                </a:lnTo>
                <a:lnTo>
                  <a:pt x="1975485" y="672084"/>
                </a:lnTo>
                <a:lnTo>
                  <a:pt x="1973199" y="678688"/>
                </a:lnTo>
                <a:lnTo>
                  <a:pt x="1969643" y="680466"/>
                </a:lnTo>
                <a:lnTo>
                  <a:pt x="2015248" y="680466"/>
                </a:lnTo>
                <a:lnTo>
                  <a:pt x="1968500" y="633222"/>
                </a:lnTo>
                <a:close/>
              </a:path>
              <a:path w="2028825" h="705485">
                <a:moveTo>
                  <a:pt x="5842" y="0"/>
                </a:moveTo>
                <a:lnTo>
                  <a:pt x="2286" y="1778"/>
                </a:lnTo>
                <a:lnTo>
                  <a:pt x="0" y="8382"/>
                </a:lnTo>
                <a:lnTo>
                  <a:pt x="1778" y="11937"/>
                </a:lnTo>
                <a:lnTo>
                  <a:pt x="1954194" y="675323"/>
                </a:lnTo>
                <a:lnTo>
                  <a:pt x="1958290" y="663269"/>
                </a:lnTo>
                <a:lnTo>
                  <a:pt x="5842" y="0"/>
                </a:lnTo>
                <a:close/>
              </a:path>
            </a:pathLst>
          </a:custGeom>
          <a:solidFill>
            <a:srgbClr val="8A8A8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4" name="object 14"/>
          <p:cNvSpPr txBox="1"/>
          <p:nvPr/>
        </p:nvSpPr>
        <p:spPr>
          <a:xfrm>
            <a:off x="1107947" y="1973579"/>
            <a:ext cx="1323340" cy="1108075"/>
          </a:xfrm>
          <a:prstGeom prst="rect">
            <a:avLst/>
          </a:prstGeom>
          <a:ln w="9144">
            <a:solidFill>
              <a:srgbClr val="8A8A8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167005" marR="160020" algn="ctr">
              <a:lnSpc>
                <a:spcPct val="100000"/>
              </a:lnSpc>
              <a:spcBef>
                <a:spcPts val="300"/>
              </a:spcBef>
            </a:pPr>
            <a:r>
              <a:rPr sz="1100" b="1" dirty="0">
                <a:latin typeface="Calibri"/>
                <a:cs typeface="Calibri"/>
              </a:rPr>
              <a:t>Step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2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Allocate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a</a:t>
            </a:r>
            <a:r>
              <a:rPr sz="1100" dirty="0">
                <a:latin typeface="Calibri"/>
                <a:cs typeface="Calibri"/>
              </a:rPr>
              <a:t> score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the </a:t>
            </a:r>
            <a:r>
              <a:rPr sz="1100" dirty="0">
                <a:latin typeface="Calibri"/>
                <a:cs typeface="Calibri"/>
              </a:rPr>
              <a:t>solution</a:t>
            </a:r>
            <a:r>
              <a:rPr sz="1100" spc="-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its </a:t>
            </a:r>
            <a:r>
              <a:rPr sz="1100" dirty="0">
                <a:latin typeface="Calibri"/>
                <a:cs typeface="Calibri"/>
              </a:rPr>
              <a:t>ability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resolve </a:t>
            </a:r>
            <a:r>
              <a:rPr sz="1100" dirty="0">
                <a:latin typeface="Calibri"/>
                <a:cs typeface="Calibri"/>
              </a:rPr>
              <a:t>the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root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cause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of </a:t>
            </a:r>
            <a:r>
              <a:rPr sz="1100" dirty="0">
                <a:latin typeface="Calibri"/>
                <a:cs typeface="Calibri"/>
              </a:rPr>
              <a:t>the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problem.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645664" y="1967483"/>
            <a:ext cx="1323340" cy="939165"/>
          </a:xfrm>
          <a:prstGeom prst="rect">
            <a:avLst/>
          </a:prstGeom>
          <a:ln w="9144">
            <a:solidFill>
              <a:srgbClr val="8A8A8A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112395" marR="105410" algn="ctr">
              <a:lnSpc>
                <a:spcPct val="100000"/>
              </a:lnSpc>
              <a:spcBef>
                <a:spcPts val="290"/>
              </a:spcBef>
            </a:pPr>
            <a:r>
              <a:rPr sz="1100" b="1" dirty="0">
                <a:latin typeface="Calibri"/>
                <a:cs typeface="Calibri"/>
              </a:rPr>
              <a:t>Step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3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Allocate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a</a:t>
            </a:r>
            <a:r>
              <a:rPr sz="1100" dirty="0">
                <a:latin typeface="Calibri"/>
                <a:cs typeface="Calibri"/>
              </a:rPr>
              <a:t> score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the </a:t>
            </a:r>
            <a:r>
              <a:rPr sz="1100" dirty="0">
                <a:latin typeface="Calibri"/>
                <a:cs typeface="Calibri"/>
              </a:rPr>
              <a:t>solution</a:t>
            </a:r>
            <a:r>
              <a:rPr sz="1100" spc="-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its </a:t>
            </a:r>
            <a:r>
              <a:rPr sz="1100" dirty="0">
                <a:latin typeface="Calibri"/>
                <a:cs typeface="Calibri"/>
              </a:rPr>
              <a:t>likelihood</a:t>
            </a:r>
            <a:r>
              <a:rPr sz="1100" spc="-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 </a:t>
            </a:r>
            <a:r>
              <a:rPr sz="1100" spc="-10" dirty="0">
                <a:latin typeface="Calibri"/>
                <a:cs typeface="Calibri"/>
              </a:rPr>
              <a:t>create </a:t>
            </a:r>
            <a:r>
              <a:rPr sz="1100" dirty="0">
                <a:latin typeface="Calibri"/>
                <a:cs typeface="Calibri"/>
              </a:rPr>
              <a:t>any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new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problems.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248911" y="1967483"/>
            <a:ext cx="1321435" cy="1446530"/>
          </a:xfrm>
          <a:custGeom>
            <a:avLst/>
            <a:gdLst/>
            <a:ahLst/>
            <a:cxnLst/>
            <a:rect l="l" t="t" r="r" b="b"/>
            <a:pathLst>
              <a:path w="1321435" h="1446529">
                <a:moveTo>
                  <a:pt x="0" y="1446276"/>
                </a:moveTo>
                <a:lnTo>
                  <a:pt x="1321308" y="1446276"/>
                </a:lnTo>
                <a:lnTo>
                  <a:pt x="1321308" y="0"/>
                </a:lnTo>
                <a:lnTo>
                  <a:pt x="0" y="0"/>
                </a:lnTo>
                <a:lnTo>
                  <a:pt x="0" y="1446276"/>
                </a:lnTo>
                <a:close/>
              </a:path>
            </a:pathLst>
          </a:custGeom>
          <a:ln w="9144">
            <a:solidFill>
              <a:srgbClr val="8A8A8A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object 17"/>
          <p:cNvSpPr txBox="1"/>
          <p:nvPr/>
        </p:nvSpPr>
        <p:spPr>
          <a:xfrm>
            <a:off x="4386198" y="1991613"/>
            <a:ext cx="1047750" cy="1367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-1270" algn="ctr">
              <a:lnSpc>
                <a:spcPct val="100000"/>
              </a:lnSpc>
              <a:spcBef>
                <a:spcPts val="105"/>
              </a:spcBef>
            </a:pPr>
            <a:r>
              <a:rPr sz="1100" b="1" dirty="0">
                <a:latin typeface="Calibri"/>
                <a:cs typeface="Calibri"/>
              </a:rPr>
              <a:t>Step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4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Allocate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a</a:t>
            </a:r>
            <a:r>
              <a:rPr sz="1100" dirty="0">
                <a:latin typeface="Calibri"/>
                <a:cs typeface="Calibri"/>
              </a:rPr>
              <a:t> score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the </a:t>
            </a:r>
            <a:r>
              <a:rPr sz="1100" dirty="0">
                <a:latin typeface="Calibri"/>
                <a:cs typeface="Calibri"/>
              </a:rPr>
              <a:t>solution</a:t>
            </a:r>
            <a:r>
              <a:rPr sz="1100" spc="-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the </a:t>
            </a:r>
            <a:r>
              <a:rPr sz="1100" dirty="0">
                <a:latin typeface="Calibri"/>
                <a:cs typeface="Calibri"/>
              </a:rPr>
              <a:t>likelihood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that </a:t>
            </a:r>
            <a:r>
              <a:rPr sz="1100" spc="-10" dirty="0">
                <a:latin typeface="Calibri"/>
                <a:cs typeface="Calibri"/>
              </a:rPr>
              <a:t>business </a:t>
            </a:r>
            <a:r>
              <a:rPr sz="1100" dirty="0">
                <a:latin typeface="Calibri"/>
                <a:cs typeface="Calibri"/>
              </a:rPr>
              <a:t>management</a:t>
            </a:r>
            <a:r>
              <a:rPr sz="1100" spc="-4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will </a:t>
            </a:r>
            <a:r>
              <a:rPr sz="1100" dirty="0">
                <a:latin typeface="Calibri"/>
                <a:cs typeface="Calibri"/>
              </a:rPr>
              <a:t>be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receptive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its </a:t>
            </a:r>
            <a:r>
              <a:rPr sz="1100" spc="-10" dirty="0">
                <a:latin typeface="Calibri"/>
                <a:cs typeface="Calibri"/>
              </a:rPr>
              <a:t>adoption.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785103" y="1969007"/>
            <a:ext cx="1323340" cy="1108075"/>
          </a:xfrm>
          <a:prstGeom prst="rect">
            <a:avLst/>
          </a:prstGeom>
          <a:ln w="9144">
            <a:solidFill>
              <a:srgbClr val="8A8A8A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140335" marR="132715" algn="ctr">
              <a:lnSpc>
                <a:spcPct val="100000"/>
              </a:lnSpc>
              <a:spcBef>
                <a:spcPts val="295"/>
              </a:spcBef>
            </a:pPr>
            <a:r>
              <a:rPr sz="1100" b="1" dirty="0">
                <a:latin typeface="Calibri"/>
                <a:cs typeface="Calibri"/>
              </a:rPr>
              <a:t>Step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5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Allocate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a</a:t>
            </a:r>
            <a:r>
              <a:rPr sz="1100" dirty="0">
                <a:latin typeface="Calibri"/>
                <a:cs typeface="Calibri"/>
              </a:rPr>
              <a:t> score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the </a:t>
            </a:r>
            <a:r>
              <a:rPr sz="1100" dirty="0">
                <a:latin typeface="Calibri"/>
                <a:cs typeface="Calibri"/>
              </a:rPr>
              <a:t>solution</a:t>
            </a:r>
            <a:r>
              <a:rPr sz="1100" spc="-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the </a:t>
            </a:r>
            <a:r>
              <a:rPr sz="1100" dirty="0">
                <a:latin typeface="Calibri"/>
                <a:cs typeface="Calibri"/>
              </a:rPr>
              <a:t>relative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risk </a:t>
            </a:r>
            <a:r>
              <a:rPr sz="1100" dirty="0">
                <a:latin typeface="Calibri"/>
                <a:cs typeface="Calibri"/>
              </a:rPr>
              <a:t>associated</a:t>
            </a:r>
            <a:r>
              <a:rPr sz="1100" spc="-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with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its </a:t>
            </a:r>
            <a:r>
              <a:rPr sz="1100" spc="-10" dirty="0">
                <a:latin typeface="Calibri"/>
                <a:cs typeface="Calibri"/>
              </a:rPr>
              <a:t>implementation.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388352" y="1967483"/>
            <a:ext cx="1323340" cy="1108075"/>
          </a:xfrm>
          <a:prstGeom prst="rect">
            <a:avLst/>
          </a:prstGeom>
          <a:ln w="9144">
            <a:solidFill>
              <a:srgbClr val="8A8A8A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139700" marR="133350" algn="ctr">
              <a:lnSpc>
                <a:spcPct val="100000"/>
              </a:lnSpc>
              <a:spcBef>
                <a:spcPts val="290"/>
              </a:spcBef>
            </a:pPr>
            <a:r>
              <a:rPr sz="1100" b="1" dirty="0">
                <a:latin typeface="Calibri"/>
                <a:cs typeface="Calibri"/>
              </a:rPr>
              <a:t>Step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6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Allocate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a</a:t>
            </a:r>
            <a:r>
              <a:rPr sz="1100" dirty="0">
                <a:latin typeface="Calibri"/>
                <a:cs typeface="Calibri"/>
              </a:rPr>
              <a:t> score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the </a:t>
            </a:r>
            <a:r>
              <a:rPr sz="1100" dirty="0">
                <a:latin typeface="Calibri"/>
                <a:cs typeface="Calibri"/>
              </a:rPr>
              <a:t>solution</a:t>
            </a:r>
            <a:r>
              <a:rPr sz="1100" spc="-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the </a:t>
            </a:r>
            <a:r>
              <a:rPr sz="1100" dirty="0">
                <a:latin typeface="Calibri"/>
                <a:cs typeface="Calibri"/>
              </a:rPr>
              <a:t>relative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cost </a:t>
            </a:r>
            <a:r>
              <a:rPr sz="1100" dirty="0">
                <a:latin typeface="Calibri"/>
                <a:cs typeface="Calibri"/>
              </a:rPr>
              <a:t>associated</a:t>
            </a:r>
            <a:r>
              <a:rPr sz="1100" spc="-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with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its </a:t>
            </a:r>
            <a:r>
              <a:rPr sz="1100" spc="-10" dirty="0">
                <a:latin typeface="Calibri"/>
                <a:cs typeface="Calibri"/>
              </a:rPr>
              <a:t>implementation.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039100" y="3768852"/>
            <a:ext cx="1321435" cy="1108075"/>
          </a:xfrm>
          <a:prstGeom prst="rect">
            <a:avLst/>
          </a:prstGeom>
          <a:ln w="9144">
            <a:solidFill>
              <a:srgbClr val="8A8A8A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123189" marR="113030" algn="ctr">
              <a:lnSpc>
                <a:spcPct val="100000"/>
              </a:lnSpc>
              <a:spcBef>
                <a:spcPts val="295"/>
              </a:spcBef>
            </a:pPr>
            <a:r>
              <a:rPr sz="1100" b="1" dirty="0">
                <a:latin typeface="Calibri"/>
                <a:cs typeface="Calibri"/>
              </a:rPr>
              <a:t>Step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7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Tabulate </a:t>
            </a:r>
            <a:r>
              <a:rPr sz="1100" dirty="0">
                <a:latin typeface="Calibri"/>
                <a:cs typeface="Calibri"/>
              </a:rPr>
              <a:t>the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scores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each </a:t>
            </a:r>
            <a:r>
              <a:rPr sz="1100" dirty="0">
                <a:latin typeface="Calibri"/>
                <a:cs typeface="Calibri"/>
              </a:rPr>
              <a:t>solution</a:t>
            </a:r>
            <a:r>
              <a:rPr sz="1100" spc="-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by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adding </a:t>
            </a:r>
            <a:r>
              <a:rPr sz="1100" dirty="0">
                <a:latin typeface="Calibri"/>
                <a:cs typeface="Calibri"/>
              </a:rPr>
              <a:t>the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values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in </a:t>
            </a:r>
            <a:r>
              <a:rPr sz="1100" dirty="0">
                <a:latin typeface="Calibri"/>
                <a:cs typeface="Calibri"/>
              </a:rPr>
              <a:t>columns</a:t>
            </a:r>
            <a:r>
              <a:rPr sz="1100" spc="-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2 </a:t>
            </a:r>
            <a:r>
              <a:rPr sz="1100" spc="-10" dirty="0">
                <a:latin typeface="Calibri"/>
                <a:cs typeface="Calibri"/>
              </a:rPr>
              <a:t>through</a:t>
            </a:r>
            <a:endParaRPr sz="1100" dirty="0">
              <a:latin typeface="Calibri"/>
              <a:cs typeface="Calibri"/>
            </a:endParaRPr>
          </a:p>
          <a:p>
            <a:pPr marL="1905" algn="ctr">
              <a:lnSpc>
                <a:spcPct val="100000"/>
              </a:lnSpc>
            </a:pPr>
            <a:r>
              <a:rPr sz="1100" spc="-25" dirty="0">
                <a:latin typeface="Calibri"/>
                <a:cs typeface="Calibri"/>
              </a:rPr>
              <a:t>6.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039100" y="5173979"/>
            <a:ext cx="1321435" cy="1617345"/>
          </a:xfrm>
          <a:prstGeom prst="rect">
            <a:avLst/>
          </a:prstGeom>
          <a:ln w="9144">
            <a:solidFill>
              <a:srgbClr val="8A8A8A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114300" marR="105410" indent="1270" algn="ctr">
              <a:lnSpc>
                <a:spcPct val="100000"/>
              </a:lnSpc>
              <a:spcBef>
                <a:spcPts val="305"/>
              </a:spcBef>
            </a:pPr>
            <a:r>
              <a:rPr sz="1100" b="1" dirty="0">
                <a:latin typeface="Calibri"/>
                <a:cs typeface="Calibri"/>
              </a:rPr>
              <a:t>Step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8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Rank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the </a:t>
            </a:r>
            <a:r>
              <a:rPr sz="1100" dirty="0">
                <a:latin typeface="Calibri"/>
                <a:cs typeface="Calibri"/>
              </a:rPr>
              <a:t>solutions</a:t>
            </a:r>
            <a:r>
              <a:rPr sz="1100" spc="-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by</a:t>
            </a:r>
            <a:r>
              <a:rPr sz="1100" spc="-10" dirty="0">
                <a:latin typeface="Calibri"/>
                <a:cs typeface="Calibri"/>
              </a:rPr>
              <a:t> total </a:t>
            </a:r>
            <a:r>
              <a:rPr sz="1100" dirty="0">
                <a:latin typeface="Calibri"/>
                <a:cs typeface="Calibri"/>
              </a:rPr>
              <a:t>score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and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select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a</a:t>
            </a:r>
            <a:r>
              <a:rPr sz="1100" dirty="0">
                <a:latin typeface="Calibri"/>
                <a:cs typeface="Calibri"/>
              </a:rPr>
              <a:t> finite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number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of </a:t>
            </a:r>
            <a:r>
              <a:rPr sz="1100" dirty="0">
                <a:latin typeface="Calibri"/>
                <a:cs typeface="Calibri"/>
              </a:rPr>
              <a:t>the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highest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ranking </a:t>
            </a:r>
            <a:r>
              <a:rPr sz="1100" dirty="0">
                <a:latin typeface="Calibri"/>
                <a:cs typeface="Calibri"/>
              </a:rPr>
              <a:t>solutions</a:t>
            </a:r>
            <a:r>
              <a:rPr sz="1100" spc="-5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to </a:t>
            </a:r>
            <a:r>
              <a:rPr sz="1100" dirty="0">
                <a:latin typeface="Calibri"/>
                <a:cs typeface="Calibri"/>
              </a:rPr>
              <a:t>proceed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into</a:t>
            </a:r>
            <a:r>
              <a:rPr sz="1100" spc="-20" dirty="0">
                <a:latin typeface="Calibri"/>
                <a:cs typeface="Calibri"/>
              </a:rPr>
              <a:t> more </a:t>
            </a:r>
            <a:r>
              <a:rPr sz="1100" dirty="0">
                <a:latin typeface="Calibri"/>
                <a:cs typeface="Calibri"/>
              </a:rPr>
              <a:t>detailed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evaluation </a:t>
            </a:r>
            <a:r>
              <a:rPr sz="1100" dirty="0">
                <a:latin typeface="Calibri"/>
                <a:cs typeface="Calibri"/>
              </a:rPr>
              <a:t>and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design.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951609" y="2899028"/>
            <a:ext cx="6104890" cy="1956435"/>
          </a:xfrm>
          <a:custGeom>
            <a:avLst/>
            <a:gdLst/>
            <a:ahLst/>
            <a:cxnLst/>
            <a:rect l="l" t="t" r="r" b="b"/>
            <a:pathLst>
              <a:path w="6104890" h="1956435">
                <a:moveTo>
                  <a:pt x="829183" y="1855851"/>
                </a:moveTo>
                <a:lnTo>
                  <a:pt x="749173" y="1826641"/>
                </a:lnTo>
                <a:lnTo>
                  <a:pt x="752767" y="1858187"/>
                </a:lnTo>
                <a:lnTo>
                  <a:pt x="2540" y="1943227"/>
                </a:lnTo>
                <a:lnTo>
                  <a:pt x="0" y="1946402"/>
                </a:lnTo>
                <a:lnTo>
                  <a:pt x="762" y="1953387"/>
                </a:lnTo>
                <a:lnTo>
                  <a:pt x="3937" y="1955927"/>
                </a:lnTo>
                <a:lnTo>
                  <a:pt x="754202" y="1870760"/>
                </a:lnTo>
                <a:lnTo>
                  <a:pt x="757809" y="1902333"/>
                </a:lnTo>
                <a:lnTo>
                  <a:pt x="828395" y="1856359"/>
                </a:lnTo>
                <a:lnTo>
                  <a:pt x="829183" y="1855851"/>
                </a:lnTo>
                <a:close/>
              </a:path>
              <a:path w="6104890" h="1956435">
                <a:moveTo>
                  <a:pt x="2543429" y="792607"/>
                </a:moveTo>
                <a:lnTo>
                  <a:pt x="2527389" y="764794"/>
                </a:lnTo>
                <a:lnTo>
                  <a:pt x="2500884" y="718820"/>
                </a:lnTo>
                <a:lnTo>
                  <a:pt x="2483370" y="745274"/>
                </a:lnTo>
                <a:lnTo>
                  <a:pt x="1356106" y="0"/>
                </a:lnTo>
                <a:lnTo>
                  <a:pt x="1352169" y="762"/>
                </a:lnTo>
                <a:lnTo>
                  <a:pt x="1350137" y="3683"/>
                </a:lnTo>
                <a:lnTo>
                  <a:pt x="1348219" y="6604"/>
                </a:lnTo>
                <a:lnTo>
                  <a:pt x="1348994" y="10541"/>
                </a:lnTo>
                <a:lnTo>
                  <a:pt x="1351915" y="12573"/>
                </a:lnTo>
                <a:lnTo>
                  <a:pt x="2476335" y="755904"/>
                </a:lnTo>
                <a:lnTo>
                  <a:pt x="2458847" y="782320"/>
                </a:lnTo>
                <a:lnTo>
                  <a:pt x="2543429" y="792607"/>
                </a:lnTo>
                <a:close/>
              </a:path>
              <a:path w="6104890" h="1956435">
                <a:moveTo>
                  <a:pt x="3418840" y="940943"/>
                </a:moveTo>
                <a:lnTo>
                  <a:pt x="3405187" y="905002"/>
                </a:lnTo>
                <a:lnTo>
                  <a:pt x="3388614" y="861314"/>
                </a:lnTo>
                <a:lnTo>
                  <a:pt x="3367113" y="884605"/>
                </a:lnTo>
                <a:lnTo>
                  <a:pt x="2961513" y="510032"/>
                </a:lnTo>
                <a:lnTo>
                  <a:pt x="2959112" y="507873"/>
                </a:lnTo>
                <a:lnTo>
                  <a:pt x="2954909" y="507873"/>
                </a:lnTo>
                <a:lnTo>
                  <a:pt x="2952496" y="510413"/>
                </a:lnTo>
                <a:lnTo>
                  <a:pt x="2950210" y="512953"/>
                </a:lnTo>
                <a:lnTo>
                  <a:pt x="2950337" y="517017"/>
                </a:lnTo>
                <a:lnTo>
                  <a:pt x="2952877" y="519430"/>
                </a:lnTo>
                <a:lnTo>
                  <a:pt x="3358464" y="893991"/>
                </a:lnTo>
                <a:lnTo>
                  <a:pt x="3336925" y="917321"/>
                </a:lnTo>
                <a:lnTo>
                  <a:pt x="3418840" y="940943"/>
                </a:lnTo>
                <a:close/>
              </a:path>
              <a:path w="6104890" h="1956435">
                <a:moveTo>
                  <a:pt x="4501896" y="176530"/>
                </a:moveTo>
                <a:lnTo>
                  <a:pt x="4500118" y="172974"/>
                </a:lnTo>
                <a:lnTo>
                  <a:pt x="4496816" y="171831"/>
                </a:lnTo>
                <a:lnTo>
                  <a:pt x="4493387" y="170815"/>
                </a:lnTo>
                <a:lnTo>
                  <a:pt x="4489831" y="172593"/>
                </a:lnTo>
                <a:lnTo>
                  <a:pt x="4488815" y="176022"/>
                </a:lnTo>
                <a:lnTo>
                  <a:pt x="4312767" y="717689"/>
                </a:lnTo>
                <a:lnTo>
                  <a:pt x="4282567" y="707898"/>
                </a:lnTo>
                <a:lnTo>
                  <a:pt x="4295267" y="792099"/>
                </a:lnTo>
                <a:lnTo>
                  <a:pt x="4347692" y="738886"/>
                </a:lnTo>
                <a:lnTo>
                  <a:pt x="4355084" y="731393"/>
                </a:lnTo>
                <a:lnTo>
                  <a:pt x="4324845" y="721601"/>
                </a:lnTo>
                <a:lnTo>
                  <a:pt x="4500880" y="179832"/>
                </a:lnTo>
                <a:lnTo>
                  <a:pt x="4501896" y="176530"/>
                </a:lnTo>
                <a:close/>
              </a:path>
              <a:path w="6104890" h="1956435">
                <a:moveTo>
                  <a:pt x="5516753" y="1525905"/>
                </a:moveTo>
                <a:lnTo>
                  <a:pt x="5513400" y="1496568"/>
                </a:lnTo>
                <a:lnTo>
                  <a:pt x="5513362" y="1496187"/>
                </a:lnTo>
                <a:lnTo>
                  <a:pt x="5513146" y="1494370"/>
                </a:lnTo>
                <a:lnTo>
                  <a:pt x="5511711" y="1481797"/>
                </a:lnTo>
                <a:lnTo>
                  <a:pt x="5508117" y="1450213"/>
                </a:lnTo>
                <a:lnTo>
                  <a:pt x="5436743" y="1496568"/>
                </a:lnTo>
                <a:lnTo>
                  <a:pt x="5516753" y="1525905"/>
                </a:lnTo>
                <a:close/>
              </a:path>
              <a:path w="6104890" h="1956435">
                <a:moveTo>
                  <a:pt x="6093968" y="1425829"/>
                </a:moveTo>
                <a:lnTo>
                  <a:pt x="6093206" y="1418844"/>
                </a:lnTo>
                <a:lnTo>
                  <a:pt x="6090031" y="1416304"/>
                </a:lnTo>
                <a:lnTo>
                  <a:pt x="5511711" y="1481797"/>
                </a:lnTo>
                <a:lnTo>
                  <a:pt x="5513070" y="1493647"/>
                </a:lnTo>
                <a:lnTo>
                  <a:pt x="5513146" y="1494370"/>
                </a:lnTo>
                <a:lnTo>
                  <a:pt x="6091428" y="1429004"/>
                </a:lnTo>
                <a:lnTo>
                  <a:pt x="6093968" y="1425829"/>
                </a:lnTo>
                <a:close/>
              </a:path>
              <a:path w="6104890" h="1956435">
                <a:moveTo>
                  <a:pt x="6104890" y="176403"/>
                </a:moveTo>
                <a:lnTo>
                  <a:pt x="6103239" y="173355"/>
                </a:lnTo>
                <a:lnTo>
                  <a:pt x="6101461" y="170307"/>
                </a:lnTo>
                <a:lnTo>
                  <a:pt x="6097651" y="169164"/>
                </a:lnTo>
                <a:lnTo>
                  <a:pt x="5020361" y="761733"/>
                </a:lnTo>
                <a:lnTo>
                  <a:pt x="5005070" y="733933"/>
                </a:lnTo>
                <a:lnTo>
                  <a:pt x="4956683" y="804037"/>
                </a:lnTo>
                <a:lnTo>
                  <a:pt x="5041773" y="800608"/>
                </a:lnTo>
                <a:lnTo>
                  <a:pt x="5030787" y="780669"/>
                </a:lnTo>
                <a:lnTo>
                  <a:pt x="5026457" y="772795"/>
                </a:lnTo>
                <a:lnTo>
                  <a:pt x="6100699" y="181991"/>
                </a:lnTo>
                <a:lnTo>
                  <a:pt x="6103747" y="180213"/>
                </a:lnTo>
                <a:lnTo>
                  <a:pt x="6104890" y="176403"/>
                </a:lnTo>
                <a:close/>
              </a:path>
            </a:pathLst>
          </a:custGeom>
          <a:solidFill>
            <a:srgbClr val="8A8A8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3" name="object 2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spc="-1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8120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Solution</a:t>
            </a:r>
            <a:r>
              <a:rPr spc="-340" dirty="0"/>
              <a:t> </a:t>
            </a:r>
            <a:r>
              <a:rPr spc="45" dirty="0"/>
              <a:t>Assessment</a:t>
            </a:r>
            <a:r>
              <a:rPr spc="20" dirty="0"/>
              <a:t> </a:t>
            </a:r>
            <a:r>
              <a:rPr spc="420" dirty="0"/>
              <a:t>–</a:t>
            </a:r>
            <a:r>
              <a:rPr spc="-505" dirty="0"/>
              <a:t> </a:t>
            </a:r>
            <a:r>
              <a:rPr spc="-10" dirty="0"/>
              <a:t>Template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spc="-10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473138" y="1359280"/>
          <a:ext cx="9099550" cy="55829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11425"/>
                <a:gridCol w="1085850"/>
                <a:gridCol w="1219200"/>
                <a:gridCol w="1225550"/>
                <a:gridCol w="1238250"/>
                <a:gridCol w="1162050"/>
                <a:gridCol w="657225"/>
              </a:tblGrid>
              <a:tr h="823594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58864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Possible</a:t>
                      </a:r>
                      <a:r>
                        <a:rPr sz="1400" b="1" spc="-7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Solutions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  <a:solidFill>
                      <a:srgbClr val="1A315F"/>
                    </a:solidFill>
                  </a:tcPr>
                </a:tc>
                <a:tc>
                  <a:txBody>
                    <a:bodyPr/>
                    <a:lstStyle/>
                    <a:p>
                      <a:pPr marL="128905" marR="121285" indent="88265">
                        <a:lnSpc>
                          <a:spcPct val="100000"/>
                        </a:lnSpc>
                        <a:spcBef>
                          <a:spcPts val="1470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Fixes</a:t>
                      </a:r>
                      <a:r>
                        <a:rPr sz="1400" b="1" spc="-5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the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Root</a:t>
                      </a:r>
                      <a:r>
                        <a:rPr sz="1400" b="1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Cause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186690" marB="0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A315F"/>
                    </a:solidFill>
                  </a:tcPr>
                </a:tc>
                <a:tc>
                  <a:txBody>
                    <a:bodyPr/>
                    <a:lstStyle/>
                    <a:p>
                      <a:pPr marL="260350" marR="137160" indent="-114300">
                        <a:lnSpc>
                          <a:spcPct val="100000"/>
                        </a:lnSpc>
                        <a:spcBef>
                          <a:spcPts val="1470"/>
                        </a:spcBef>
                      </a:pPr>
                      <a:r>
                        <a:rPr sz="14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Creates</a:t>
                      </a:r>
                      <a:r>
                        <a:rPr sz="140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New 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Problems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1866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A315F"/>
                    </a:solidFill>
                  </a:tcPr>
                </a:tc>
                <a:tc>
                  <a:txBody>
                    <a:bodyPr/>
                    <a:lstStyle/>
                    <a:p>
                      <a:pPr marL="198120" marR="110489" indent="-81280">
                        <a:lnSpc>
                          <a:spcPct val="100000"/>
                        </a:lnSpc>
                        <a:spcBef>
                          <a:spcPts val="1470"/>
                        </a:spcBef>
                      </a:pPr>
                      <a:r>
                        <a:rPr sz="14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Management Receptivity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1866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A315F"/>
                    </a:solidFill>
                  </a:tcPr>
                </a:tc>
                <a:tc>
                  <a:txBody>
                    <a:bodyPr/>
                    <a:lstStyle/>
                    <a:p>
                      <a:pPr marL="245110" marR="236854" indent="141605">
                        <a:lnSpc>
                          <a:spcPct val="100000"/>
                        </a:lnSpc>
                        <a:spcBef>
                          <a:spcPts val="1470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Risk</a:t>
                      </a:r>
                      <a:r>
                        <a:rPr sz="14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&amp; 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Feasibility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1866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A315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Cost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A315F"/>
                    </a:solidFill>
                  </a:tcPr>
                </a:tc>
                <a:tc>
                  <a:txBody>
                    <a:bodyPr/>
                    <a:lstStyle/>
                    <a:p>
                      <a:pPr marL="126364" marR="117475" indent="20955">
                        <a:lnSpc>
                          <a:spcPct val="100000"/>
                        </a:lnSpc>
                        <a:spcBef>
                          <a:spcPts val="1470"/>
                        </a:spcBef>
                      </a:pPr>
                      <a:r>
                        <a:rPr sz="14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Total 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Score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1866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A315F"/>
                    </a:solidFill>
                  </a:tcPr>
                </a:tc>
              </a:tr>
              <a:tr h="83883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  <a:solidFill>
                      <a:srgbClr val="1A31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75"/>
                        </a:spcBef>
                      </a:pPr>
                      <a:r>
                        <a:rPr sz="12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0</a:t>
                      </a:r>
                      <a:r>
                        <a:rPr sz="12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= 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Doesn’t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2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= 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Limited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5</a:t>
                      </a:r>
                      <a:r>
                        <a:rPr sz="12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= 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Fully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13652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  <a:solidFill>
                      <a:srgbClr val="1A31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75"/>
                        </a:spcBef>
                      </a:pPr>
                      <a:r>
                        <a:rPr sz="12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0</a:t>
                      </a:r>
                      <a:r>
                        <a:rPr sz="12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= 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Significant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2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2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= </a:t>
                      </a:r>
                      <a:r>
                        <a:rPr sz="120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Many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5</a:t>
                      </a:r>
                      <a:r>
                        <a:rPr sz="12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= </a:t>
                      </a:r>
                      <a:r>
                        <a:rPr sz="120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None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1365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  <a:solidFill>
                      <a:srgbClr val="1A315F"/>
                    </a:solidFill>
                  </a:tcPr>
                </a:tc>
                <a:tc>
                  <a:txBody>
                    <a:bodyPr/>
                    <a:lstStyle/>
                    <a:p>
                      <a:pPr marL="332105">
                        <a:lnSpc>
                          <a:spcPct val="100000"/>
                        </a:lnSpc>
                        <a:spcBef>
                          <a:spcPts val="1075"/>
                        </a:spcBef>
                      </a:pPr>
                      <a:r>
                        <a:rPr sz="12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0</a:t>
                      </a:r>
                      <a:r>
                        <a:rPr sz="12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= </a:t>
                      </a:r>
                      <a:r>
                        <a:rPr sz="120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None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374650">
                        <a:lnSpc>
                          <a:spcPct val="100000"/>
                        </a:lnSpc>
                      </a:pPr>
                      <a:r>
                        <a:rPr sz="12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2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= </a:t>
                      </a:r>
                      <a:r>
                        <a:rPr sz="12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Low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359410">
                        <a:lnSpc>
                          <a:spcPct val="100000"/>
                        </a:lnSpc>
                      </a:pPr>
                      <a:r>
                        <a:rPr sz="12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5</a:t>
                      </a:r>
                      <a:r>
                        <a:rPr sz="12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= </a:t>
                      </a:r>
                      <a:r>
                        <a:rPr sz="120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High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1365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  <a:solidFill>
                      <a:srgbClr val="1A315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075"/>
                        </a:spcBef>
                      </a:pPr>
                      <a:r>
                        <a:rPr sz="12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0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=</a:t>
                      </a:r>
                      <a:r>
                        <a:rPr sz="12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Not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Feasible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226695" marR="218440" algn="ctr">
                        <a:lnSpc>
                          <a:spcPct val="100000"/>
                        </a:lnSpc>
                      </a:pPr>
                      <a:r>
                        <a:rPr sz="12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=</a:t>
                      </a:r>
                      <a:r>
                        <a:rPr sz="12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High</a:t>
                      </a:r>
                      <a:r>
                        <a:rPr sz="1200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Risk 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5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=</a:t>
                      </a:r>
                      <a:r>
                        <a:rPr sz="12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Low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Risk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1365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  <a:solidFill>
                      <a:srgbClr val="1A315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75"/>
                        </a:spcBef>
                      </a:pPr>
                      <a:r>
                        <a:rPr sz="12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0</a:t>
                      </a:r>
                      <a:r>
                        <a:rPr sz="12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= 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Prohibitive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2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= 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Extreme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5</a:t>
                      </a:r>
                      <a:r>
                        <a:rPr sz="12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= 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Inexpensive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1365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  <a:solidFill>
                      <a:srgbClr val="1A315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  <a:solidFill>
                      <a:srgbClr val="1A315F"/>
                    </a:solidFill>
                  </a:tcPr>
                </a:tc>
              </a:tr>
              <a:tr h="43560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</a:tr>
              <a:tr h="43560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</a:tr>
              <a:tr h="43560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</a:tr>
              <a:tr h="43560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</a:tr>
              <a:tr h="43560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</a:tr>
              <a:tr h="43560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</a:tr>
              <a:tr h="43560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</a:tr>
              <a:tr h="43560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</a:tr>
              <a:tr h="43560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2D2D2"/>
                      </a:solidFill>
                      <a:prstDash val="solid"/>
                    </a:lnL>
                    <a:lnR w="12700">
                      <a:solidFill>
                        <a:srgbClr val="D2D2D2"/>
                      </a:solidFill>
                      <a:prstDash val="solid"/>
                    </a:lnR>
                    <a:lnT w="12700">
                      <a:solidFill>
                        <a:srgbClr val="D2D2D2"/>
                      </a:solidFill>
                      <a:prstDash val="solid"/>
                    </a:lnT>
                    <a:lnB w="12700">
                      <a:solidFill>
                        <a:srgbClr val="D2D2D2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160</TotalTime>
  <Words>521</Words>
  <Application>Microsoft Office PowerPoint</Application>
  <PresentationFormat>Custom</PresentationFormat>
  <Paragraphs>50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Calibri</vt:lpstr>
      <vt:lpstr>Times New Roman</vt:lpstr>
      <vt:lpstr>Trebuchet MS</vt:lpstr>
      <vt:lpstr>Office Theme</vt:lpstr>
      <vt:lpstr>PowerPoint Presentation</vt:lpstr>
      <vt:lpstr>Solution Assessment – Overview</vt:lpstr>
      <vt:lpstr>Solution Assessment – Method</vt:lpstr>
      <vt:lpstr>Solution Assessment – Template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Management Consulting Toolkit: Fifty of the most versatile and value-adding tools used by the worldâ•Žs leading business analysts, transformation experts and management consultants.</dc:title>
  <dc:creator>Expert Toolkit</dc:creator>
  <cp:lastModifiedBy>Ozhan Atalay</cp:lastModifiedBy>
  <cp:revision>42</cp:revision>
  <dcterms:created xsi:type="dcterms:W3CDTF">2026-01-27T15:21:26Z</dcterms:created>
  <dcterms:modified xsi:type="dcterms:W3CDTF">2026-01-28T05:51:10Z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ligent">
    <vt:lpwstr>pdfHarmony 2.0 Linux Kernel 2.6 64bit Mar 13 2012 Library 9.0.1</vt:lpwstr>
  </property>
  <property fmtid="{D5CDD505-2E9C-101B-9397-08002B2CF9AE}" pid="3" name="Created">
    <vt:filetime>2019-08-20T00:00:00Z</vt:filetime>
  </property>
  <property fmtid="{D5CDD505-2E9C-101B-9397-08002B2CF9AE}" pid="4" name="Creator">
    <vt:lpwstr>Appligent pdfHarmony 2.0</vt:lpwstr>
  </property>
  <property fmtid="{D5CDD505-2E9C-101B-9397-08002B2CF9AE}" pid="5" name="LastSaved">
    <vt:filetime>2026-01-27T00:00:00Z</vt:filetime>
  </property>
  <property fmtid="{D5CDD505-2E9C-101B-9397-08002B2CF9AE}" pid="6" name="Producer">
    <vt:lpwstr>PDFium</vt:lpwstr>
  </property>
</Properties>
</file>