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66" r:id="rId2"/>
    <p:sldId id="367" r:id="rId3"/>
    <p:sldId id="368" r:id="rId4"/>
    <p:sldId id="369" r:id="rId5"/>
    <p:sldId id="370" r:id="rId6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28.01.2026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7800" y="4343400"/>
            <a:ext cx="7175500" cy="19819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Solution</a:t>
            </a:r>
            <a:r>
              <a:rPr sz="4000" b="1" spc="-9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Ideation</a:t>
            </a:r>
            <a:r>
              <a:rPr sz="4000" b="1" spc="-10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&amp;</a:t>
            </a:r>
            <a:r>
              <a:rPr sz="4000" b="1" spc="-11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 smtClean="0">
                <a:solidFill>
                  <a:srgbClr val="464952"/>
                </a:solidFill>
                <a:latin typeface="Calibri"/>
                <a:cs typeface="Calibri"/>
              </a:rPr>
              <a:t>Ranking</a:t>
            </a:r>
            <a:r>
              <a:rPr lang="en-US" sz="4000" b="1" spc="-10" dirty="0" smtClean="0">
                <a:solidFill>
                  <a:srgbClr val="464952"/>
                </a:solidFill>
                <a:latin typeface="Calibri"/>
                <a:cs typeface="Calibri"/>
              </a:rPr>
              <a:t> Template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 smtClean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60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 smtClean="0">
                <a:solidFill>
                  <a:srgbClr val="9C3636"/>
                </a:solidFill>
                <a:latin typeface="Calibri"/>
                <a:cs typeface="Calibri"/>
              </a:rPr>
              <a:t>structured</a:t>
            </a:r>
            <a:r>
              <a:rPr sz="2400" b="1" spc="-50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 smtClean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65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 smtClean="0">
                <a:solidFill>
                  <a:srgbClr val="9C3636"/>
                </a:solidFill>
                <a:latin typeface="Calibri"/>
                <a:cs typeface="Calibri"/>
              </a:rPr>
              <a:t>proven</a:t>
            </a:r>
            <a:r>
              <a:rPr sz="2400" b="1" spc="-65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 smtClean="0">
                <a:solidFill>
                  <a:srgbClr val="9C3636"/>
                </a:solidFill>
                <a:latin typeface="Calibri"/>
                <a:cs typeface="Calibri"/>
              </a:rPr>
              <a:t>approach</a:t>
            </a:r>
            <a:r>
              <a:rPr sz="2400" b="1" spc="-70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 smtClean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65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 smtClean="0">
                <a:solidFill>
                  <a:srgbClr val="9C3636"/>
                </a:solidFill>
                <a:latin typeface="Calibri"/>
                <a:cs typeface="Calibri"/>
              </a:rPr>
              <a:t>brainstorming</a:t>
            </a:r>
            <a:r>
              <a:rPr sz="2400" b="1" spc="-60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25" dirty="0" smtClean="0">
                <a:solidFill>
                  <a:srgbClr val="9C3636"/>
                </a:solidFill>
                <a:latin typeface="Calibri"/>
                <a:cs typeface="Calibri"/>
              </a:rPr>
              <a:t>and </a:t>
            </a:r>
            <a:r>
              <a:rPr sz="2400" b="1" dirty="0" smtClean="0">
                <a:solidFill>
                  <a:srgbClr val="9C3636"/>
                </a:solidFill>
                <a:latin typeface="Calibri"/>
                <a:cs typeface="Calibri"/>
              </a:rPr>
              <a:t>prioritizing</a:t>
            </a:r>
            <a:r>
              <a:rPr sz="2400" b="1" spc="-85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 smtClean="0">
                <a:solidFill>
                  <a:srgbClr val="9C3636"/>
                </a:solidFill>
                <a:latin typeface="Calibri"/>
                <a:cs typeface="Calibri"/>
              </a:rPr>
              <a:t>business</a:t>
            </a:r>
            <a:r>
              <a:rPr sz="2400" b="1" spc="-50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 smtClean="0">
                <a:solidFill>
                  <a:srgbClr val="9C3636"/>
                </a:solidFill>
                <a:latin typeface="Calibri"/>
                <a:cs typeface="Calibri"/>
              </a:rPr>
              <a:t>improvement</a:t>
            </a:r>
            <a:r>
              <a:rPr sz="2400" b="1" spc="-75" dirty="0" smtClean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 smtClean="0">
                <a:solidFill>
                  <a:srgbClr val="9C3636"/>
                </a:solidFill>
                <a:latin typeface="Calibri"/>
                <a:cs typeface="Calibri"/>
              </a:rPr>
              <a:t>initiatives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Solution</a:t>
            </a:r>
            <a:r>
              <a:rPr spc="-10" dirty="0"/>
              <a:t> </a:t>
            </a:r>
            <a:r>
              <a:rPr dirty="0"/>
              <a:t>Ideation</a:t>
            </a:r>
            <a:r>
              <a:rPr spc="-15" dirty="0"/>
              <a:t> </a:t>
            </a:r>
            <a:r>
              <a:rPr spc="135" dirty="0"/>
              <a:t>&amp;</a:t>
            </a:r>
            <a:r>
              <a:rPr spc="20" dirty="0"/>
              <a:t> </a:t>
            </a:r>
            <a:r>
              <a:rPr dirty="0"/>
              <a:t>Ranking</a:t>
            </a:r>
            <a:r>
              <a:rPr spc="-25" dirty="0"/>
              <a:t> </a:t>
            </a:r>
            <a:r>
              <a:rPr spc="420" dirty="0"/>
              <a:t>–</a:t>
            </a:r>
            <a:r>
              <a:rPr spc="20" dirty="0"/>
              <a:t> </a:t>
            </a: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497"/>
            <a:ext cx="9192780" cy="19843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088"/>
            <a:ext cx="9099550" cy="396240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2984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3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1632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71450" marR="170180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Solution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Ideation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Ranking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proven,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approach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brainstorming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prioritizing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potential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initiatives.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10" dirty="0">
                <a:latin typeface="Calibri"/>
                <a:cs typeface="Calibri"/>
              </a:rPr>
              <a:t> utilizes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scoring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system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measure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positive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impact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of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projects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against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targeted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be </a:t>
            </a:r>
            <a:r>
              <a:rPr sz="1600" dirty="0">
                <a:latin typeface="Calibri"/>
                <a:cs typeface="Calibri"/>
              </a:rPr>
              <a:t>chosen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based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identified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areas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within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where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dirty="0">
                <a:latin typeface="Calibri"/>
                <a:cs typeface="Calibri"/>
              </a:rPr>
              <a:t> 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desired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metrics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confirmed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measures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associated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performance improvement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area.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14"/>
            <a:ext cx="9192780" cy="206052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34"/>
            <a:ext cx="9099550" cy="396240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2984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3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52773"/>
            <a:ext cx="9099550" cy="158496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231140" marR="229235" indent="-1905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This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useful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exploring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initiatives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drive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best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used </a:t>
            </a:r>
            <a:r>
              <a:rPr sz="1600" dirty="0">
                <a:latin typeface="Calibri"/>
                <a:cs typeface="Calibri"/>
              </a:rPr>
              <a:t>after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current</a:t>
            </a:r>
            <a:r>
              <a:rPr sz="1600" spc="-10" dirty="0">
                <a:latin typeface="Calibri"/>
                <a:cs typeface="Calibri"/>
              </a:rPr>
              <a:t> state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analysis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has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been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performed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general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agreement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what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areas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within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performance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effective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workshop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settings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steps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outlined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following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page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competent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facilitator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audience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of </a:t>
            </a:r>
            <a:r>
              <a:rPr sz="1600" spc="-20" dirty="0">
                <a:latin typeface="Calibri"/>
                <a:cs typeface="Calibri"/>
              </a:rPr>
              <a:t>stakeholders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arrive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good outcome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finite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set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prioritized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initiatives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further.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9580" y="5286768"/>
            <a:ext cx="9211056" cy="204825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196215" marR="193040" indent="-2540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Solution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Ideation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Ranking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brings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level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objectivity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what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can </a:t>
            </a:r>
            <a:r>
              <a:rPr sz="1600" dirty="0">
                <a:latin typeface="Calibri"/>
                <a:cs typeface="Calibri"/>
              </a:rPr>
              <a:t>sometimes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subjective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emotional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choosing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which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initiatives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prioritize.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a </a:t>
            </a:r>
            <a:r>
              <a:rPr sz="1600" spc="-10" dirty="0">
                <a:latin typeface="Calibri"/>
                <a:cs typeface="Calibri"/>
              </a:rPr>
              <a:t>competent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facilitator,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technique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very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useful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taking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list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possible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ideas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paring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down 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much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shorter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list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initiatives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that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evaluated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further.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method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20" dirty="0">
                <a:latin typeface="Calibri"/>
                <a:cs typeface="Calibri"/>
              </a:rPr>
              <a:t> also </a:t>
            </a:r>
            <a:r>
              <a:rPr sz="1600" spc="-10" dirty="0">
                <a:latin typeface="Calibri"/>
                <a:cs typeface="Calibri"/>
              </a:rPr>
              <a:t>effective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soliciting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executive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endorsement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prioritization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given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process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applied.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Solution</a:t>
            </a:r>
            <a:r>
              <a:rPr spc="-10" dirty="0"/>
              <a:t> </a:t>
            </a:r>
            <a:r>
              <a:rPr dirty="0"/>
              <a:t>Ideation</a:t>
            </a:r>
            <a:r>
              <a:rPr spc="-15" dirty="0"/>
              <a:t> </a:t>
            </a:r>
            <a:r>
              <a:rPr spc="135" dirty="0"/>
              <a:t>&amp;</a:t>
            </a:r>
            <a:r>
              <a:rPr spc="20" dirty="0"/>
              <a:t> </a:t>
            </a:r>
            <a:r>
              <a:rPr dirty="0"/>
              <a:t>Ranking</a:t>
            </a:r>
            <a:r>
              <a:rPr spc="-25" dirty="0"/>
              <a:t> </a:t>
            </a:r>
            <a:r>
              <a:rPr spc="420" dirty="0"/>
              <a:t>–</a:t>
            </a:r>
            <a:r>
              <a:rPr spc="20" dirty="0"/>
              <a:t> </a:t>
            </a:r>
            <a:r>
              <a:rPr spc="60" dirty="0"/>
              <a:t>Method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718" y="1197854"/>
            <a:ext cx="9275445" cy="6078220"/>
            <a:chOff x="458718" y="1197854"/>
            <a:chExt cx="9275445" cy="60782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718" y="1197854"/>
              <a:ext cx="9275081" cy="60777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476313" y="1768094"/>
              <a:ext cx="9105900" cy="5387340"/>
            </a:xfrm>
            <a:custGeom>
              <a:avLst/>
              <a:gdLst/>
              <a:ahLst/>
              <a:cxnLst/>
              <a:rect l="l" t="t" r="r" b="b"/>
              <a:pathLst>
                <a:path w="9105900" h="5387340">
                  <a:moveTo>
                    <a:pt x="0" y="3175"/>
                  </a:moveTo>
                  <a:lnTo>
                    <a:pt x="9105836" y="3175"/>
                  </a:lnTo>
                </a:path>
                <a:path w="9105900" h="5387340">
                  <a:moveTo>
                    <a:pt x="3175" y="0"/>
                  </a:moveTo>
                  <a:lnTo>
                    <a:pt x="3175" y="5386781"/>
                  </a:lnTo>
                </a:path>
                <a:path w="9105900" h="5387340">
                  <a:moveTo>
                    <a:pt x="9102661" y="0"/>
                  </a:moveTo>
                  <a:lnTo>
                    <a:pt x="9102661" y="5386781"/>
                  </a:lnTo>
                </a:path>
                <a:path w="9105900" h="5387340">
                  <a:moveTo>
                    <a:pt x="0" y="5383606"/>
                  </a:moveTo>
                  <a:lnTo>
                    <a:pt x="9105836" y="5383606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3798" y="1307338"/>
            <a:ext cx="15906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3252" y="2176272"/>
            <a:ext cx="2014855" cy="76962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16205" marR="109220" algn="ctr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latin typeface="Calibri"/>
                <a:cs typeface="Calibri"/>
              </a:rPr>
              <a:t>Step 1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List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key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the </a:t>
            </a:r>
            <a:r>
              <a:rPr sz="1100" dirty="0">
                <a:latin typeface="Calibri"/>
                <a:cs typeface="Calibri"/>
              </a:rPr>
              <a:t>business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where improvement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needed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or </a:t>
            </a:r>
            <a:r>
              <a:rPr sz="1100" dirty="0">
                <a:latin typeface="Calibri"/>
                <a:cs typeface="Calibri"/>
              </a:rPr>
              <a:t>being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targeted.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880741" y="1918716"/>
            <a:ext cx="3891915" cy="1450975"/>
            <a:chOff x="2880741" y="1918716"/>
            <a:chExt cx="3891915" cy="1450975"/>
          </a:xfrm>
        </p:grpSpPr>
        <p:sp>
          <p:nvSpPr>
            <p:cNvPr id="11" name="object 11"/>
            <p:cNvSpPr/>
            <p:nvPr/>
          </p:nvSpPr>
          <p:spPr>
            <a:xfrm>
              <a:off x="2880741" y="2553081"/>
              <a:ext cx="1776730" cy="816610"/>
            </a:xfrm>
            <a:custGeom>
              <a:avLst/>
              <a:gdLst/>
              <a:ahLst/>
              <a:cxnLst/>
              <a:rect l="l" t="t" r="r" b="b"/>
              <a:pathLst>
                <a:path w="1776729" h="816610">
                  <a:moveTo>
                    <a:pt x="1704753" y="787231"/>
                  </a:moveTo>
                  <a:lnTo>
                    <a:pt x="1691639" y="816102"/>
                  </a:lnTo>
                  <a:lnTo>
                    <a:pt x="1776730" y="813054"/>
                  </a:lnTo>
                  <a:lnTo>
                    <a:pt x="1761226" y="793877"/>
                  </a:lnTo>
                  <a:lnTo>
                    <a:pt x="1719580" y="793877"/>
                  </a:lnTo>
                  <a:lnTo>
                    <a:pt x="1716278" y="792480"/>
                  </a:lnTo>
                  <a:lnTo>
                    <a:pt x="1704753" y="787231"/>
                  </a:lnTo>
                  <a:close/>
                </a:path>
                <a:path w="1776729" h="816610">
                  <a:moveTo>
                    <a:pt x="1710017" y="775642"/>
                  </a:moveTo>
                  <a:lnTo>
                    <a:pt x="1704753" y="787231"/>
                  </a:lnTo>
                  <a:lnTo>
                    <a:pt x="1716278" y="792480"/>
                  </a:lnTo>
                  <a:lnTo>
                    <a:pt x="1719580" y="793877"/>
                  </a:lnTo>
                  <a:lnTo>
                    <a:pt x="1723262" y="792480"/>
                  </a:lnTo>
                  <a:lnTo>
                    <a:pt x="1724786" y="789305"/>
                  </a:lnTo>
                  <a:lnTo>
                    <a:pt x="1726183" y="786130"/>
                  </a:lnTo>
                  <a:lnTo>
                    <a:pt x="1724786" y="782320"/>
                  </a:lnTo>
                  <a:lnTo>
                    <a:pt x="1721611" y="780923"/>
                  </a:lnTo>
                  <a:lnTo>
                    <a:pt x="1710017" y="775642"/>
                  </a:lnTo>
                  <a:close/>
                </a:path>
                <a:path w="1776729" h="816610">
                  <a:moveTo>
                    <a:pt x="1723135" y="746760"/>
                  </a:moveTo>
                  <a:lnTo>
                    <a:pt x="1710017" y="775642"/>
                  </a:lnTo>
                  <a:lnTo>
                    <a:pt x="1721611" y="780923"/>
                  </a:lnTo>
                  <a:lnTo>
                    <a:pt x="1724786" y="782320"/>
                  </a:lnTo>
                  <a:lnTo>
                    <a:pt x="1726183" y="786130"/>
                  </a:lnTo>
                  <a:lnTo>
                    <a:pt x="1724786" y="789305"/>
                  </a:lnTo>
                  <a:lnTo>
                    <a:pt x="1723262" y="792480"/>
                  </a:lnTo>
                  <a:lnTo>
                    <a:pt x="1719580" y="793877"/>
                  </a:lnTo>
                  <a:lnTo>
                    <a:pt x="1761226" y="793877"/>
                  </a:lnTo>
                  <a:lnTo>
                    <a:pt x="1723135" y="746760"/>
                  </a:lnTo>
                  <a:close/>
                </a:path>
                <a:path w="1776729" h="816610">
                  <a:moveTo>
                    <a:pt x="6731" y="0"/>
                  </a:moveTo>
                  <a:lnTo>
                    <a:pt x="2920" y="1397"/>
                  </a:lnTo>
                  <a:lnTo>
                    <a:pt x="1396" y="4572"/>
                  </a:lnTo>
                  <a:lnTo>
                    <a:pt x="0" y="7747"/>
                  </a:lnTo>
                  <a:lnTo>
                    <a:pt x="1396" y="11557"/>
                  </a:lnTo>
                  <a:lnTo>
                    <a:pt x="4571" y="12954"/>
                  </a:lnTo>
                  <a:lnTo>
                    <a:pt x="1704753" y="787231"/>
                  </a:lnTo>
                  <a:lnTo>
                    <a:pt x="1710017" y="775642"/>
                  </a:lnTo>
                  <a:lnTo>
                    <a:pt x="9906" y="1397"/>
                  </a:lnTo>
                  <a:lnTo>
                    <a:pt x="6731" y="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3802380" y="1918716"/>
              <a:ext cx="2970530" cy="939165"/>
            </a:xfrm>
            <a:custGeom>
              <a:avLst/>
              <a:gdLst/>
              <a:ahLst/>
              <a:cxnLst/>
              <a:rect l="l" t="t" r="r" b="b"/>
              <a:pathLst>
                <a:path w="2970529" h="939164">
                  <a:moveTo>
                    <a:pt x="2970276" y="0"/>
                  </a:moveTo>
                  <a:lnTo>
                    <a:pt x="0" y="0"/>
                  </a:lnTo>
                  <a:lnTo>
                    <a:pt x="0" y="938784"/>
                  </a:lnTo>
                  <a:lnTo>
                    <a:pt x="2970276" y="938784"/>
                  </a:lnTo>
                  <a:lnTo>
                    <a:pt x="2970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802379" y="1918716"/>
            <a:ext cx="297053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09220" marR="102235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2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 each</a:t>
            </a:r>
            <a:r>
              <a:rPr sz="1100" spc="-10" dirty="0">
                <a:latin typeface="Calibri"/>
                <a:cs typeface="Calibri"/>
              </a:rPr>
              <a:t> improvement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area, identify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and </a:t>
            </a:r>
            <a:r>
              <a:rPr sz="1100" dirty="0">
                <a:latin typeface="Calibri"/>
                <a:cs typeface="Calibri"/>
              </a:rPr>
              <a:t>list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metrics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quantify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tangible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improvement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 the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associated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area. </a:t>
            </a:r>
            <a:r>
              <a:rPr sz="1100" dirty="0">
                <a:latin typeface="Calibri"/>
                <a:cs typeface="Calibri"/>
              </a:rPr>
              <a:t>More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metric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listed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each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area, </a:t>
            </a:r>
            <a:r>
              <a:rPr sz="1100" dirty="0">
                <a:latin typeface="Calibri"/>
                <a:cs typeface="Calibri"/>
              </a:rPr>
              <a:t>list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separately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(see</a:t>
            </a:r>
            <a:r>
              <a:rPr sz="1100" spc="-10" dirty="0">
                <a:latin typeface="Calibri"/>
                <a:cs typeface="Calibri"/>
              </a:rPr>
              <a:t> example).</a:t>
            </a:r>
            <a:endParaRPr sz="1100" dirty="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11879" y="3244595"/>
            <a:ext cx="5056632" cy="304647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68680" y="3264408"/>
            <a:ext cx="2014855" cy="110807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 marR="84455" algn="ctr">
              <a:lnSpc>
                <a:spcPct val="100000"/>
              </a:lnSpc>
              <a:spcBef>
                <a:spcPts val="295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Brainstorm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potential </a:t>
            </a:r>
            <a:r>
              <a:rPr sz="1100" dirty="0">
                <a:latin typeface="Calibri"/>
                <a:cs typeface="Calibri"/>
              </a:rPr>
              <a:t>projects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initiatives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that</a:t>
            </a:r>
            <a:r>
              <a:rPr sz="1100" spc="-20" dirty="0">
                <a:latin typeface="Calibri"/>
                <a:cs typeface="Calibri"/>
              </a:rPr>
              <a:t> could </a:t>
            </a:r>
            <a:r>
              <a:rPr sz="1100" dirty="0">
                <a:latin typeface="Calibri"/>
                <a:cs typeface="Calibri"/>
              </a:rPr>
              <a:t>be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implemented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business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drive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improvement.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Existing </a:t>
            </a:r>
            <a:r>
              <a:rPr sz="1100" dirty="0">
                <a:latin typeface="Calibri"/>
                <a:cs typeface="Calibri"/>
              </a:rPr>
              <a:t>known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project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ideas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also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be </a:t>
            </a:r>
            <a:r>
              <a:rPr sz="1100" dirty="0">
                <a:latin typeface="Calibri"/>
                <a:cs typeface="Calibri"/>
              </a:rPr>
              <a:t>included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assessment.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8680" y="4700015"/>
            <a:ext cx="2014855" cy="144780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39065" marR="132080" indent="-1905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4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each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project, </a:t>
            </a:r>
            <a:r>
              <a:rPr sz="1100" dirty="0">
                <a:latin typeface="Calibri"/>
                <a:cs typeface="Calibri"/>
              </a:rPr>
              <a:t>allocate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score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(1-</a:t>
            </a:r>
            <a:r>
              <a:rPr sz="1100" spc="-25" dirty="0">
                <a:latin typeface="Calibri"/>
                <a:cs typeface="Calibri"/>
              </a:rPr>
              <a:t>5) </a:t>
            </a:r>
            <a:r>
              <a:rPr sz="1100" dirty="0">
                <a:latin typeface="Calibri"/>
                <a:cs typeface="Calibri"/>
              </a:rPr>
              <a:t>representing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degree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to </a:t>
            </a:r>
            <a:r>
              <a:rPr sz="1100" dirty="0">
                <a:latin typeface="Calibri"/>
                <a:cs typeface="Calibri"/>
              </a:rPr>
              <a:t>which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project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will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have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positive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impact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 </a:t>
            </a:r>
            <a:r>
              <a:rPr sz="1100" spc="-20" dirty="0">
                <a:latin typeface="Calibri"/>
                <a:cs typeface="Calibri"/>
              </a:rPr>
              <a:t>KPIs </a:t>
            </a:r>
            <a:r>
              <a:rPr sz="1100" dirty="0">
                <a:latin typeface="Calibri"/>
                <a:cs typeface="Calibri"/>
              </a:rPr>
              <a:t>identified.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blank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=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none,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1</a:t>
            </a:r>
            <a:endParaRPr sz="1100" dirty="0">
              <a:latin typeface="Calibri"/>
              <a:cs typeface="Calibri"/>
            </a:endParaRPr>
          </a:p>
          <a:p>
            <a:pPr marL="192405" marR="186055" algn="ctr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=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minimal,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=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moderate,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=</a:t>
            </a:r>
            <a:r>
              <a:rPr sz="1100" spc="-10" dirty="0">
                <a:latin typeface="Calibri"/>
                <a:cs typeface="Calibri"/>
              </a:rPr>
              <a:t> significant.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76296" y="2850387"/>
            <a:ext cx="2692400" cy="2580640"/>
          </a:xfrm>
          <a:custGeom>
            <a:avLst/>
            <a:gdLst/>
            <a:ahLst/>
            <a:cxnLst/>
            <a:rect l="l" t="t" r="r" b="b"/>
            <a:pathLst>
              <a:path w="2692400" h="2580640">
                <a:moveTo>
                  <a:pt x="954786" y="1203325"/>
                </a:moveTo>
                <a:lnTo>
                  <a:pt x="944994" y="1194943"/>
                </a:lnTo>
                <a:lnTo>
                  <a:pt x="890143" y="1147953"/>
                </a:lnTo>
                <a:lnTo>
                  <a:pt x="882484" y="1178699"/>
                </a:lnTo>
                <a:lnTo>
                  <a:pt x="8636" y="961009"/>
                </a:lnTo>
                <a:lnTo>
                  <a:pt x="5207" y="960247"/>
                </a:lnTo>
                <a:lnTo>
                  <a:pt x="1778" y="962279"/>
                </a:lnTo>
                <a:lnTo>
                  <a:pt x="889" y="965708"/>
                </a:lnTo>
                <a:lnTo>
                  <a:pt x="127" y="969137"/>
                </a:lnTo>
                <a:lnTo>
                  <a:pt x="2159" y="972566"/>
                </a:lnTo>
                <a:lnTo>
                  <a:pt x="5588" y="973455"/>
                </a:lnTo>
                <a:lnTo>
                  <a:pt x="879411" y="1191006"/>
                </a:lnTo>
                <a:lnTo>
                  <a:pt x="871728" y="1221867"/>
                </a:lnTo>
                <a:lnTo>
                  <a:pt x="954786" y="1203325"/>
                </a:lnTo>
                <a:close/>
              </a:path>
              <a:path w="2692400" h="2580640">
                <a:moveTo>
                  <a:pt x="1962658" y="2027936"/>
                </a:moveTo>
                <a:lnTo>
                  <a:pt x="1878965" y="2011680"/>
                </a:lnTo>
                <a:lnTo>
                  <a:pt x="1887537" y="2042287"/>
                </a:lnTo>
                <a:lnTo>
                  <a:pt x="5461" y="2567432"/>
                </a:lnTo>
                <a:lnTo>
                  <a:pt x="2032" y="2568448"/>
                </a:lnTo>
                <a:lnTo>
                  <a:pt x="0" y="2571877"/>
                </a:lnTo>
                <a:lnTo>
                  <a:pt x="1016" y="2575306"/>
                </a:lnTo>
                <a:lnTo>
                  <a:pt x="1905" y="2578735"/>
                </a:lnTo>
                <a:lnTo>
                  <a:pt x="5461" y="2580640"/>
                </a:lnTo>
                <a:lnTo>
                  <a:pt x="1890979" y="2054593"/>
                </a:lnTo>
                <a:lnTo>
                  <a:pt x="1899539" y="2085086"/>
                </a:lnTo>
                <a:lnTo>
                  <a:pt x="1951570" y="2037969"/>
                </a:lnTo>
                <a:lnTo>
                  <a:pt x="1962658" y="2027936"/>
                </a:lnTo>
                <a:close/>
              </a:path>
              <a:path w="2692400" h="2580640">
                <a:moveTo>
                  <a:pt x="2692019" y="713867"/>
                </a:moveTo>
                <a:lnTo>
                  <a:pt x="2661882" y="724115"/>
                </a:lnTo>
                <a:lnTo>
                  <a:pt x="2416429" y="5080"/>
                </a:lnTo>
                <a:lnTo>
                  <a:pt x="2415286" y="1778"/>
                </a:lnTo>
                <a:lnTo>
                  <a:pt x="2411730" y="0"/>
                </a:lnTo>
                <a:lnTo>
                  <a:pt x="2405126" y="2286"/>
                </a:lnTo>
                <a:lnTo>
                  <a:pt x="2403348" y="5842"/>
                </a:lnTo>
                <a:lnTo>
                  <a:pt x="2404491" y="9144"/>
                </a:lnTo>
                <a:lnTo>
                  <a:pt x="2649944" y="728167"/>
                </a:lnTo>
                <a:lnTo>
                  <a:pt x="2619883" y="738378"/>
                </a:lnTo>
                <a:lnTo>
                  <a:pt x="2680462" y="798195"/>
                </a:lnTo>
                <a:lnTo>
                  <a:pt x="2687713" y="745236"/>
                </a:lnTo>
                <a:lnTo>
                  <a:pt x="2692019" y="713867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6912864" y="1917192"/>
            <a:ext cx="2505710" cy="939165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12395" marR="102235" indent="-3175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5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Tally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scores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each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project. </a:t>
            </a:r>
            <a:r>
              <a:rPr sz="1100" dirty="0">
                <a:latin typeface="Calibri"/>
                <a:cs typeface="Calibri"/>
              </a:rPr>
              <a:t>Further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assessment,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scoping,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design</a:t>
            </a:r>
            <a:r>
              <a:rPr sz="1100" spc="-25" dirty="0">
                <a:latin typeface="Calibri"/>
                <a:cs typeface="Calibri"/>
              </a:rPr>
              <a:t> and </a:t>
            </a:r>
            <a:r>
              <a:rPr sz="1100" spc="-10" dirty="0">
                <a:latin typeface="Calibri"/>
                <a:cs typeface="Calibri"/>
              </a:rPr>
              <a:t>implementation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effort should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then </a:t>
            </a:r>
            <a:r>
              <a:rPr sz="1100" spc="-25" dirty="0">
                <a:latin typeface="Calibri"/>
                <a:cs typeface="Calibri"/>
              </a:rPr>
              <a:t>be </a:t>
            </a:r>
            <a:r>
              <a:rPr sz="1100" dirty="0">
                <a:latin typeface="Calibri"/>
                <a:cs typeface="Calibri"/>
              </a:rPr>
              <a:t>allocated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projects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with</a:t>
            </a:r>
            <a:r>
              <a:rPr sz="1100" spc="-25" dirty="0">
                <a:latin typeface="Calibri"/>
                <a:cs typeface="Calibri"/>
              </a:rPr>
              <a:t> the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highest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cumulative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scores.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158988" y="2849372"/>
            <a:ext cx="127000" cy="1204595"/>
          </a:xfrm>
          <a:custGeom>
            <a:avLst/>
            <a:gdLst/>
            <a:ahLst/>
            <a:cxnLst/>
            <a:rect l="l" t="t" r="r" b="b"/>
            <a:pathLst>
              <a:path w="127000" h="1204595">
                <a:moveTo>
                  <a:pt x="82382" y="1128859"/>
                </a:moveTo>
                <a:lnTo>
                  <a:pt x="50672" y="1131189"/>
                </a:lnTo>
                <a:lnTo>
                  <a:pt x="94233" y="1204340"/>
                </a:lnTo>
                <a:lnTo>
                  <a:pt x="117621" y="1147699"/>
                </a:lnTo>
                <a:lnTo>
                  <a:pt x="86613" y="1147699"/>
                </a:lnTo>
                <a:lnTo>
                  <a:pt x="83565" y="1145031"/>
                </a:lnTo>
                <a:lnTo>
                  <a:pt x="82382" y="1128859"/>
                </a:lnTo>
                <a:close/>
              </a:path>
              <a:path w="127000" h="1204595">
                <a:moveTo>
                  <a:pt x="95078" y="1127927"/>
                </a:moveTo>
                <a:lnTo>
                  <a:pt x="82382" y="1128859"/>
                </a:lnTo>
                <a:lnTo>
                  <a:pt x="83500" y="1144142"/>
                </a:lnTo>
                <a:lnTo>
                  <a:pt x="83565" y="1145031"/>
                </a:lnTo>
                <a:lnTo>
                  <a:pt x="86613" y="1147699"/>
                </a:lnTo>
                <a:lnTo>
                  <a:pt x="93598" y="1147190"/>
                </a:lnTo>
                <a:lnTo>
                  <a:pt x="96265" y="1144142"/>
                </a:lnTo>
                <a:lnTo>
                  <a:pt x="95147" y="1128859"/>
                </a:lnTo>
                <a:lnTo>
                  <a:pt x="95078" y="1127927"/>
                </a:lnTo>
                <a:close/>
              </a:path>
              <a:path w="127000" h="1204595">
                <a:moveTo>
                  <a:pt x="126745" y="1125601"/>
                </a:moveTo>
                <a:lnTo>
                  <a:pt x="95078" y="1127927"/>
                </a:lnTo>
                <a:lnTo>
                  <a:pt x="96265" y="1144142"/>
                </a:lnTo>
                <a:lnTo>
                  <a:pt x="93598" y="1147190"/>
                </a:lnTo>
                <a:lnTo>
                  <a:pt x="86613" y="1147699"/>
                </a:lnTo>
                <a:lnTo>
                  <a:pt x="117621" y="1147699"/>
                </a:lnTo>
                <a:lnTo>
                  <a:pt x="126745" y="1125601"/>
                </a:lnTo>
                <a:close/>
              </a:path>
              <a:path w="127000" h="1204595">
                <a:moveTo>
                  <a:pt x="9651" y="0"/>
                </a:moveTo>
                <a:lnTo>
                  <a:pt x="2666" y="507"/>
                </a:lnTo>
                <a:lnTo>
                  <a:pt x="0" y="3555"/>
                </a:lnTo>
                <a:lnTo>
                  <a:pt x="82313" y="1127927"/>
                </a:lnTo>
                <a:lnTo>
                  <a:pt x="82382" y="1128859"/>
                </a:lnTo>
                <a:lnTo>
                  <a:pt x="95078" y="1127927"/>
                </a:lnTo>
                <a:lnTo>
                  <a:pt x="12765" y="3555"/>
                </a:lnTo>
                <a:lnTo>
                  <a:pt x="12700" y="2666"/>
                </a:lnTo>
                <a:lnTo>
                  <a:pt x="9651" y="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3762755" y="6431279"/>
            <a:ext cx="4848225" cy="600710"/>
          </a:xfrm>
          <a:prstGeom prst="rect">
            <a:avLst/>
          </a:prstGeom>
          <a:ln w="9144">
            <a:solidFill>
              <a:srgbClr val="8A8A8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32740" marR="329565" indent="1270" algn="ctr">
              <a:lnSpc>
                <a:spcPct val="100000"/>
              </a:lnSpc>
              <a:spcBef>
                <a:spcPts val="300"/>
              </a:spcBef>
            </a:pPr>
            <a:r>
              <a:rPr sz="1100" b="1" dirty="0">
                <a:latin typeface="Calibri"/>
                <a:cs typeface="Calibri"/>
              </a:rPr>
              <a:t>Step 6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bottom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tallies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validate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appropriate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coverage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across</a:t>
            </a:r>
            <a:r>
              <a:rPr sz="1100" spc="-25" dirty="0">
                <a:latin typeface="Calibri"/>
                <a:cs typeface="Calibri"/>
              </a:rPr>
              <a:t> the </a:t>
            </a:r>
            <a:r>
              <a:rPr sz="1100" dirty="0">
                <a:latin typeface="Calibri"/>
                <a:cs typeface="Calibri"/>
              </a:rPr>
              <a:t>different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needing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improvement.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Additional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projects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be </a:t>
            </a:r>
            <a:r>
              <a:rPr sz="1100" dirty="0">
                <a:latin typeface="Calibri"/>
                <a:cs typeface="Calibri"/>
              </a:rPr>
              <a:t>identified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certain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addressed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improvement.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675376" y="6189726"/>
            <a:ext cx="518159" cy="248285"/>
          </a:xfrm>
          <a:custGeom>
            <a:avLst/>
            <a:gdLst/>
            <a:ahLst/>
            <a:cxnLst/>
            <a:rect l="l" t="t" r="r" b="b"/>
            <a:pathLst>
              <a:path w="518160" h="248285">
                <a:moveTo>
                  <a:pt x="71778" y="28781"/>
                </a:moveTo>
                <a:lnTo>
                  <a:pt x="66394" y="40312"/>
                </a:lnTo>
                <a:lnTo>
                  <a:pt x="508518" y="246887"/>
                </a:lnTo>
                <a:lnTo>
                  <a:pt x="511428" y="248285"/>
                </a:lnTo>
                <a:lnTo>
                  <a:pt x="515112" y="246887"/>
                </a:lnTo>
                <a:lnTo>
                  <a:pt x="518160" y="240537"/>
                </a:lnTo>
                <a:lnTo>
                  <a:pt x="516763" y="236728"/>
                </a:lnTo>
                <a:lnTo>
                  <a:pt x="513588" y="235331"/>
                </a:lnTo>
                <a:lnTo>
                  <a:pt x="71778" y="28781"/>
                </a:lnTo>
                <a:close/>
              </a:path>
              <a:path w="518160" h="248285">
                <a:moveTo>
                  <a:pt x="85216" y="0"/>
                </a:moveTo>
                <a:lnTo>
                  <a:pt x="0" y="2286"/>
                </a:lnTo>
                <a:lnTo>
                  <a:pt x="52959" y="69087"/>
                </a:lnTo>
                <a:lnTo>
                  <a:pt x="66394" y="40312"/>
                </a:lnTo>
                <a:lnTo>
                  <a:pt x="54863" y="34925"/>
                </a:lnTo>
                <a:lnTo>
                  <a:pt x="51688" y="33401"/>
                </a:lnTo>
                <a:lnTo>
                  <a:pt x="50291" y="29718"/>
                </a:lnTo>
                <a:lnTo>
                  <a:pt x="51815" y="26543"/>
                </a:lnTo>
                <a:lnTo>
                  <a:pt x="53159" y="23368"/>
                </a:lnTo>
                <a:lnTo>
                  <a:pt x="53212" y="23240"/>
                </a:lnTo>
                <a:lnTo>
                  <a:pt x="57023" y="21971"/>
                </a:lnTo>
                <a:lnTo>
                  <a:pt x="74958" y="21971"/>
                </a:lnTo>
                <a:lnTo>
                  <a:pt x="85216" y="0"/>
                </a:lnTo>
                <a:close/>
              </a:path>
              <a:path w="518160" h="248285">
                <a:moveTo>
                  <a:pt x="57023" y="21971"/>
                </a:moveTo>
                <a:lnTo>
                  <a:pt x="53212" y="23240"/>
                </a:lnTo>
                <a:lnTo>
                  <a:pt x="51815" y="26543"/>
                </a:lnTo>
                <a:lnTo>
                  <a:pt x="50291" y="29718"/>
                </a:lnTo>
                <a:lnTo>
                  <a:pt x="51688" y="33401"/>
                </a:lnTo>
                <a:lnTo>
                  <a:pt x="54863" y="34925"/>
                </a:lnTo>
                <a:lnTo>
                  <a:pt x="66394" y="40312"/>
                </a:lnTo>
                <a:lnTo>
                  <a:pt x="71778" y="28781"/>
                </a:lnTo>
                <a:lnTo>
                  <a:pt x="60198" y="23368"/>
                </a:lnTo>
                <a:lnTo>
                  <a:pt x="57023" y="21971"/>
                </a:lnTo>
                <a:close/>
              </a:path>
              <a:path w="518160" h="248285">
                <a:moveTo>
                  <a:pt x="74958" y="21971"/>
                </a:moveTo>
                <a:lnTo>
                  <a:pt x="57023" y="21971"/>
                </a:lnTo>
                <a:lnTo>
                  <a:pt x="60198" y="23368"/>
                </a:lnTo>
                <a:lnTo>
                  <a:pt x="71778" y="28781"/>
                </a:lnTo>
                <a:lnTo>
                  <a:pt x="74958" y="21971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Solution Ideation </a:t>
            </a:r>
            <a:r>
              <a:rPr spc="135" dirty="0"/>
              <a:t>&amp;</a:t>
            </a:r>
            <a:r>
              <a:rPr spc="30" dirty="0"/>
              <a:t> </a:t>
            </a:r>
            <a:r>
              <a:rPr dirty="0"/>
              <a:t>Ranking</a:t>
            </a:r>
            <a:r>
              <a:rPr spc="-10" dirty="0"/>
              <a:t> </a:t>
            </a:r>
            <a:r>
              <a:rPr spc="420" dirty="0"/>
              <a:t>–</a:t>
            </a:r>
            <a:r>
              <a:rPr spc="-509" dirty="0"/>
              <a:t> </a:t>
            </a:r>
            <a:r>
              <a:rPr spc="-10" dirty="0"/>
              <a:t>Template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3138" y="1644650"/>
          <a:ext cx="9098276" cy="54622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7820"/>
                <a:gridCol w="1248409"/>
                <a:gridCol w="1248410"/>
                <a:gridCol w="1248410"/>
                <a:gridCol w="1248409"/>
                <a:gridCol w="1248409"/>
                <a:gridCol w="1248409"/>
              </a:tblGrid>
              <a:tr h="518159">
                <a:tc>
                  <a:txBody>
                    <a:bodyPr/>
                    <a:lstStyle/>
                    <a:p>
                      <a:pPr marL="593090" marR="140335" indent="-4470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Key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Improvement Areas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38163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38481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37528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38798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27940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KPIs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Impacted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320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Metric</a:t>
                      </a:r>
                      <a:r>
                        <a:rPr sz="1400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320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Metric</a:t>
                      </a:r>
                      <a:r>
                        <a:rPr sz="1400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320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Metric</a:t>
                      </a:r>
                      <a:r>
                        <a:rPr sz="1400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320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Metric</a:t>
                      </a:r>
                      <a:r>
                        <a:rPr sz="1400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3206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Metric</a:t>
                      </a:r>
                      <a:r>
                        <a:rPr sz="1400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Potential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Projects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79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b="1" spc="-20" dirty="0">
                          <a:latin typeface="Calibri"/>
                          <a:cs typeface="Calibri"/>
                        </a:rPr>
                        <a:t>Total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Solution</a:t>
            </a:r>
            <a:r>
              <a:rPr spc="-10" dirty="0"/>
              <a:t> </a:t>
            </a:r>
            <a:r>
              <a:rPr dirty="0"/>
              <a:t>Ideation</a:t>
            </a:r>
            <a:r>
              <a:rPr spc="-15" dirty="0"/>
              <a:t> </a:t>
            </a:r>
            <a:r>
              <a:rPr spc="135" dirty="0"/>
              <a:t>&amp;</a:t>
            </a:r>
            <a:r>
              <a:rPr spc="20" dirty="0"/>
              <a:t> </a:t>
            </a:r>
            <a:r>
              <a:rPr dirty="0"/>
              <a:t>Ranking</a:t>
            </a:r>
            <a:r>
              <a:rPr spc="-25" dirty="0"/>
              <a:t> </a:t>
            </a:r>
            <a:r>
              <a:rPr spc="420" dirty="0"/>
              <a:t>–</a:t>
            </a:r>
            <a:r>
              <a:rPr spc="20" dirty="0"/>
              <a:t> </a:t>
            </a:r>
            <a:r>
              <a:rPr spc="-10" dirty="0"/>
              <a:t>Example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3138" y="1644650"/>
          <a:ext cx="9098276" cy="54622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7820"/>
                <a:gridCol w="1248409"/>
                <a:gridCol w="1248410"/>
                <a:gridCol w="1248410"/>
                <a:gridCol w="1248409"/>
                <a:gridCol w="1248409"/>
                <a:gridCol w="1248409"/>
              </a:tblGrid>
              <a:tr h="518159">
                <a:tc>
                  <a:txBody>
                    <a:bodyPr/>
                    <a:lstStyle/>
                    <a:p>
                      <a:pPr marL="593090" marR="140335" indent="-4470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Key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Improvement Areas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Growth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4259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Customer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Satisfaction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27940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KPIs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Impacted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Revenue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NPS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218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Complaints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63220" marR="340995" indent="-13970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Time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to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Market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55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2298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Headcount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Potential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Projects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5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50" dirty="0">
                          <a:latin typeface="Calibri"/>
                          <a:cs typeface="Calibri"/>
                        </a:rPr>
                        <a:t>7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3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-50" dirty="0">
                          <a:latin typeface="Calibri"/>
                          <a:cs typeface="Calibri"/>
                        </a:rPr>
                        <a:t>7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7973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6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11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7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6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8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9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b="1" spc="-50" dirty="0">
                          <a:latin typeface="Calibri"/>
                          <a:cs typeface="Calibri"/>
                        </a:rPr>
                        <a:t>9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10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6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380365"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17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12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17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667</Words>
  <Application>Microsoft Office PowerPoint</Application>
  <PresentationFormat>Custom</PresentationFormat>
  <Paragraphs>115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Times New Roman</vt:lpstr>
      <vt:lpstr>Trebuchet MS</vt:lpstr>
      <vt:lpstr>Office Theme</vt:lpstr>
      <vt:lpstr>PowerPoint Presentation</vt:lpstr>
      <vt:lpstr>Solution Ideation &amp; Ranking – Overview</vt:lpstr>
      <vt:lpstr>Solution Ideation &amp; Ranking – Method</vt:lpstr>
      <vt:lpstr>Solution Ideation &amp; Ranking – Template</vt:lpstr>
      <vt:lpstr>Solution Ideation &amp; Ranking – Example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39</cp:revision>
  <dcterms:created xsi:type="dcterms:W3CDTF">2026-01-27T15:21:26Z</dcterms:created>
  <dcterms:modified xsi:type="dcterms:W3CDTF">2026-01-28T05:53:51Z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